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1"/>
  </p:notesMasterIdLst>
  <p:handoutMasterIdLst>
    <p:handoutMasterId r:id="rId32"/>
  </p:handoutMasterIdLst>
  <p:sldIdLst>
    <p:sldId id="2134805492" r:id="rId2"/>
    <p:sldId id="2134805786" r:id="rId3"/>
    <p:sldId id="2134805795" r:id="rId4"/>
    <p:sldId id="2134805750" r:id="rId5"/>
    <p:sldId id="2134805747" r:id="rId6"/>
    <p:sldId id="2134805597" r:id="rId7"/>
    <p:sldId id="2134805619" r:id="rId8"/>
    <p:sldId id="315" r:id="rId9"/>
    <p:sldId id="259" r:id="rId10"/>
    <p:sldId id="2134805770" r:id="rId11"/>
    <p:sldId id="2134805800" r:id="rId12"/>
    <p:sldId id="2134805700" r:id="rId13"/>
    <p:sldId id="592" r:id="rId14"/>
    <p:sldId id="541" r:id="rId15"/>
    <p:sldId id="653" r:id="rId16"/>
    <p:sldId id="1344" r:id="rId17"/>
    <p:sldId id="587" r:id="rId18"/>
    <p:sldId id="597" r:id="rId19"/>
    <p:sldId id="644" r:id="rId20"/>
    <p:sldId id="656" r:id="rId21"/>
    <p:sldId id="310" r:id="rId22"/>
    <p:sldId id="672" r:id="rId23"/>
    <p:sldId id="2134805527" r:id="rId24"/>
    <p:sldId id="652" r:id="rId25"/>
    <p:sldId id="2134805798" r:id="rId26"/>
    <p:sldId id="543" r:id="rId27"/>
    <p:sldId id="2134805535" r:id="rId28"/>
    <p:sldId id="280" r:id="rId29"/>
    <p:sldId id="2134805608" r:id="rId3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33AB1-00EA-4C45-9A80-8B2CC7F2A9C7}">
          <p14:sldIdLst>
            <p14:sldId id="2134805492"/>
            <p14:sldId id="2134805786"/>
            <p14:sldId id="2134805795"/>
            <p14:sldId id="2134805750"/>
            <p14:sldId id="2134805747"/>
            <p14:sldId id="2134805597"/>
            <p14:sldId id="2134805619"/>
            <p14:sldId id="315"/>
            <p14:sldId id="259"/>
            <p14:sldId id="2134805770"/>
            <p14:sldId id="2134805800"/>
            <p14:sldId id="2134805700"/>
            <p14:sldId id="592"/>
            <p14:sldId id="541"/>
            <p14:sldId id="653"/>
            <p14:sldId id="1344"/>
            <p14:sldId id="587"/>
            <p14:sldId id="597"/>
            <p14:sldId id="644"/>
            <p14:sldId id="656"/>
            <p14:sldId id="310"/>
            <p14:sldId id="672"/>
            <p14:sldId id="2134805527"/>
          </p14:sldIdLst>
        </p14:section>
        <p14:section name="Backup" id="{39923576-7CD7-4C42-AE37-11F1619D0A40}">
          <p14:sldIdLst>
            <p14:sldId id="652"/>
            <p14:sldId id="2134805798"/>
            <p14:sldId id="543"/>
            <p14:sldId id="2134805535"/>
            <p14:sldId id="280"/>
            <p14:sldId id="2134805608"/>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rek, Matthew" initials="TM" lastIdx="3" clrIdx="0">
    <p:extLst>
      <p:ext uri="{19B8F6BF-5375-455C-9EA6-DF929625EA0E}">
        <p15:presenceInfo xmlns:p15="http://schemas.microsoft.com/office/powerpoint/2012/main" userId="S-1-5-21-15365455-1894414796-1560228694-94989" providerId="AD"/>
      </p:ext>
    </p:extLst>
  </p:cmAuthor>
  <p:cmAuthor id="2" name="Kathleen Fisher" initials="KF" lastIdx="4" clrIdx="1">
    <p:extLst>
      <p:ext uri="{19B8F6BF-5375-455C-9EA6-DF929625EA0E}">
        <p15:presenceInfo xmlns:p15="http://schemas.microsoft.com/office/powerpoint/2012/main" userId="S::kathleen.fisher@apps.darpa.mil::fc663499-c7a9-4e82-a879-0a5037c7a28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247A72"/>
    <a:srgbClr val="30A297"/>
    <a:srgbClr val="17375E"/>
    <a:srgbClr val="F6F9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5" autoAdjust="0"/>
    <p:restoredTop sz="92314" autoAdjust="0"/>
  </p:normalViewPr>
  <p:slideViewPr>
    <p:cSldViewPr snapToGrid="0" showGuides="1">
      <p:cViewPr varScale="1">
        <p:scale>
          <a:sx n="109" d="100"/>
          <a:sy n="109" d="100"/>
        </p:scale>
        <p:origin x="926" y="77"/>
      </p:cViewPr>
      <p:guideLst>
        <p:guide orient="horz" pos="2160"/>
        <p:guide pos="3841"/>
      </p:guideLst>
    </p:cSldViewPr>
  </p:slideViewPr>
  <p:outlineViewPr>
    <p:cViewPr>
      <p:scale>
        <a:sx n="33" d="100"/>
        <a:sy n="33" d="100"/>
      </p:scale>
      <p:origin x="0" y="-1974"/>
    </p:cViewPr>
  </p:outlineViewPr>
  <p:notesTextViewPr>
    <p:cViewPr>
      <p:scale>
        <a:sx n="3" d="2"/>
        <a:sy n="3" d="2"/>
      </p:scale>
      <p:origin x="0" y="0"/>
    </p:cViewPr>
  </p:notesTextViewPr>
  <p:sorterViewPr>
    <p:cViewPr>
      <p:scale>
        <a:sx n="140" d="100"/>
        <a:sy n="140" d="100"/>
      </p:scale>
      <p:origin x="0" y="-1824"/>
    </p:cViewPr>
  </p:sorterViewPr>
  <p:notesViewPr>
    <p:cSldViewPr snapToGrid="0" showGuides="1">
      <p:cViewPr varScale="1">
        <p:scale>
          <a:sx n="91" d="100"/>
          <a:sy n="91" d="100"/>
        </p:scale>
        <p:origin x="4013"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filer1\I2O\Front%20Office%20Only\Presentations\2022\2022%20%20Completed\2022%2002%20AI%20Framework\archive\OpenAIplusCalculations-v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noFill/>
              <a:round/>
            </a:ln>
            <a:effectLst/>
          </c:spPr>
          <c:marker>
            <c:symbol val="circle"/>
            <c:size val="5"/>
            <c:spPr>
              <a:solidFill>
                <a:schemeClr val="accent1"/>
              </a:solidFill>
              <a:ln w="9525">
                <a:solidFill>
                  <a:schemeClr val="accent1"/>
                </a:solidFill>
              </a:ln>
              <a:effectLst/>
            </c:spPr>
          </c:marker>
          <c:dLbls>
            <c:dLbl>
              <c:idx val="0"/>
              <c:layout>
                <c:manualLayout>
                  <c:x val="2.2198442873534374E-3"/>
                  <c:y val="-6.3519869649321355E-3"/>
                </c:manualLayout>
              </c:layout>
              <c:tx>
                <c:rich>
                  <a:bodyPr/>
                  <a:lstStyle/>
                  <a:p>
                    <a:fld id="{19CA24EF-418A-4496-89D3-CB439F1325BA}"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C56C-4513-BC5D-5617273AA9B2}"/>
                </c:ext>
              </c:extLst>
            </c:dLbl>
            <c:dLbl>
              <c:idx val="1"/>
              <c:layout>
                <c:manualLayout>
                  <c:x val="-0.11214138680562555"/>
                  <c:y val="-4.1417894272224982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layout>
                    <c:manualLayout>
                      <c:w val="0.15830226431933669"/>
                      <c:h val="0.12738289470572933"/>
                    </c:manualLayout>
                  </c15:layout>
                  <c15:showDataLabelsRange val="1"/>
                </c:ext>
                <c:ext xmlns:c16="http://schemas.microsoft.com/office/drawing/2014/chart" uri="{C3380CC4-5D6E-409C-BE32-E72D297353CC}">
                  <c16:uniqueId val="{00000001-C56C-4513-BC5D-5617273AA9B2}"/>
                </c:ext>
              </c:extLst>
            </c:dLbl>
            <c:dLbl>
              <c:idx val="2"/>
              <c:layout>
                <c:manualLayout>
                  <c:x val="1.9166575915833548E-3"/>
                  <c:y val="-3.8035669853196826E-3"/>
                </c:manualLayout>
              </c:layout>
              <c:tx>
                <c:rich>
                  <a:bodyPr/>
                  <a:lstStyle/>
                  <a:p>
                    <a:endParaRPr lang="en-US"/>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C56C-4513-BC5D-5617273AA9B2}"/>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C56C-4513-BC5D-5617273AA9B2}"/>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C56C-4513-BC5D-5617273AA9B2}"/>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C56C-4513-BC5D-5617273AA9B2}"/>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C56C-4513-BC5D-5617273AA9B2}"/>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C56C-4513-BC5D-5617273AA9B2}"/>
                </c:ext>
              </c:extLst>
            </c:dLbl>
            <c:dLbl>
              <c:idx val="8"/>
              <c:layout>
                <c:manualLayout>
                  <c:x val="-8.5466179159049364E-3"/>
                  <c:y val="6.2749757631647392E-3"/>
                </c:manualLayout>
              </c:layout>
              <c:tx>
                <c:rich>
                  <a:bodyPr/>
                  <a:lstStyle/>
                  <a:p>
                    <a:fld id="{8ED053C3-28BC-43D6-B70A-74516CF1259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C56C-4513-BC5D-5617273AA9B2}"/>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C56C-4513-BC5D-5617273AA9B2}"/>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C56C-4513-BC5D-5617273AA9B2}"/>
                </c:ext>
              </c:extLst>
            </c:dLbl>
            <c:dLbl>
              <c:idx val="11"/>
              <c:layout>
                <c:manualLayout>
                  <c:x val="1.8790946381251352E-3"/>
                  <c:y val="-3.8035669853194957E-3"/>
                </c:manualLayout>
              </c:layout>
              <c:tx>
                <c:rich>
                  <a:bodyPr/>
                  <a:lstStyle/>
                  <a:p>
                    <a:fld id="{70589A26-0C9D-4275-B8C0-077FBDEC63F0}"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C56C-4513-BC5D-5617273AA9B2}"/>
                </c:ext>
              </c:extLst>
            </c:dLbl>
            <c:dLbl>
              <c:idx val="12"/>
              <c:layout>
                <c:manualLayout>
                  <c:x val="-4.2851247798778351E-2"/>
                  <c:y val="-2.1252551764362786E-2"/>
                </c:manualLayout>
              </c:layout>
              <c:tx>
                <c:rich>
                  <a:bodyPr/>
                  <a:lstStyle/>
                  <a:p>
                    <a:endParaRPr lang="en-US"/>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C56C-4513-BC5D-5617273AA9B2}"/>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C56C-4513-BC5D-5617273AA9B2}"/>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C56C-4513-BC5D-5617273AA9B2}"/>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C56C-4513-BC5D-5617273AA9B2}"/>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C56C-4513-BC5D-5617273AA9B2}"/>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C56C-4513-BC5D-5617273AA9B2}"/>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C56C-4513-BC5D-5617273AA9B2}"/>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C56C-4513-BC5D-5617273AA9B2}"/>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C56C-4513-BC5D-5617273AA9B2}"/>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C56C-4513-BC5D-5617273AA9B2}"/>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C56C-4513-BC5D-5617273AA9B2}"/>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C56C-4513-BC5D-5617273AA9B2}"/>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C56C-4513-BC5D-5617273AA9B2}"/>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C56C-4513-BC5D-5617273AA9B2}"/>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C56C-4513-BC5D-5617273AA9B2}"/>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C56C-4513-BC5D-5617273AA9B2}"/>
                </c:ext>
              </c:extLst>
            </c:dLbl>
            <c:dLbl>
              <c:idx val="28"/>
              <c:tx>
                <c:rich>
                  <a:bodyPr/>
                  <a:lstStyle/>
                  <a:p>
                    <a:fld id="{2D029CA9-B285-47DE-84AE-9668A26605C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C-C56C-4513-BC5D-5617273AA9B2}"/>
                </c:ext>
              </c:extLst>
            </c:dLbl>
            <c:dLbl>
              <c:idx val="29"/>
              <c:layout>
                <c:manualLayout>
                  <c:x val="-3.9833041703121012E-3"/>
                  <c:y val="5.9237386993292505E-4"/>
                </c:manualLayout>
              </c:layout>
              <c:tx>
                <c:rich>
                  <a:bodyPr/>
                  <a:lstStyle/>
                  <a:p>
                    <a:endParaRPr lang="en-US"/>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D-C56C-4513-BC5D-5617273AA9B2}"/>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C56C-4513-BC5D-5617273AA9B2}"/>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C56C-4513-BC5D-5617273AA9B2}"/>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C56C-4513-BC5D-5617273AA9B2}"/>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C56C-4513-BC5D-5617273AA9B2}"/>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C56C-4513-BC5D-5617273AA9B2}"/>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C56C-4513-BC5D-5617273AA9B2}"/>
                </c:ext>
              </c:extLst>
            </c:dLbl>
            <c:dLbl>
              <c:idx val="36"/>
              <c:tx>
                <c:rich>
                  <a:bodyPr/>
                  <a:lstStyle/>
                  <a:p>
                    <a:fld id="{97114C10-CB6F-485C-8D56-652962532D5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4-C56C-4513-BC5D-5617273AA9B2}"/>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C56C-4513-BC5D-5617273AA9B2}"/>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C56C-4513-BC5D-5617273AA9B2}"/>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C56C-4513-BC5D-5617273AA9B2}"/>
                </c:ext>
              </c:extLst>
            </c:dLbl>
            <c:dLbl>
              <c:idx val="40"/>
              <c:tx>
                <c:rich>
                  <a:bodyPr/>
                  <a:lstStyle/>
                  <a:p>
                    <a:fld id="{BC081811-3871-48CE-8C6A-02A7CB7BD97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28-C56C-4513-BC5D-5617273AA9B2}"/>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C56C-4513-BC5D-5617273AA9B2}"/>
                </c:ext>
              </c:extLst>
            </c:dLbl>
            <c:dLbl>
              <c:idx val="42"/>
              <c:layout>
                <c:manualLayout>
                  <c:x val="-2.2799709258001645E-3"/>
                  <c:y val="-1.7521214756130943E-2"/>
                </c:manualLayout>
              </c:layout>
              <c:tx>
                <c:rich>
                  <a:bodyPr/>
                  <a:lstStyle/>
                  <a:p>
                    <a:fld id="{3C540CD1-2128-4502-82D1-8EB47DF59279}"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A-C56C-4513-BC5D-5617273AA9B2}"/>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C56C-4513-BC5D-5617273AA9B2}"/>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C56C-4513-BC5D-5617273AA9B2}"/>
                </c:ext>
              </c:extLst>
            </c:dLbl>
            <c:dLbl>
              <c:idx val="4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C56C-4513-BC5D-5617273AA9B2}"/>
                </c:ext>
              </c:extLst>
            </c:dLbl>
            <c:dLbl>
              <c:idx val="4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C56C-4513-BC5D-5617273AA9B2}"/>
                </c:ext>
              </c:extLst>
            </c:dLbl>
            <c:dLbl>
              <c:idx val="4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C56C-4513-BC5D-5617273AA9B2}"/>
                </c:ext>
              </c:extLst>
            </c:dLbl>
            <c:dLbl>
              <c:idx val="4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C56C-4513-BC5D-5617273AA9B2}"/>
                </c:ext>
              </c:extLst>
            </c:dLbl>
            <c:dLbl>
              <c:idx val="49"/>
              <c:layout>
                <c:manualLayout>
                  <c:x val="-2.0819288451887675E-2"/>
                  <c:y val="2.3532679580696585E-2"/>
                </c:manualLayout>
              </c:layout>
              <c:tx>
                <c:rich>
                  <a:bodyPr/>
                  <a:lstStyle/>
                  <a:p>
                    <a:fld id="{2853E343-F034-46DB-8A26-1290B68DA8A3}"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1-C56C-4513-BC5D-5617273AA9B2}"/>
                </c:ext>
              </c:extLst>
            </c:dLbl>
            <c:dLbl>
              <c:idx val="5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C56C-4513-BC5D-5617273AA9B2}"/>
                </c:ext>
              </c:extLst>
            </c:dLbl>
            <c:dLbl>
              <c:idx val="5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C56C-4513-BC5D-5617273AA9B2}"/>
                </c:ext>
              </c:extLst>
            </c:dLbl>
            <c:dLbl>
              <c:idx val="5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C56C-4513-BC5D-5617273AA9B2}"/>
                </c:ext>
              </c:extLst>
            </c:dLbl>
            <c:dLbl>
              <c:idx val="53"/>
              <c:layout>
                <c:manualLayout>
                  <c:x val="-4.4020122484689526E-2"/>
                  <c:y val="-2.428824001166522E-2"/>
                </c:manualLayout>
              </c:layout>
              <c:tx>
                <c:rich>
                  <a:bodyPr/>
                  <a:lstStyle/>
                  <a:p>
                    <a:fld id="{9A63D2EA-ADE3-4647-A68C-46197962DC63}"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5-C56C-4513-BC5D-5617273AA9B2}"/>
                </c:ext>
              </c:extLst>
            </c:dLbl>
            <c:dLbl>
              <c:idx val="54"/>
              <c:layout>
                <c:manualLayout>
                  <c:x val="-4.2148950131233709E-2"/>
                  <c:y val="1.9693241469816252E-2"/>
                </c:manualLayout>
              </c:layout>
              <c:tx>
                <c:rich>
                  <a:bodyPr/>
                  <a:lstStyle/>
                  <a:p>
                    <a:fld id="{42482CAC-7E0C-4C19-8585-01C14E32C664}"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6-C56C-4513-BC5D-5617273AA9B2}"/>
                </c:ext>
              </c:extLst>
            </c:dLbl>
            <c:dLbl>
              <c:idx val="5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C56C-4513-BC5D-5617273AA9B2}"/>
                </c:ext>
              </c:extLst>
            </c:dLbl>
            <c:dLbl>
              <c:idx val="5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C56C-4513-BC5D-5617273AA9B2}"/>
                </c:ext>
              </c:extLst>
            </c:dLbl>
            <c:dLbl>
              <c:idx val="5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C56C-4513-BC5D-5617273AA9B2}"/>
                </c:ext>
              </c:extLst>
            </c:dLbl>
            <c:dLbl>
              <c:idx val="5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C56C-4513-BC5D-5617273AA9B2}"/>
                </c:ext>
              </c:extLst>
            </c:dLbl>
            <c:dLbl>
              <c:idx val="5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C56C-4513-BC5D-5617273AA9B2}"/>
                </c:ext>
              </c:extLst>
            </c:dLbl>
            <c:dLbl>
              <c:idx val="6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C56C-4513-BC5D-5617273AA9B2}"/>
                </c:ext>
              </c:extLst>
            </c:dLbl>
            <c:dLbl>
              <c:idx val="6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C56C-4513-BC5D-5617273AA9B2}"/>
                </c:ext>
              </c:extLst>
            </c:dLbl>
            <c:dLbl>
              <c:idx val="6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C56C-4513-BC5D-5617273AA9B2}"/>
                </c:ext>
              </c:extLst>
            </c:dLbl>
            <c:dLbl>
              <c:idx val="6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C56C-4513-BC5D-5617273AA9B2}"/>
                </c:ext>
              </c:extLst>
            </c:dLbl>
            <c:dLbl>
              <c:idx val="6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C56C-4513-BC5D-5617273AA9B2}"/>
                </c:ext>
              </c:extLst>
            </c:dLbl>
            <c:dLbl>
              <c:idx val="6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C56C-4513-BC5D-5617273AA9B2}"/>
                </c:ext>
              </c:extLst>
            </c:dLbl>
            <c:dLbl>
              <c:idx val="6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C56C-4513-BC5D-5617273AA9B2}"/>
                </c:ext>
              </c:extLst>
            </c:dLbl>
            <c:dLbl>
              <c:idx val="6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C56C-4513-BC5D-5617273AA9B2}"/>
                </c:ext>
              </c:extLst>
            </c:dLbl>
            <c:dLbl>
              <c:idx val="6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C56C-4513-BC5D-5617273AA9B2}"/>
                </c:ext>
              </c:extLst>
            </c:dLbl>
            <c:dLbl>
              <c:idx val="6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C56C-4513-BC5D-5617273AA9B2}"/>
                </c:ext>
              </c:extLst>
            </c:dLbl>
            <c:dLbl>
              <c:idx val="7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C56C-4513-BC5D-5617273AA9B2}"/>
                </c:ext>
              </c:extLst>
            </c:dLbl>
            <c:dLbl>
              <c:idx val="7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C56C-4513-BC5D-5617273AA9B2}"/>
                </c:ext>
              </c:extLst>
            </c:dLbl>
            <c:dLbl>
              <c:idx val="72"/>
              <c:layout>
                <c:manualLayout>
                  <c:x val="-7.7658209390492852E-2"/>
                  <c:y val="-3.4549066783318753E-3"/>
                </c:manualLayout>
              </c:layout>
              <c:tx>
                <c:rich>
                  <a:bodyPr/>
                  <a:lstStyle/>
                  <a:p>
                    <a:fld id="{87E99485-C710-4910-A237-142F7B4B556A}"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8-C56C-4513-BC5D-5617273AA9B2}"/>
                </c:ext>
              </c:extLst>
            </c:dLbl>
            <c:dLbl>
              <c:idx val="73"/>
              <c:tx>
                <c:rich>
                  <a:bodyPr/>
                  <a:lstStyle/>
                  <a:p>
                    <a:fld id="{A2E26D3C-2FBA-46CA-B21C-A0C9EE6EF691}"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49-C56C-4513-BC5D-5617273AA9B2}"/>
                </c:ext>
              </c:extLst>
            </c:dLbl>
            <c:dLbl>
              <c:idx val="74"/>
              <c:layout>
                <c:manualLayout>
                  <c:x val="-5.7519198989016392E-3"/>
                  <c:y val="-2.2247557596967067E-2"/>
                </c:manualLayout>
              </c:layout>
              <c:tx>
                <c:rich>
                  <a:bodyPr/>
                  <a:lstStyle/>
                  <a:p>
                    <a:fld id="{7A04B16E-A0C9-4576-B14C-0C38FC0DDE2D}"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A-C56C-4513-BC5D-5617273AA9B2}"/>
                </c:ext>
              </c:extLst>
            </c:dLbl>
            <c:dLbl>
              <c:idx val="7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C56C-4513-BC5D-5617273AA9B2}"/>
                </c:ext>
              </c:extLst>
            </c:dLbl>
            <c:dLbl>
              <c:idx val="7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C56C-4513-BC5D-5617273AA9B2}"/>
                </c:ext>
              </c:extLst>
            </c:dLbl>
            <c:dLbl>
              <c:idx val="7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C56C-4513-BC5D-5617273AA9B2}"/>
                </c:ext>
              </c:extLst>
            </c:dLbl>
            <c:dLbl>
              <c:idx val="7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C56C-4513-BC5D-5617273AA9B2}"/>
                </c:ext>
              </c:extLst>
            </c:dLbl>
            <c:dLbl>
              <c:idx val="79"/>
              <c:layout>
                <c:manualLayout>
                  <c:x val="-2.5809638378536018E-2"/>
                  <c:y val="1.8501202974628171E-2"/>
                </c:manualLayout>
              </c:layout>
              <c:tx>
                <c:rich>
                  <a:bodyPr/>
                  <a:lstStyle/>
                  <a:p>
                    <a:fld id="{AE2FD5E4-34B6-4388-B6C6-8309F5E07BDF}"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4F-C56C-4513-BC5D-5617273AA9B2}"/>
                </c:ext>
              </c:extLst>
            </c:dLbl>
            <c:dLbl>
              <c:idx val="80"/>
              <c:layout>
                <c:manualLayout>
                  <c:x val="-1.2318095654709827E-2"/>
                  <c:y val="2.8952500729075532E-2"/>
                </c:manualLayout>
              </c:layout>
              <c:tx>
                <c:rich>
                  <a:bodyPr/>
                  <a:lstStyle/>
                  <a:p>
                    <a:fld id="{1929C47D-8AC8-465F-9B0D-85256AE77A51}"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50-C56C-4513-BC5D-5617273AA9B2}"/>
                </c:ext>
              </c:extLst>
            </c:dLbl>
            <c:dLbl>
              <c:idx val="8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C56C-4513-BC5D-5617273AA9B2}"/>
                </c:ext>
              </c:extLst>
            </c:dLbl>
            <c:dLbl>
              <c:idx val="8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C56C-4513-BC5D-5617273AA9B2}"/>
                </c:ext>
              </c:extLst>
            </c:dLbl>
            <c:dLbl>
              <c:idx val="8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C56C-4513-BC5D-5617273AA9B2}"/>
                </c:ext>
              </c:extLst>
            </c:dLbl>
            <c:dLbl>
              <c:idx val="8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C56C-4513-BC5D-5617273AA9B2}"/>
                </c:ext>
              </c:extLst>
            </c:dLbl>
            <c:dLbl>
              <c:idx val="8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C56C-4513-BC5D-5617273AA9B2}"/>
                </c:ext>
              </c:extLst>
            </c:dLbl>
            <c:dLbl>
              <c:idx val="8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C56C-4513-BC5D-5617273AA9B2}"/>
                </c:ext>
              </c:extLst>
            </c:dLbl>
            <c:dLbl>
              <c:idx val="8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C56C-4513-BC5D-5617273AA9B2}"/>
                </c:ext>
              </c:extLst>
            </c:dLbl>
            <c:dLbl>
              <c:idx val="8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C56C-4513-BC5D-5617273AA9B2}"/>
                </c:ext>
              </c:extLst>
            </c:dLbl>
            <c:dLbl>
              <c:idx val="8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C56C-4513-BC5D-5617273AA9B2}"/>
                </c:ext>
              </c:extLst>
            </c:dLbl>
            <c:dLbl>
              <c:idx val="9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C56C-4513-BC5D-5617273AA9B2}"/>
                </c:ext>
              </c:extLst>
            </c:dLbl>
            <c:dLbl>
              <c:idx val="9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C56C-4513-BC5D-5617273AA9B2}"/>
                </c:ext>
              </c:extLst>
            </c:dLbl>
            <c:dLbl>
              <c:idx val="9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C56C-4513-BC5D-5617273AA9B2}"/>
                </c:ext>
              </c:extLst>
            </c:dLbl>
            <c:dLbl>
              <c:idx val="9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C56C-4513-BC5D-5617273AA9B2}"/>
                </c:ext>
              </c:extLst>
            </c:dLbl>
            <c:dLbl>
              <c:idx val="9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C56C-4513-BC5D-5617273AA9B2}"/>
                </c:ext>
              </c:extLst>
            </c:dLbl>
            <c:dLbl>
              <c:idx val="9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C56C-4513-BC5D-5617273AA9B2}"/>
                </c:ext>
              </c:extLst>
            </c:dLbl>
            <c:dLbl>
              <c:idx val="9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0-C56C-4513-BC5D-5617273AA9B2}"/>
                </c:ext>
              </c:extLst>
            </c:dLbl>
            <c:dLbl>
              <c:idx val="9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1-C56C-4513-BC5D-5617273AA9B2}"/>
                </c:ext>
              </c:extLst>
            </c:dLbl>
            <c:dLbl>
              <c:idx val="98"/>
              <c:layout>
                <c:manualLayout>
                  <c:x val="-3.1182925051035287E-2"/>
                  <c:y val="2.2008056284631088E-2"/>
                </c:manualLayout>
              </c:layout>
              <c:tx>
                <c:rich>
                  <a:bodyPr/>
                  <a:lstStyle/>
                  <a:p>
                    <a:fld id="{F1E184FB-3CDB-477A-BF22-846979CC7B5C}"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62-C56C-4513-BC5D-5617273AA9B2}"/>
                </c:ext>
              </c:extLst>
            </c:dLbl>
            <c:dLbl>
              <c:idx val="9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C56C-4513-BC5D-5617273AA9B2}"/>
                </c:ext>
              </c:extLst>
            </c:dLbl>
            <c:dLbl>
              <c:idx val="10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C56C-4513-BC5D-5617273AA9B2}"/>
                </c:ext>
              </c:extLst>
            </c:dLbl>
            <c:dLbl>
              <c:idx val="10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C56C-4513-BC5D-5617273AA9B2}"/>
                </c:ext>
              </c:extLst>
            </c:dLbl>
            <c:dLbl>
              <c:idx val="10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C56C-4513-BC5D-5617273AA9B2}"/>
                </c:ext>
              </c:extLst>
            </c:dLbl>
            <c:dLbl>
              <c:idx val="10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C56C-4513-BC5D-5617273AA9B2}"/>
                </c:ext>
              </c:extLst>
            </c:dLbl>
            <c:dLbl>
              <c:idx val="10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C56C-4513-BC5D-5617273AA9B2}"/>
                </c:ext>
              </c:extLst>
            </c:dLbl>
            <c:dLbl>
              <c:idx val="10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C56C-4513-BC5D-5617273AA9B2}"/>
                </c:ext>
              </c:extLst>
            </c:dLbl>
            <c:dLbl>
              <c:idx val="10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C56C-4513-BC5D-5617273AA9B2}"/>
                </c:ext>
              </c:extLst>
            </c:dLbl>
            <c:dLbl>
              <c:idx val="10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C56C-4513-BC5D-5617273AA9B2}"/>
                </c:ext>
              </c:extLst>
            </c:dLbl>
            <c:dLbl>
              <c:idx val="10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C56C-4513-BC5D-5617273AA9B2}"/>
                </c:ext>
              </c:extLst>
            </c:dLbl>
            <c:dLbl>
              <c:idx val="10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C56C-4513-BC5D-5617273AA9B2}"/>
                </c:ext>
              </c:extLst>
            </c:dLbl>
            <c:dLbl>
              <c:idx val="1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C56C-4513-BC5D-5617273AA9B2}"/>
                </c:ext>
              </c:extLst>
            </c:dLbl>
            <c:dLbl>
              <c:idx val="1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C56C-4513-BC5D-5617273AA9B2}"/>
                </c:ext>
              </c:extLst>
            </c:dLbl>
            <c:dLbl>
              <c:idx val="1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C56C-4513-BC5D-5617273AA9B2}"/>
                </c:ext>
              </c:extLst>
            </c:dLbl>
            <c:dLbl>
              <c:idx val="1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C56C-4513-BC5D-5617273AA9B2}"/>
                </c:ext>
              </c:extLst>
            </c:dLbl>
            <c:dLbl>
              <c:idx val="114"/>
              <c:layout>
                <c:manualLayout>
                  <c:x val="-1.698366558953909E-2"/>
                  <c:y val="-5.7821966794427242E-3"/>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68FA8481-80EB-485F-8DAA-D978AFE5BD83}" type="CELLRANGE">
                      <a:rPr lang="en-US"/>
                      <a:pPr>
                        <a:defRPr/>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layout>
                    <c:manualLayout>
                      <c:w val="0.11734892858619086"/>
                      <c:h val="7.8839169446036153E-2"/>
                    </c:manualLayout>
                  </c15:layout>
                  <c15:dlblFieldTable/>
                  <c15:showDataLabelsRange val="1"/>
                </c:ext>
                <c:ext xmlns:c16="http://schemas.microsoft.com/office/drawing/2014/chart" uri="{C3380CC4-5D6E-409C-BE32-E72D297353CC}">
                  <c16:uniqueId val="{00000072-C56C-4513-BC5D-5617273AA9B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trendline>
            <c:spPr>
              <a:ln w="19050" cap="rnd">
                <a:solidFill>
                  <a:schemeClr val="accent1"/>
                </a:solidFill>
                <a:prstDash val="sysDot"/>
              </a:ln>
              <a:effectLst/>
            </c:spPr>
            <c:trendlineType val="exp"/>
            <c:dispRSqr val="0"/>
            <c:dispEq val="0"/>
          </c:trendline>
          <c:cat>
            <c:numRef>
              <c:f>Sheet1!$C$21:$C$135</c:f>
              <c:numCache>
                <c:formatCode>m/d/yyyy</c:formatCode>
                <c:ptCount val="115"/>
                <c:pt idx="0">
                  <c:v>41548</c:v>
                </c:pt>
                <c:pt idx="1">
                  <c:v>41579</c:v>
                </c:pt>
                <c:pt idx="2">
                  <c:v>41609</c:v>
                </c:pt>
                <c:pt idx="3">
                  <c:v>41640</c:v>
                </c:pt>
                <c:pt idx="4">
                  <c:v>41671</c:v>
                </c:pt>
                <c:pt idx="5">
                  <c:v>41699</c:v>
                </c:pt>
                <c:pt idx="6">
                  <c:v>41730</c:v>
                </c:pt>
                <c:pt idx="7">
                  <c:v>41760</c:v>
                </c:pt>
                <c:pt idx="8">
                  <c:v>41791</c:v>
                </c:pt>
                <c:pt idx="9">
                  <c:v>41821</c:v>
                </c:pt>
                <c:pt idx="10">
                  <c:v>41852</c:v>
                </c:pt>
                <c:pt idx="11">
                  <c:v>41853</c:v>
                </c:pt>
                <c:pt idx="12">
                  <c:v>41854</c:v>
                </c:pt>
                <c:pt idx="13">
                  <c:v>41883</c:v>
                </c:pt>
                <c:pt idx="14">
                  <c:v>41913</c:v>
                </c:pt>
                <c:pt idx="15">
                  <c:v>41944</c:v>
                </c:pt>
                <c:pt idx="16">
                  <c:v>41974</c:v>
                </c:pt>
                <c:pt idx="17">
                  <c:v>42005</c:v>
                </c:pt>
                <c:pt idx="18">
                  <c:v>42036</c:v>
                </c:pt>
                <c:pt idx="19">
                  <c:v>42064</c:v>
                </c:pt>
                <c:pt idx="20">
                  <c:v>42095</c:v>
                </c:pt>
                <c:pt idx="21">
                  <c:v>42125</c:v>
                </c:pt>
                <c:pt idx="22">
                  <c:v>42156</c:v>
                </c:pt>
                <c:pt idx="23">
                  <c:v>42186</c:v>
                </c:pt>
                <c:pt idx="24">
                  <c:v>42217</c:v>
                </c:pt>
                <c:pt idx="25">
                  <c:v>42248</c:v>
                </c:pt>
                <c:pt idx="26">
                  <c:v>42278</c:v>
                </c:pt>
                <c:pt idx="27">
                  <c:v>42309</c:v>
                </c:pt>
                <c:pt idx="28">
                  <c:v>42339</c:v>
                </c:pt>
                <c:pt idx="29">
                  <c:v>42340</c:v>
                </c:pt>
                <c:pt idx="30">
                  <c:v>42370</c:v>
                </c:pt>
                <c:pt idx="31">
                  <c:v>42401</c:v>
                </c:pt>
                <c:pt idx="32">
                  <c:v>42430</c:v>
                </c:pt>
                <c:pt idx="33">
                  <c:v>42461</c:v>
                </c:pt>
                <c:pt idx="34">
                  <c:v>42491</c:v>
                </c:pt>
                <c:pt idx="35">
                  <c:v>42522</c:v>
                </c:pt>
                <c:pt idx="36">
                  <c:v>42552</c:v>
                </c:pt>
                <c:pt idx="37">
                  <c:v>42583</c:v>
                </c:pt>
                <c:pt idx="38">
                  <c:v>42614</c:v>
                </c:pt>
                <c:pt idx="39">
                  <c:v>42644</c:v>
                </c:pt>
                <c:pt idx="40">
                  <c:v>42645</c:v>
                </c:pt>
                <c:pt idx="41">
                  <c:v>42675</c:v>
                </c:pt>
                <c:pt idx="42">
                  <c:v>42705</c:v>
                </c:pt>
                <c:pt idx="43">
                  <c:v>42736</c:v>
                </c:pt>
                <c:pt idx="44">
                  <c:v>42767</c:v>
                </c:pt>
                <c:pt idx="45">
                  <c:v>42795</c:v>
                </c:pt>
                <c:pt idx="46">
                  <c:v>42826</c:v>
                </c:pt>
                <c:pt idx="47">
                  <c:v>42856</c:v>
                </c:pt>
                <c:pt idx="48">
                  <c:v>42887</c:v>
                </c:pt>
                <c:pt idx="49">
                  <c:v>42917</c:v>
                </c:pt>
                <c:pt idx="50">
                  <c:v>42948</c:v>
                </c:pt>
                <c:pt idx="51">
                  <c:v>42979</c:v>
                </c:pt>
                <c:pt idx="52">
                  <c:v>43009</c:v>
                </c:pt>
                <c:pt idx="53">
                  <c:v>43040</c:v>
                </c:pt>
                <c:pt idx="54">
                  <c:v>43084</c:v>
                </c:pt>
                <c:pt idx="55">
                  <c:v>43101</c:v>
                </c:pt>
                <c:pt idx="56">
                  <c:v>43132</c:v>
                </c:pt>
                <c:pt idx="57">
                  <c:v>43160</c:v>
                </c:pt>
                <c:pt idx="58">
                  <c:v>43191</c:v>
                </c:pt>
                <c:pt idx="59">
                  <c:v>43221</c:v>
                </c:pt>
                <c:pt idx="60">
                  <c:v>43252</c:v>
                </c:pt>
                <c:pt idx="61">
                  <c:v>43282</c:v>
                </c:pt>
                <c:pt idx="62">
                  <c:v>43313</c:v>
                </c:pt>
                <c:pt idx="63">
                  <c:v>43344</c:v>
                </c:pt>
                <c:pt idx="64">
                  <c:v>43374</c:v>
                </c:pt>
                <c:pt idx="65">
                  <c:v>43405</c:v>
                </c:pt>
                <c:pt idx="66">
                  <c:v>43435</c:v>
                </c:pt>
                <c:pt idx="67">
                  <c:v>43466</c:v>
                </c:pt>
                <c:pt idx="68">
                  <c:v>43497</c:v>
                </c:pt>
                <c:pt idx="69">
                  <c:v>43525</c:v>
                </c:pt>
                <c:pt idx="70">
                  <c:v>43556</c:v>
                </c:pt>
                <c:pt idx="71">
                  <c:v>43586</c:v>
                </c:pt>
                <c:pt idx="72">
                  <c:v>43617</c:v>
                </c:pt>
                <c:pt idx="73">
                  <c:v>43647</c:v>
                </c:pt>
                <c:pt idx="74">
                  <c:v>43678</c:v>
                </c:pt>
                <c:pt idx="75">
                  <c:v>43709</c:v>
                </c:pt>
                <c:pt idx="76">
                  <c:v>43739</c:v>
                </c:pt>
                <c:pt idx="77">
                  <c:v>43770</c:v>
                </c:pt>
                <c:pt idx="78">
                  <c:v>43800</c:v>
                </c:pt>
                <c:pt idx="79">
                  <c:v>43831</c:v>
                </c:pt>
                <c:pt idx="80">
                  <c:v>43832</c:v>
                </c:pt>
                <c:pt idx="81">
                  <c:v>43862</c:v>
                </c:pt>
                <c:pt idx="82">
                  <c:v>43891</c:v>
                </c:pt>
                <c:pt idx="83">
                  <c:v>43922</c:v>
                </c:pt>
                <c:pt idx="84">
                  <c:v>43952</c:v>
                </c:pt>
                <c:pt idx="85">
                  <c:v>43983</c:v>
                </c:pt>
                <c:pt idx="86">
                  <c:v>44013</c:v>
                </c:pt>
                <c:pt idx="87">
                  <c:v>44044</c:v>
                </c:pt>
                <c:pt idx="88">
                  <c:v>44075</c:v>
                </c:pt>
                <c:pt idx="89">
                  <c:v>44105</c:v>
                </c:pt>
                <c:pt idx="90">
                  <c:v>44136</c:v>
                </c:pt>
                <c:pt idx="91">
                  <c:v>44166</c:v>
                </c:pt>
                <c:pt idx="92">
                  <c:v>44197</c:v>
                </c:pt>
                <c:pt idx="93">
                  <c:v>44228</c:v>
                </c:pt>
                <c:pt idx="94">
                  <c:v>44256</c:v>
                </c:pt>
                <c:pt idx="95">
                  <c:v>44287</c:v>
                </c:pt>
                <c:pt idx="96">
                  <c:v>44317</c:v>
                </c:pt>
                <c:pt idx="97">
                  <c:v>44348</c:v>
                </c:pt>
                <c:pt idx="98">
                  <c:v>44378</c:v>
                </c:pt>
                <c:pt idx="99">
                  <c:v>44409</c:v>
                </c:pt>
                <c:pt idx="100">
                  <c:v>44440</c:v>
                </c:pt>
                <c:pt idx="101">
                  <c:v>44470</c:v>
                </c:pt>
                <c:pt idx="102">
                  <c:v>44501</c:v>
                </c:pt>
                <c:pt idx="103">
                  <c:v>44531</c:v>
                </c:pt>
                <c:pt idx="104">
                  <c:v>44562</c:v>
                </c:pt>
                <c:pt idx="105">
                  <c:v>44593</c:v>
                </c:pt>
                <c:pt idx="106">
                  <c:v>44621</c:v>
                </c:pt>
                <c:pt idx="107">
                  <c:v>44652</c:v>
                </c:pt>
                <c:pt idx="108">
                  <c:v>44682</c:v>
                </c:pt>
                <c:pt idx="109">
                  <c:v>44713</c:v>
                </c:pt>
                <c:pt idx="110">
                  <c:v>44743</c:v>
                </c:pt>
                <c:pt idx="111">
                  <c:v>44774</c:v>
                </c:pt>
                <c:pt idx="112">
                  <c:v>44805</c:v>
                </c:pt>
                <c:pt idx="113">
                  <c:v>44835</c:v>
                </c:pt>
                <c:pt idx="114">
                  <c:v>44866</c:v>
                </c:pt>
              </c:numCache>
            </c:numRef>
          </c:cat>
          <c:val>
            <c:numRef>
              <c:f>Sheet1!$D$21:$D$135</c:f>
              <c:numCache>
                <c:formatCode>General</c:formatCode>
                <c:ptCount val="115"/>
                <c:pt idx="0">
                  <c:v>4.4999999999999999E-4</c:v>
                </c:pt>
                <c:pt idx="8">
                  <c:v>6.0000000000000001E-3</c:v>
                </c:pt>
                <c:pt idx="11">
                  <c:v>9.2999999999999999E-2</c:v>
                </c:pt>
                <c:pt idx="28">
                  <c:v>0.3</c:v>
                </c:pt>
                <c:pt idx="36">
                  <c:v>3500</c:v>
                </c:pt>
                <c:pt idx="40">
                  <c:v>5</c:v>
                </c:pt>
                <c:pt idx="42">
                  <c:v>31</c:v>
                </c:pt>
                <c:pt idx="49">
                  <c:v>3.8</c:v>
                </c:pt>
                <c:pt idx="53">
                  <c:v>2000</c:v>
                </c:pt>
                <c:pt idx="54">
                  <c:v>500</c:v>
                </c:pt>
                <c:pt idx="72">
                  <c:v>5000</c:v>
                </c:pt>
                <c:pt idx="73">
                  <c:v>3.0000000000000001E-3</c:v>
                </c:pt>
                <c:pt idx="74">
                  <c:v>764</c:v>
                </c:pt>
                <c:pt idx="79">
                  <c:v>10000</c:v>
                </c:pt>
                <c:pt idx="80">
                  <c:v>200</c:v>
                </c:pt>
                <c:pt idx="98">
                  <c:v>357</c:v>
                </c:pt>
                <c:pt idx="114">
                  <c:v>4.9000000000000004</c:v>
                </c:pt>
              </c:numCache>
            </c:numRef>
          </c:val>
          <c:smooth val="0"/>
          <c:extLst>
            <c:ext xmlns:c15="http://schemas.microsoft.com/office/drawing/2012/chart" uri="{02D57815-91ED-43cb-92C2-25804820EDAC}">
              <c15:datalabelsRange>
                <c15:f>Sheet1!$B$21:$B$135</c15:f>
                <c15:dlblRangeCache>
                  <c:ptCount val="115"/>
                  <c:pt idx="0">
                    <c:v>Word2Vec</c:v>
                  </c:pt>
                  <c:pt idx="8">
                    <c:v>GANs</c:v>
                  </c:pt>
                  <c:pt idx="11">
                    <c:v>Seq2Seq</c:v>
                  </c:pt>
                  <c:pt idx="28">
                    <c:v>DeepSpeech2</c:v>
                  </c:pt>
                  <c:pt idx="36">
                    <c:v>AlphaGo</c:v>
                  </c:pt>
                  <c:pt idx="40">
                    <c:v>Xception</c:v>
                  </c:pt>
                  <c:pt idx="42">
                    <c:v>Neural Architecture Search</c:v>
                  </c:pt>
                  <c:pt idx="49">
                    <c:v>Libratus </c:v>
                  </c:pt>
                  <c:pt idx="53">
                    <c:v>AlphaGoZero</c:v>
                  </c:pt>
                  <c:pt idx="54">
                    <c:v>AlphaZero</c:v>
                  </c:pt>
                  <c:pt idx="72">
                    <c:v>AlphaStar</c:v>
                  </c:pt>
                  <c:pt idx="73">
                    <c:v>Pluribus </c:v>
                  </c:pt>
                  <c:pt idx="74">
                    <c:v>Open AI Five</c:v>
                  </c:pt>
                  <c:pt idx="79">
                    <c:v>GPT3</c:v>
                  </c:pt>
                  <c:pt idx="80">
                    <c:v>Tesla</c:v>
                  </c:pt>
                  <c:pt idx="98">
                    <c:v>AlphaFold</c:v>
                  </c:pt>
                  <c:pt idx="114">
                    <c:v>ChatGPT (InstructGPT)</c:v>
                  </c:pt>
                </c15:dlblRangeCache>
              </c15:datalabelsRange>
            </c:ext>
            <c:ext xmlns:c16="http://schemas.microsoft.com/office/drawing/2014/chart" uri="{C3380CC4-5D6E-409C-BE32-E72D297353CC}">
              <c16:uniqueId val="{00000074-C56C-4513-BC5D-5617273AA9B2}"/>
            </c:ext>
          </c:extLst>
        </c:ser>
        <c:dLbls>
          <c:showLegendKey val="0"/>
          <c:showVal val="0"/>
          <c:showCatName val="0"/>
          <c:showSerName val="0"/>
          <c:showPercent val="0"/>
          <c:showBubbleSize val="0"/>
        </c:dLbls>
        <c:marker val="1"/>
        <c:smooth val="0"/>
        <c:axId val="697533072"/>
        <c:axId val="697533400"/>
      </c:lineChart>
      <c:dateAx>
        <c:axId val="697533072"/>
        <c:scaling>
          <c:orientation val="minMax"/>
          <c:max val="44896"/>
          <c:min val="41456"/>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7533400"/>
        <c:crossesAt val="1.0000000000000005E-7"/>
        <c:auto val="1"/>
        <c:lblOffset val="100"/>
        <c:baseTimeUnit val="months"/>
        <c:majorUnit val="1"/>
        <c:majorTimeUnit val="years"/>
        <c:minorUnit val="1"/>
        <c:minorTimeUnit val="years"/>
      </c:dateAx>
      <c:valAx>
        <c:axId val="697533400"/>
        <c:scaling>
          <c:logBase val="10"/>
          <c:orientation val="minMax"/>
          <c:max val="1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r>
                  <a:rPr lang="en-US" sz="1200" b="0" i="0" baseline="0">
                    <a:effectLst/>
                  </a:rPr>
                  <a:t>Amount of compute for training (PetaFLOP/s-days)</a:t>
                </a:r>
                <a:endParaRPr lang="en-US" sz="1050">
                  <a:effectLst/>
                </a:endParaRP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title>
        <c:numFmt formatCode="0.0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75330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45904C4-010F-4896-9D22-0FDDB5A0FF93}" type="datetimeFigureOut">
              <a:rPr lang="en-US" smtClean="0">
                <a:solidFill>
                  <a:schemeClr val="bg1">
                    <a:lumMod val="65000"/>
                  </a:schemeClr>
                </a:solidFill>
                <a:latin typeface="Tahoma" pitchFamily="34" charset="0"/>
                <a:ea typeface="Tahoma" pitchFamily="34" charset="0"/>
                <a:cs typeface="Tahoma" pitchFamily="34" charset="0"/>
              </a:rPr>
              <a:pPr/>
              <a:t>8/8/2023</a:t>
            </a:fld>
            <a:endParaRPr lang="en-US" dirty="0">
              <a:solidFill>
                <a:schemeClr val="bg1">
                  <a:lumMod val="65000"/>
                </a:schemeClr>
              </a:solidFill>
              <a:latin typeface="Tahoma" pitchFamily="34" charset="0"/>
              <a:ea typeface="Tahoma" pitchFamily="34" charset="0"/>
              <a:cs typeface="Tahoma"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r>
              <a:rPr lang="en-US" dirty="0">
                <a:solidFill>
                  <a:schemeClr val="bg1">
                    <a:lumMod val="65000"/>
                  </a:schemeClr>
                </a:solidFill>
                <a:latin typeface="Tahoma" pitchFamily="34" charset="0"/>
                <a:ea typeface="Tahoma" pitchFamily="34" charset="0"/>
                <a:cs typeface="Tahoma" pitchFamily="34" charset="0"/>
              </a:rPr>
              <a:t>Distribution Statement</a:t>
            </a: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899D1F1-6DC0-4977-808C-FD0BF7AD2565}" type="slidenum">
              <a:rPr lang="en-US" smtClean="0">
                <a:solidFill>
                  <a:schemeClr val="bg1">
                    <a:lumMod val="65000"/>
                  </a:schemeClr>
                </a:solidFill>
                <a:latin typeface="Tahoma" pitchFamily="34" charset="0"/>
                <a:ea typeface="Tahoma" pitchFamily="34" charset="0"/>
                <a:cs typeface="Tahoma" pitchFamily="34" charset="0"/>
              </a:rPr>
              <a:pPr/>
              <a:t>‹#›</a:t>
            </a:fld>
            <a:endParaRPr lang="en-US" dirty="0">
              <a:solidFill>
                <a:schemeClr val="bg1">
                  <a:lumMod val="65000"/>
                </a:schemeClr>
              </a:solidFill>
              <a:latin typeface="Tahoma" pitchFamily="34" charset="0"/>
              <a:ea typeface="Tahoma" pitchFamily="34" charset="0"/>
              <a:cs typeface="Tahoma" pitchFamily="34" charset="0"/>
            </a:endParaRPr>
          </a:p>
        </p:txBody>
      </p:sp>
      <p:pic>
        <p:nvPicPr>
          <p:cNvPr id="6" name="Picture 6" descr="TITLE-HEADER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788"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592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solidFill>
                  <a:schemeClr val="bg1">
                    <a:lumMod val="65000"/>
                  </a:schemeClr>
                </a:solidFill>
                <a:latin typeface="Tahoma" pitchFamily="34" charset="0"/>
                <a:ea typeface="Tahoma" pitchFamily="34" charset="0"/>
                <a:cs typeface="Tahoma" pitchFamily="34" charset="0"/>
              </a:defRPr>
            </a:lvl1pPr>
          </a:lstStyle>
          <a:p>
            <a:fld id="{92715C0D-0E45-40B4-BE1B-664AAA8E6B7F}" type="datetimeFigureOut">
              <a:rPr lang="en-US" smtClean="0"/>
              <a:pPr/>
              <a:t>8/8/2023</a:t>
            </a:fld>
            <a:endParaRPr lang="en-US" dirty="0"/>
          </a:p>
        </p:txBody>
      </p:sp>
      <p:sp>
        <p:nvSpPr>
          <p:cNvPr id="4" name="Slide Image Placeholder 3"/>
          <p:cNvSpPr>
            <a:spLocks noGrp="1" noRot="1" noChangeAspect="1"/>
          </p:cNvSpPr>
          <p:nvPr>
            <p:ph type="sldImg" idx="2"/>
          </p:nvPr>
        </p:nvSpPr>
        <p:spPr>
          <a:xfrm>
            <a:off x="406400" y="895350"/>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648200"/>
            <a:ext cx="5608320" cy="3950970"/>
          </a:xfrm>
          <a:prstGeom prst="rect">
            <a:avLst/>
          </a:prstGeom>
        </p:spPr>
        <p:txBody>
          <a:bodyPr vert="horz" lIns="93177" tIns="46589" rIns="93177" bIns="4658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solidFill>
                  <a:schemeClr val="bg1">
                    <a:lumMod val="65000"/>
                  </a:schemeClr>
                </a:solidFill>
                <a:latin typeface="Tahoma" pitchFamily="34" charset="0"/>
                <a:ea typeface="Tahoma" pitchFamily="34" charset="0"/>
                <a:cs typeface="Tahoma" pitchFamily="34" charset="0"/>
              </a:defRPr>
            </a:lvl1pPr>
          </a:lstStyle>
          <a:p>
            <a:r>
              <a:rPr lang="en-US" dirty="0"/>
              <a:t>Distribution Statement</a:t>
            </a:r>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solidFill>
                  <a:schemeClr val="bg1">
                    <a:lumMod val="65000"/>
                  </a:schemeClr>
                </a:solidFill>
                <a:latin typeface="Tahoma" pitchFamily="34" charset="0"/>
                <a:ea typeface="Tahoma" pitchFamily="34" charset="0"/>
                <a:cs typeface="Tahoma" pitchFamily="34" charset="0"/>
              </a:defRPr>
            </a:lvl1pPr>
          </a:lstStyle>
          <a:p>
            <a:fld id="{639B577F-6036-4BCD-9021-A736CBC28733}" type="slidenum">
              <a:rPr lang="en-US" smtClean="0"/>
              <a:pPr/>
              <a:t>‹#›</a:t>
            </a:fld>
            <a:endParaRPr lang="en-US" dirty="0"/>
          </a:p>
        </p:txBody>
      </p:sp>
      <p:pic>
        <p:nvPicPr>
          <p:cNvPr id="8" name="Picture 6" descr="TITLE-HEADER 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788" y="-77470"/>
            <a:ext cx="1582209" cy="108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863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ahoma" pitchFamily="34" charset="0"/>
        <a:ea typeface="Tahoma" pitchFamily="34" charset="0"/>
        <a:cs typeface="Tahoma" pitchFamily="34" charset="0"/>
      </a:defRPr>
    </a:lvl1pPr>
    <a:lvl2pPr marL="457200" algn="l" defTabSz="914400" rtl="0" eaLnBrk="1" latinLnBrk="0" hangingPunct="1">
      <a:defRPr sz="1200" kern="1200">
        <a:solidFill>
          <a:schemeClr val="tx1"/>
        </a:solidFill>
        <a:latin typeface="Tahoma" pitchFamily="34" charset="0"/>
        <a:ea typeface="Tahoma" pitchFamily="34" charset="0"/>
        <a:cs typeface="Tahoma" pitchFamily="34" charset="0"/>
      </a:defRPr>
    </a:lvl2pPr>
    <a:lvl3pPr marL="914400" algn="l" defTabSz="914400" rtl="0" eaLnBrk="1" latinLnBrk="0" hangingPunct="1">
      <a:defRPr sz="1200" kern="1200">
        <a:solidFill>
          <a:schemeClr val="tx1"/>
        </a:solidFill>
        <a:latin typeface="Tahoma" pitchFamily="34" charset="0"/>
        <a:ea typeface="Tahoma" pitchFamily="34" charset="0"/>
        <a:cs typeface="Tahoma" pitchFamily="34" charset="0"/>
      </a:defRPr>
    </a:lvl3pPr>
    <a:lvl4pPr marL="1371600" algn="l" defTabSz="914400" rtl="0" eaLnBrk="1" latinLnBrk="0" hangingPunct="1">
      <a:defRPr sz="1200" kern="1200">
        <a:solidFill>
          <a:schemeClr val="tx1"/>
        </a:solidFill>
        <a:latin typeface="Tahoma" pitchFamily="34" charset="0"/>
        <a:ea typeface="Tahoma" pitchFamily="34" charset="0"/>
        <a:cs typeface="Tahoma" pitchFamily="34" charset="0"/>
      </a:defRPr>
    </a:lvl4pPr>
    <a:lvl5pPr marL="1828800" algn="l" defTabSz="914400" rtl="0" eaLnBrk="1" latinLnBrk="0" hangingPunct="1">
      <a:defRPr sz="1200" kern="1200">
        <a:solidFill>
          <a:schemeClr val="tx1"/>
        </a:solidFill>
        <a:latin typeface="Tahoma" pitchFamily="34" charset="0"/>
        <a:ea typeface="Tahoma" pitchFamily="34" charset="0"/>
        <a:cs typeface="Tahoma"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cbi.nlm.nih.gov/pubmed/11586158"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scholar.google.com/scholar_lookup?journal=J+Trauma&amp;title=Apopulation-based+study+on+pneumothorax+in+severely+traumatized+patients&amp;author=S+Di+Bartolomeo&amp;author=G+Sanson&amp;author=G+Nardi&amp;volume=51&amp;publication_year=2001&amp;pages=677&amp;pmid=11586158&amp;"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1</a:t>
            </a:fld>
            <a:endParaRPr lang="en-US" dirty="0"/>
          </a:p>
        </p:txBody>
      </p:sp>
    </p:spTree>
    <p:extLst>
      <p:ext uri="{BB962C8B-B14F-4D97-AF65-F5344CB8AC3E}">
        <p14:creationId xmlns:p14="http://schemas.microsoft.com/office/powerpoint/2010/main" val="1805717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10</a:t>
            </a:fld>
            <a:endParaRPr lang="en-US" dirty="0"/>
          </a:p>
        </p:txBody>
      </p:sp>
    </p:spTree>
    <p:extLst>
      <p:ext uri="{BB962C8B-B14F-4D97-AF65-F5344CB8AC3E}">
        <p14:creationId xmlns:p14="http://schemas.microsoft.com/office/powerpoint/2010/main" val="970821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73DAC8-BFA4-478F-BCDF-F77F94F926DC}"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602293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13</a:t>
            </a:fld>
            <a:endParaRPr lang="en-US" dirty="0"/>
          </a:p>
        </p:txBody>
      </p:sp>
    </p:spTree>
    <p:extLst>
      <p:ext uri="{BB962C8B-B14F-4D97-AF65-F5344CB8AC3E}">
        <p14:creationId xmlns:p14="http://schemas.microsoft.com/office/powerpoint/2010/main" val="4071634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ahoma" pitchFamily="34" charset="0"/>
                <a:ea typeface="Tahoma" pitchFamily="34" charset="0"/>
                <a:cs typeface="Tahoma" pitchFamily="34" charset="0"/>
              </a:rPr>
              <a:t>1. Mohan, Pvr, and R Mohan. “Management of Warfare Chest Injuries.” </a:t>
            </a:r>
            <a:r>
              <a:rPr lang="en-US" sz="1200" b="0" i="1" kern="1200" dirty="0">
                <a:solidFill>
                  <a:schemeClr val="tx1"/>
                </a:solidFill>
                <a:effectLst/>
                <a:latin typeface="Tahoma" pitchFamily="34" charset="0"/>
                <a:ea typeface="Tahoma" pitchFamily="34" charset="0"/>
                <a:cs typeface="Tahoma" pitchFamily="34" charset="0"/>
              </a:rPr>
              <a:t>Medical journal, Armed Forces India</a:t>
            </a:r>
            <a:r>
              <a:rPr lang="en-US" sz="1200" b="0" i="0" kern="1200" dirty="0">
                <a:solidFill>
                  <a:schemeClr val="tx1"/>
                </a:solidFill>
                <a:effectLst/>
                <a:latin typeface="Tahoma" pitchFamily="34" charset="0"/>
                <a:ea typeface="Tahoma" pitchFamily="34" charset="0"/>
                <a:cs typeface="Tahoma" pitchFamily="34" charset="0"/>
              </a:rPr>
              <a:t> vol. 66,4 (2010): 329-32. doi:10.1016/S0377-1237(10)80010-3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ahoma" pitchFamily="34" charset="0"/>
                <a:ea typeface="Tahoma" pitchFamily="34" charset="0"/>
                <a:cs typeface="Tahoma" pitchFamily="34" charset="0"/>
              </a:rPr>
              <a:t>2. Di Bartolomeo S, Sanson G, Nardi G. A population-based study on pneumothorax in severely traumatized patients. J Trauma. 2001;51:677. [</a:t>
            </a:r>
            <a:r>
              <a:rPr lang="en-US" sz="1200" b="0" i="0" kern="1200" dirty="0">
                <a:solidFill>
                  <a:schemeClr val="tx1"/>
                </a:solidFill>
                <a:effectLst/>
                <a:latin typeface="Tahoma" pitchFamily="34" charset="0"/>
                <a:ea typeface="Tahoma" pitchFamily="34" charset="0"/>
                <a:cs typeface="Tahoma" pitchFamily="34" charset="0"/>
                <a:hlinkClick r:id="rId3"/>
              </a:rPr>
              <a:t>PubMed</a:t>
            </a:r>
            <a:r>
              <a:rPr lang="en-US" sz="1200" b="0" i="0" kern="1200" dirty="0">
                <a:solidFill>
                  <a:schemeClr val="tx1"/>
                </a:solidFill>
                <a:effectLst/>
                <a:latin typeface="Tahoma" pitchFamily="34" charset="0"/>
                <a:ea typeface="Tahoma" pitchFamily="34" charset="0"/>
                <a:cs typeface="Tahoma" pitchFamily="34" charset="0"/>
              </a:rPr>
              <a:t>] [</a:t>
            </a:r>
            <a:r>
              <a:rPr lang="en-US" sz="1200" b="0" i="0" kern="1200" dirty="0">
                <a:solidFill>
                  <a:schemeClr val="tx1"/>
                </a:solidFill>
                <a:effectLst/>
                <a:latin typeface="Tahoma" pitchFamily="34" charset="0"/>
                <a:ea typeface="Tahoma" pitchFamily="34" charset="0"/>
                <a:cs typeface="Tahoma" pitchFamily="34" charset="0"/>
                <a:hlinkClick r:id="rId4"/>
              </a:rPr>
              <a:t>Google Scholar</a:t>
            </a:r>
            <a:r>
              <a:rPr lang="en-US" sz="1200" b="0" i="0" kern="1200" dirty="0">
                <a:solidFill>
                  <a:schemeClr val="tx1"/>
                </a:solidFill>
                <a:effectLst/>
                <a:latin typeface="Tahoma" pitchFamily="34" charset="0"/>
                <a:ea typeface="Tahoma" pitchFamily="34" charset="0"/>
                <a:cs typeface="Tahoma"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Tahoma" pitchFamily="34" charset="0"/>
              <a:ea typeface="Tahoma" pitchFamily="34" charset="0"/>
              <a:cs typeface="Tahoma"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Tahoma" pitchFamily="34" charset="0"/>
                <a:ea typeface="Tahoma" pitchFamily="34" charset="0"/>
                <a:cs typeface="Tahoma" pitchFamily="34" charset="0"/>
              </a:rPr>
              <a:t>Butler, Frank, et al. "Management of Suspected Tension Pneumothorax in Tactical Combat Casualty Care." (2018).</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Tahoma" pitchFamily="34" charset="0"/>
              <a:ea typeface="Tahoma" pitchFamily="34" charset="0"/>
              <a:cs typeface="Tahoma" pitchFamily="34" charset="0"/>
            </a:endParaRPr>
          </a:p>
        </p:txBody>
      </p:sp>
      <p:sp>
        <p:nvSpPr>
          <p:cNvPr id="4" name="Slide Number Placeholder 3"/>
          <p:cNvSpPr>
            <a:spLocks noGrp="1"/>
          </p:cNvSpPr>
          <p:nvPr>
            <p:ph type="sldNum" sz="quarter" idx="10"/>
          </p:nvPr>
        </p:nvSpPr>
        <p:spPr/>
        <p:txBody>
          <a:bodyPr/>
          <a:lstStyle/>
          <a:p>
            <a:fld id="{639B577F-6036-4BCD-9021-A736CBC28733}" type="slidenum">
              <a:rPr lang="en-US" smtClean="0"/>
              <a:pPr/>
              <a:t>14</a:t>
            </a:fld>
            <a:endParaRPr lang="en-US" dirty="0"/>
          </a:p>
        </p:txBody>
      </p:sp>
    </p:spTree>
    <p:extLst>
      <p:ext uri="{BB962C8B-B14F-4D97-AF65-F5344CB8AC3E}">
        <p14:creationId xmlns:p14="http://schemas.microsoft.com/office/powerpoint/2010/main" val="1082032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18</a:t>
            </a:fld>
            <a:endParaRPr lang="en-US" dirty="0"/>
          </a:p>
        </p:txBody>
      </p:sp>
    </p:spTree>
    <p:extLst>
      <p:ext uri="{BB962C8B-B14F-4D97-AF65-F5344CB8AC3E}">
        <p14:creationId xmlns:p14="http://schemas.microsoft.com/office/powerpoint/2010/main" val="1395764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19</a:t>
            </a:fld>
            <a:endParaRPr lang="en-US" dirty="0"/>
          </a:p>
        </p:txBody>
      </p:sp>
    </p:spTree>
    <p:extLst>
      <p:ext uri="{BB962C8B-B14F-4D97-AF65-F5344CB8AC3E}">
        <p14:creationId xmlns:p14="http://schemas.microsoft.com/office/powerpoint/2010/main" val="211315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EC73DAC8-BFA4-478F-BCDF-F77F94F926DC}" type="slidenum">
              <a:rPr lang="en-US" smtClean="0"/>
              <a:t>20</a:t>
            </a:fld>
            <a:endParaRPr lang="en-US" dirty="0"/>
          </a:p>
        </p:txBody>
      </p:sp>
    </p:spTree>
    <p:extLst>
      <p:ext uri="{BB962C8B-B14F-4D97-AF65-F5344CB8AC3E}">
        <p14:creationId xmlns:p14="http://schemas.microsoft.com/office/powerpoint/2010/main" val="96297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EC73DAC8-BFA4-478F-BCDF-F77F94F926DC}" type="slidenum">
              <a:rPr lang="en-US" smtClean="0"/>
              <a:t>21</a:t>
            </a:fld>
            <a:endParaRPr lang="en-US" dirty="0"/>
          </a:p>
        </p:txBody>
      </p:sp>
    </p:spTree>
    <p:extLst>
      <p:ext uri="{BB962C8B-B14F-4D97-AF65-F5344CB8AC3E}">
        <p14:creationId xmlns:p14="http://schemas.microsoft.com/office/powerpoint/2010/main" val="4070807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23</a:t>
            </a:fld>
            <a:endParaRPr lang="en-US" dirty="0"/>
          </a:p>
        </p:txBody>
      </p:sp>
    </p:spTree>
    <p:extLst>
      <p:ext uri="{BB962C8B-B14F-4D97-AF65-F5344CB8AC3E}">
        <p14:creationId xmlns:p14="http://schemas.microsoft.com/office/powerpoint/2010/main" val="3449545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24</a:t>
            </a:fld>
            <a:endParaRPr lang="en-US" dirty="0"/>
          </a:p>
        </p:txBody>
      </p:sp>
    </p:spTree>
    <p:extLst>
      <p:ext uri="{BB962C8B-B14F-4D97-AF65-F5344CB8AC3E}">
        <p14:creationId xmlns:p14="http://schemas.microsoft.com/office/powerpoint/2010/main" val="2958622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23256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1200" b="0" i="0" kern="1200" dirty="0">
                <a:solidFill>
                  <a:schemeClr val="tx1"/>
                </a:solidFill>
                <a:effectLst/>
                <a:latin typeface="Tahoma" pitchFamily="34" charset="0"/>
                <a:ea typeface="Tahoma" pitchFamily="34" charset="0"/>
                <a:cs typeface="Tahoma" pitchFamily="34" charset="0"/>
              </a:rPr>
              <a:t>Mai, Theresa, et al. "Keeping it" organized and logical" after-action review for AI (AAR/AI)." Proceedings of the 25th International Conference on Intelligent User Interfaces. </a:t>
            </a:r>
            <a:r>
              <a:rPr lang="en-US" sz="1200" b="0" i="0" u="none" strike="noStrike" kern="1200" dirty="0">
                <a:solidFill>
                  <a:schemeClr val="tx1"/>
                </a:solidFill>
                <a:effectLst/>
                <a:latin typeface="Tahoma" pitchFamily="34" charset="0"/>
                <a:ea typeface="Tahoma" pitchFamily="34" charset="0"/>
                <a:cs typeface="Tahoma" pitchFamily="34" charset="0"/>
              </a:rPr>
              <a:t>2020</a:t>
            </a:r>
            <a:r>
              <a:rPr lang="en-US" sz="1200" b="0" i="0" kern="1200" dirty="0">
                <a:solidFill>
                  <a:schemeClr val="tx1"/>
                </a:solidFill>
                <a:effectLst/>
                <a:latin typeface="Tahoma" pitchFamily="34" charset="0"/>
                <a:ea typeface="Tahoma" pitchFamily="34" charset="0"/>
                <a:cs typeface="Tahoma" pitchFamily="34" charset="0"/>
              </a:rPr>
              <a:t>.</a:t>
            </a:r>
            <a:endParaRPr lang="en-US" sz="2400" dirty="0"/>
          </a:p>
          <a:p>
            <a:pPr lvl="0"/>
            <a:endParaRPr lang="en-US" sz="2400"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639B577F-6036-4BCD-9021-A736CBC28733}" type="slidenum">
              <a:rPr lang="en-US" smtClean="0"/>
              <a:pPr/>
              <a:t>26</a:t>
            </a:fld>
            <a:endParaRPr lang="en-US" dirty="0"/>
          </a:p>
        </p:txBody>
      </p:sp>
    </p:spTree>
    <p:extLst>
      <p:ext uri="{BB962C8B-B14F-4D97-AF65-F5344CB8AC3E}">
        <p14:creationId xmlns:p14="http://schemas.microsoft.com/office/powerpoint/2010/main" val="3809547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US" b="1"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27</a:t>
            </a:fld>
            <a:endParaRPr lang="en-US" dirty="0"/>
          </a:p>
        </p:txBody>
      </p:sp>
    </p:spTree>
    <p:extLst>
      <p:ext uri="{BB962C8B-B14F-4D97-AF65-F5344CB8AC3E}">
        <p14:creationId xmlns:p14="http://schemas.microsoft.com/office/powerpoint/2010/main" val="199296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EC73DAC8-BFA4-478F-BCDF-F77F94F926DC}" type="slidenum">
              <a:rPr lang="en-US" smtClean="0"/>
              <a:t>28</a:t>
            </a:fld>
            <a:endParaRPr lang="en-US"/>
          </a:p>
        </p:txBody>
      </p:sp>
    </p:spTree>
    <p:extLst>
      <p:ext uri="{BB962C8B-B14F-4D97-AF65-F5344CB8AC3E}">
        <p14:creationId xmlns:p14="http://schemas.microsoft.com/office/powerpoint/2010/main" val="3210155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73DAC8-BFA4-478F-BCDF-F77F94F926DC}"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3041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1054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4</a:t>
            </a:fld>
            <a:endParaRPr lang="en-US" dirty="0"/>
          </a:p>
        </p:txBody>
      </p:sp>
    </p:spTree>
    <p:extLst>
      <p:ext uri="{BB962C8B-B14F-4D97-AF65-F5344CB8AC3E}">
        <p14:creationId xmlns:p14="http://schemas.microsoft.com/office/powerpoint/2010/main" val="2154427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635927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9B577F-6036-4BCD-9021-A736CBC28733}"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797468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639B577F-6036-4BCD-9021-A736CBC28733}" type="slidenum">
              <a:rPr lang="en-US" smtClean="0"/>
              <a:pPr/>
              <a:t>7</a:t>
            </a:fld>
            <a:endParaRPr lang="en-US" dirty="0"/>
          </a:p>
        </p:txBody>
      </p:sp>
    </p:spTree>
    <p:extLst>
      <p:ext uri="{BB962C8B-B14F-4D97-AF65-F5344CB8AC3E}">
        <p14:creationId xmlns:p14="http://schemas.microsoft.com/office/powerpoint/2010/main" val="1761543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73DAC8-BFA4-478F-BCDF-F77F94F926DC}" type="slidenum">
              <a:rPr kumimoji="0" lang="en-US" sz="1200" b="0" i="0" u="none" strike="noStrike" kern="1200" cap="none" spc="0" normalizeH="0" baseline="0" noProof="0" smtClean="0">
                <a:ln>
                  <a:noFill/>
                </a:ln>
                <a:solidFill>
                  <a:prstClr val="white">
                    <a:lumMod val="65000"/>
                  </a:prstClr>
                </a:solidFill>
                <a:effectLst/>
                <a:uLnTx/>
                <a:uFillTx/>
                <a:latin typeface="Tahoma" pitchFamily="34" charset="0"/>
                <a:ea typeface="Tahoma" pitchFamily="34" charset="0"/>
                <a:cs typeface="Tahom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white">
                  <a:lumMod val="65000"/>
                </a:prstClr>
              </a:solidFill>
              <a:effectLst/>
              <a:uLnTx/>
              <a:uFillTx/>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064173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EC73DAC8-BFA4-478F-BCDF-F77F94F926DC}" type="slidenum">
              <a:rPr lang="en-US" smtClean="0"/>
              <a:t>9</a:t>
            </a:fld>
            <a:endParaRPr lang="en-US"/>
          </a:p>
        </p:txBody>
      </p:sp>
    </p:spTree>
    <p:extLst>
      <p:ext uri="{BB962C8B-B14F-4D97-AF65-F5344CB8AC3E}">
        <p14:creationId xmlns:p14="http://schemas.microsoft.com/office/powerpoint/2010/main" val="2532443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910167" y="1456511"/>
            <a:ext cx="10363200" cy="457200"/>
          </a:xfrm>
        </p:spPr>
        <p:txBody>
          <a:bodyPr anchor="b" anchorCtr="0"/>
          <a:lstStyle>
            <a:lvl1pPr algn="ctr">
              <a:defRPr sz="2400" b="1">
                <a:latin typeface="Tahoma" pitchFamily="34" charset="0"/>
                <a:ea typeface="Tahoma" pitchFamily="34" charset="0"/>
                <a:cs typeface="Tahoma" pitchFamily="34" charset="0"/>
              </a:defRPr>
            </a:lvl1pPr>
          </a:lstStyle>
          <a:p>
            <a:r>
              <a:rPr lang="en-US"/>
              <a:t>Click to edit Master title style</a:t>
            </a:r>
            <a:endParaRPr lang="en-US" dirty="0"/>
          </a:p>
        </p:txBody>
      </p:sp>
      <p:sp>
        <p:nvSpPr>
          <p:cNvPr id="6" name="Subtitle 2"/>
          <p:cNvSpPr>
            <a:spLocks noGrp="1"/>
          </p:cNvSpPr>
          <p:nvPr>
            <p:ph type="subTitle" idx="1" hasCustomPrompt="1"/>
          </p:nvPr>
        </p:nvSpPr>
        <p:spPr>
          <a:xfrm>
            <a:off x="1828800" y="2057400"/>
            <a:ext cx="8534400" cy="1752600"/>
          </a:xfrm>
        </p:spPr>
        <p:txBody>
          <a:bodyPr/>
          <a:lstStyle>
            <a:lvl1pPr marL="0" indent="0" algn="ctr">
              <a:buNone/>
              <a:defRPr sz="1800">
                <a:latin typeface="Tahoma" pitchFamily="34" charset="0"/>
                <a:ea typeface="Tahoma" pitchFamily="34" charset="0"/>
                <a:cs typeface="Tahoma"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add briefer names</a:t>
            </a:r>
          </a:p>
        </p:txBody>
      </p:sp>
      <p:cxnSp>
        <p:nvCxnSpPr>
          <p:cNvPr id="7" name="Straight Connector 6"/>
          <p:cNvCxnSpPr>
            <a:cxnSpLocks noChangeShapeType="1"/>
          </p:cNvCxnSpPr>
          <p:nvPr userDrawn="1"/>
        </p:nvCxnSpPr>
        <p:spPr bwMode="auto">
          <a:xfrm>
            <a:off x="508000" y="19796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9" name="Text Placeholder 8"/>
          <p:cNvSpPr>
            <a:spLocks noGrp="1"/>
          </p:cNvSpPr>
          <p:nvPr>
            <p:ph type="body" sz="quarter" idx="12" hasCustomPrompt="1"/>
          </p:nvPr>
        </p:nvSpPr>
        <p:spPr>
          <a:xfrm>
            <a:off x="1834195" y="4049487"/>
            <a:ext cx="8524567" cy="720221"/>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“Briefing prepared for”</a:t>
            </a:r>
          </a:p>
        </p:txBody>
      </p:sp>
      <p:sp>
        <p:nvSpPr>
          <p:cNvPr id="11" name="Text Placeholder 10"/>
          <p:cNvSpPr>
            <a:spLocks noGrp="1"/>
          </p:cNvSpPr>
          <p:nvPr>
            <p:ph type="body" sz="quarter" idx="13" hasCustomPrompt="1"/>
          </p:nvPr>
        </p:nvSpPr>
        <p:spPr>
          <a:xfrm>
            <a:off x="3653367" y="4790049"/>
            <a:ext cx="4876799" cy="322825"/>
          </a:xfrm>
        </p:spPr>
        <p:txBody>
          <a:bodyPr/>
          <a:lstStyle>
            <a:lvl1pPr algn="ctr" eaLnBrk="1" hangingPunct="1">
              <a:defRPr sz="1600">
                <a:solidFill>
                  <a:schemeClr val="bg1">
                    <a:lumMod val="65000"/>
                  </a:schemeClr>
                </a:solidFill>
              </a:defRPr>
            </a:lvl1pPr>
          </a:lstStyle>
          <a:p>
            <a:pPr eaLnBrk="1" hangingPunct="1"/>
            <a:r>
              <a:rPr lang="en-US" dirty="0">
                <a:latin typeface="Tahoma" charset="0"/>
              </a:rPr>
              <a:t>Click to edit Date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30281" y="5167034"/>
            <a:ext cx="1722970" cy="1039826"/>
          </a:xfrm>
          <a:prstGeom prst="rect">
            <a:avLst/>
          </a:prstGeom>
        </p:spPr>
      </p:pic>
    </p:spTree>
    <p:extLst>
      <p:ext uri="{BB962C8B-B14F-4D97-AF65-F5344CB8AC3E}">
        <p14:creationId xmlns:p14="http://schemas.microsoft.com/office/powerpoint/2010/main" val="349861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_Four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609604" y="1066800"/>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3975" y="1066800"/>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6193970" y="3521528"/>
            <a:ext cx="5490031"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6"/>
          </p:nvPr>
        </p:nvSpPr>
        <p:spPr>
          <a:xfrm>
            <a:off x="605976" y="3529693"/>
            <a:ext cx="5377545"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cxnSp>
        <p:nvCxnSpPr>
          <p:cNvPr id="12" name="Straight Connector 11"/>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5949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_Six_Box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6" name="Content Placeholder 2"/>
          <p:cNvSpPr>
            <a:spLocks noGrp="1"/>
          </p:cNvSpPr>
          <p:nvPr>
            <p:ph sz="quarter" idx="13"/>
          </p:nvPr>
        </p:nvSpPr>
        <p:spPr>
          <a:xfrm>
            <a:off x="6096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4"/>
          </p:nvPr>
        </p:nvSpPr>
        <p:spPr>
          <a:xfrm>
            <a:off x="4368800"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5"/>
          </p:nvPr>
        </p:nvSpPr>
        <p:spPr>
          <a:xfrm>
            <a:off x="616857"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quarter" idx="16"/>
          </p:nvPr>
        </p:nvSpPr>
        <p:spPr>
          <a:xfrm>
            <a:off x="8120743" y="1066800"/>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quarter" idx="17"/>
          </p:nvPr>
        </p:nvSpPr>
        <p:spPr>
          <a:xfrm>
            <a:off x="8128000" y="3535137"/>
            <a:ext cx="3556000" cy="2359479"/>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quarter" idx="18"/>
          </p:nvPr>
        </p:nvSpPr>
        <p:spPr>
          <a:xfrm>
            <a:off x="4376059" y="3537858"/>
            <a:ext cx="35560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cxnSp>
        <p:nvCxnSpPr>
          <p:cNvPr id="15" name="Straight Connector 14"/>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66887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_Captio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4"/>
          </p:nvPr>
        </p:nvSpPr>
        <p:spPr>
          <a:xfrm>
            <a:off x="4713516" y="1066801"/>
            <a:ext cx="6970485" cy="4811486"/>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5"/>
          </p:nvPr>
        </p:nvSpPr>
        <p:spPr>
          <a:xfrm>
            <a:off x="751422" y="1763489"/>
            <a:ext cx="3831468" cy="4115027"/>
          </a:xfrm>
        </p:spPr>
        <p:txBody>
          <a:bodyPr/>
          <a:lstStyle>
            <a:lvl1pPr>
              <a:defRPr sz="1400"/>
            </a:lvl1pPr>
          </a:lstStyle>
          <a:p>
            <a:pPr lvl="0"/>
            <a:r>
              <a:rPr lang="en-US"/>
              <a:t>Edit Master text styles</a:t>
            </a:r>
          </a:p>
        </p:txBody>
      </p:sp>
      <p:sp>
        <p:nvSpPr>
          <p:cNvPr id="7" name="Text Placeholder 3"/>
          <p:cNvSpPr>
            <a:spLocks noGrp="1"/>
          </p:cNvSpPr>
          <p:nvPr>
            <p:ph type="body" sz="quarter" idx="16"/>
          </p:nvPr>
        </p:nvSpPr>
        <p:spPr>
          <a:xfrm>
            <a:off x="762002" y="1066800"/>
            <a:ext cx="3828143" cy="696687"/>
          </a:xfrm>
        </p:spPr>
        <p:txBody>
          <a:bodyPr anchor="b"/>
          <a:lstStyle>
            <a:lvl1pPr algn="l">
              <a:defRPr sz="2000" b="1" baseline="0"/>
            </a:lvl1pPr>
          </a:lstStyle>
          <a:p>
            <a:pPr lvl="0"/>
            <a:r>
              <a:rPr lang="en-US"/>
              <a:t>Edit Master text styles</a:t>
            </a:r>
          </a:p>
          <a:p>
            <a:pPr lvl="1"/>
            <a:r>
              <a:rPr lang="en-US"/>
              <a:t>Second level</a:t>
            </a:r>
          </a:p>
        </p:txBody>
      </p:sp>
      <p:sp>
        <p:nvSpPr>
          <p:cNvPr id="10"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cxnSp>
        <p:nvCxnSpPr>
          <p:cNvPr id="11" name="Straight Connector 10"/>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9653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luding_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extBox 4"/>
          <p:cNvSpPr txBox="1"/>
          <p:nvPr userDrawn="1"/>
        </p:nvSpPr>
        <p:spPr>
          <a:xfrm>
            <a:off x="4550365" y="3979891"/>
            <a:ext cx="3030308" cy="369332"/>
          </a:xfrm>
          <a:prstGeom prst="rect">
            <a:avLst/>
          </a:prstGeom>
          <a:noFill/>
        </p:spPr>
        <p:txBody>
          <a:bodyPr wrap="square" rtlCol="0">
            <a:spAutoFit/>
          </a:bodyPr>
          <a:lstStyle/>
          <a:p>
            <a:pPr lvl="0" algn="ctr"/>
            <a:r>
              <a:rPr lang="en-US" sz="1800" dirty="0">
                <a:latin typeface="Tahoma" pitchFamily="34" charset="0"/>
                <a:ea typeface="Tahoma" pitchFamily="34" charset="0"/>
                <a:cs typeface="Tahoma" pitchFamily="34" charset="0"/>
              </a:rPr>
              <a:t>www.darpa.mil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50364" y="2151075"/>
            <a:ext cx="3030308" cy="1828816"/>
          </a:xfrm>
          <a:prstGeom prst="rect">
            <a:avLst/>
          </a:prstGeom>
        </p:spPr>
      </p:pic>
    </p:spTree>
    <p:extLst>
      <p:ext uri="{BB962C8B-B14F-4D97-AF65-F5344CB8AC3E}">
        <p14:creationId xmlns:p14="http://schemas.microsoft.com/office/powerpoint/2010/main" val="431281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Y17_Staffer_Quad_1">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262875" y="4077691"/>
            <a:ext cx="5718048" cy="2157984"/>
          </a:xfrm>
        </p:spPr>
        <p:txBody>
          <a:bodyPr/>
          <a:lstStyle>
            <a:lvl1pPr marL="0" indent="0">
              <a:defRPr sz="1200" baseline="0"/>
            </a:lvl1pPr>
          </a:lstStyle>
          <a:p>
            <a:pPr lvl="0"/>
            <a:r>
              <a:rPr lang="en-US" dirty="0"/>
              <a:t>(What are you trying to accomplish and what is the desired end state)</a:t>
            </a:r>
          </a:p>
        </p:txBody>
      </p:sp>
      <p:sp>
        <p:nvSpPr>
          <p:cNvPr id="71" name="Text Placeholder 70"/>
          <p:cNvSpPr>
            <a:spLocks noGrp="1"/>
          </p:cNvSpPr>
          <p:nvPr>
            <p:ph type="body" sz="quarter" idx="35" hasCustomPrompt="1"/>
          </p:nvPr>
        </p:nvSpPr>
        <p:spPr>
          <a:xfrm>
            <a:off x="262875" y="1592626"/>
            <a:ext cx="5718048" cy="2157984"/>
          </a:xfrm>
        </p:spPr>
        <p:txBody>
          <a:bodyPr/>
          <a:lstStyle>
            <a:lvl1pPr marL="0" indent="0">
              <a:defRPr sz="1200" baseline="0"/>
            </a:lvl1pPr>
          </a:lstStyle>
          <a:p>
            <a:pPr lvl="0"/>
            <a:r>
              <a:rPr lang="en-US" dirty="0"/>
              <a:t>(Give a broad overview of the program here)</a:t>
            </a:r>
          </a:p>
        </p:txBody>
      </p:sp>
      <p:cxnSp>
        <p:nvCxnSpPr>
          <p:cNvPr id="11" name="Straight Connector 1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6273660" y="1592626"/>
            <a:ext cx="5718048" cy="2157984"/>
          </a:xfrm>
        </p:spPr>
        <p:txBody>
          <a:bodyPr/>
          <a:lstStyle>
            <a:lvl1pPr marL="0" indent="0">
              <a:defRPr sz="1200" baseline="0"/>
            </a:lvl1pPr>
          </a:lstStyle>
          <a:p>
            <a:pPr lvl="0"/>
            <a:r>
              <a:rPr lang="en-US" dirty="0"/>
              <a:t>Upcoming Key Decisions:</a:t>
            </a:r>
          </a:p>
          <a:p>
            <a:pPr lvl="0"/>
            <a:endParaRPr lang="en-US" dirty="0"/>
          </a:p>
          <a:p>
            <a:pPr lvl="0"/>
            <a:r>
              <a:rPr lang="en-US" dirty="0"/>
              <a:t>Transition: (Define stages of transition – 6.1, 6.2, 6.3</a:t>
            </a:r>
          </a:p>
          <a:p>
            <a:pPr lvl="0"/>
            <a:endParaRPr lang="en-US" dirty="0"/>
          </a:p>
          <a:p>
            <a:pPr lvl="0"/>
            <a:r>
              <a:rPr lang="en-US" dirty="0"/>
              <a:t>Technical Risk</a:t>
            </a:r>
          </a:p>
        </p:txBody>
      </p:sp>
      <p:sp>
        <p:nvSpPr>
          <p:cNvPr id="17" name="TextBox 16"/>
          <p:cNvSpPr txBox="1"/>
          <p:nvPr userDrawn="1"/>
        </p:nvSpPr>
        <p:spPr>
          <a:xfrm>
            <a:off x="1200151" y="1363190"/>
            <a:ext cx="3619503"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PROGRAM OVERVIEW</a:t>
            </a:r>
          </a:p>
        </p:txBody>
      </p:sp>
      <p:sp>
        <p:nvSpPr>
          <p:cNvPr id="18" name="TextBox 17"/>
          <p:cNvSpPr txBox="1"/>
          <p:nvPr userDrawn="1"/>
        </p:nvSpPr>
        <p:spPr>
          <a:xfrm>
            <a:off x="7454898" y="1365363"/>
            <a:ext cx="3619503"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PROGRAM STATUS</a:t>
            </a:r>
          </a:p>
        </p:txBody>
      </p:sp>
      <p:sp>
        <p:nvSpPr>
          <p:cNvPr id="19" name="TextBox 18"/>
          <p:cNvSpPr txBox="1"/>
          <p:nvPr userDrawn="1"/>
        </p:nvSpPr>
        <p:spPr>
          <a:xfrm>
            <a:off x="341314" y="3843864"/>
            <a:ext cx="5337177"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CAPABILITY OBJECTIVE/GOAL</a:t>
            </a:r>
          </a:p>
        </p:txBody>
      </p:sp>
      <p:sp>
        <p:nvSpPr>
          <p:cNvPr id="21" name="TextBox 20"/>
          <p:cNvSpPr txBox="1"/>
          <p:nvPr userDrawn="1"/>
        </p:nvSpPr>
        <p:spPr>
          <a:xfrm>
            <a:off x="8188123" y="3843864"/>
            <a:ext cx="2153051" cy="276999"/>
          </a:xfrm>
          <a:prstGeom prst="rect">
            <a:avLst/>
          </a:prstGeom>
          <a:noFill/>
        </p:spPr>
        <p:txBody>
          <a:bodyPr wrap="square" rtlCol="0">
            <a:spAutoFit/>
          </a:bodyPr>
          <a:lstStyle/>
          <a:p>
            <a:pPr algn="ctr"/>
            <a:r>
              <a:rPr lang="en-US" sz="1200" b="1" dirty="0">
                <a:solidFill>
                  <a:prstClr val="black"/>
                </a:solidFill>
                <a:ea typeface="Tahoma" pitchFamily="34" charset="0"/>
                <a:cs typeface="Tahoma" pitchFamily="34" charset="0"/>
              </a:rPr>
              <a:t>PERFORMERS</a:t>
            </a:r>
          </a:p>
        </p:txBody>
      </p:sp>
      <p:sp>
        <p:nvSpPr>
          <p:cNvPr id="24" name="Text Placeholder 6"/>
          <p:cNvSpPr>
            <a:spLocks noGrp="1"/>
          </p:cNvSpPr>
          <p:nvPr>
            <p:ph type="body" sz="quarter" idx="32" hasCustomPrompt="1"/>
          </p:nvPr>
        </p:nvSpPr>
        <p:spPr>
          <a:xfrm>
            <a:off x="6253087" y="4329799"/>
            <a:ext cx="3252157" cy="2221992"/>
          </a:xfrm>
        </p:spPr>
        <p:txBody>
          <a:bodyPr/>
          <a:lstStyle>
            <a:lvl1pPr marL="0" indent="0">
              <a:defRPr sz="1000"/>
            </a:lvl1pPr>
          </a:lstStyle>
          <a:p>
            <a:pPr lvl="0"/>
            <a:r>
              <a:rPr lang="en-US" dirty="0"/>
              <a:t>(Just include primes)</a:t>
            </a:r>
          </a:p>
        </p:txBody>
      </p:sp>
      <p:sp>
        <p:nvSpPr>
          <p:cNvPr id="25" name="Text Placeholder 6"/>
          <p:cNvSpPr>
            <a:spLocks noGrp="1"/>
          </p:cNvSpPr>
          <p:nvPr>
            <p:ph type="body" sz="quarter" idx="33" hasCustomPrompt="1"/>
          </p:nvPr>
        </p:nvSpPr>
        <p:spPr>
          <a:xfrm>
            <a:off x="9514448" y="4329585"/>
            <a:ext cx="2621280" cy="2221992"/>
          </a:xfrm>
        </p:spPr>
        <p:txBody>
          <a:bodyPr/>
          <a:lstStyle>
            <a:lvl1pPr marL="0" indent="0">
              <a:defRPr sz="1000" baseline="0"/>
            </a:lvl1pPr>
          </a:lstStyle>
          <a:p>
            <a:pPr lvl="0"/>
            <a:r>
              <a:rPr lang="en-US" dirty="0"/>
              <a:t>(City, State)</a:t>
            </a:r>
          </a:p>
        </p:txBody>
      </p:sp>
      <p:cxnSp>
        <p:nvCxnSpPr>
          <p:cNvPr id="13" name="Straight Connector 12"/>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828800" y="201560"/>
            <a:ext cx="10162908" cy="521208"/>
          </a:xfrm>
        </p:spPr>
        <p:txBody>
          <a:bodyPr anchor="ctr"/>
          <a:lstStyle>
            <a:lvl1pPr>
              <a:defRPr sz="2400"/>
            </a:lvl1pPr>
          </a:lstStyle>
          <a:p>
            <a:pPr lvl="0"/>
            <a:r>
              <a:rPr lang="en-US" dirty="0"/>
              <a:t>Program Name (Acronym)</a:t>
            </a:r>
          </a:p>
        </p:txBody>
      </p:sp>
      <p:sp>
        <p:nvSpPr>
          <p:cNvPr id="52" name="TextBox 51"/>
          <p:cNvSpPr txBox="1"/>
          <p:nvPr userDrawn="1"/>
        </p:nvSpPr>
        <p:spPr>
          <a:xfrm>
            <a:off x="38105" y="1100946"/>
            <a:ext cx="831849" cy="246221"/>
          </a:xfrm>
          <a:prstGeom prst="rect">
            <a:avLst/>
          </a:prstGeom>
          <a:noFill/>
        </p:spPr>
        <p:txBody>
          <a:bodyPr wrap="square" rtlCol="0">
            <a:spAutoFit/>
          </a:bodyPr>
          <a:lstStyle/>
          <a:p>
            <a:r>
              <a:rPr lang="en-US" sz="1000" dirty="0">
                <a:solidFill>
                  <a:prstClr val="black"/>
                </a:solidFill>
              </a:rPr>
              <a:t>PE:</a:t>
            </a:r>
          </a:p>
        </p:txBody>
      </p:sp>
      <p:sp>
        <p:nvSpPr>
          <p:cNvPr id="53" name="TextBox 52"/>
          <p:cNvSpPr txBox="1"/>
          <p:nvPr userDrawn="1"/>
        </p:nvSpPr>
        <p:spPr>
          <a:xfrm>
            <a:off x="1392061" y="1100946"/>
            <a:ext cx="1606551" cy="246221"/>
          </a:xfrm>
          <a:prstGeom prst="rect">
            <a:avLst/>
          </a:prstGeom>
          <a:noFill/>
        </p:spPr>
        <p:txBody>
          <a:bodyPr wrap="square" rtlCol="0">
            <a:spAutoFit/>
          </a:bodyPr>
          <a:lstStyle/>
          <a:p>
            <a:r>
              <a:rPr lang="en-US" sz="1000" dirty="0">
                <a:solidFill>
                  <a:prstClr val="black"/>
                </a:solidFill>
              </a:rPr>
              <a:t>PROJECT:</a:t>
            </a:r>
          </a:p>
        </p:txBody>
      </p:sp>
      <p:sp>
        <p:nvSpPr>
          <p:cNvPr id="54" name="TextBox 53"/>
          <p:cNvSpPr txBox="1"/>
          <p:nvPr userDrawn="1"/>
        </p:nvSpPr>
        <p:spPr>
          <a:xfrm>
            <a:off x="3009902" y="1100946"/>
            <a:ext cx="1606551" cy="246221"/>
          </a:xfrm>
          <a:prstGeom prst="rect">
            <a:avLst/>
          </a:prstGeom>
          <a:noFill/>
        </p:spPr>
        <p:txBody>
          <a:bodyPr wrap="square" rtlCol="0">
            <a:spAutoFit/>
          </a:bodyPr>
          <a:lstStyle/>
          <a:p>
            <a:r>
              <a:rPr lang="en-US" sz="1000" dirty="0">
                <a:solidFill>
                  <a:prstClr val="black"/>
                </a:solidFill>
              </a:rPr>
              <a:t>RDDS PG #:</a:t>
            </a:r>
          </a:p>
        </p:txBody>
      </p:sp>
      <p:sp>
        <p:nvSpPr>
          <p:cNvPr id="55" name="Text Placeholder 2"/>
          <p:cNvSpPr>
            <a:spLocks noGrp="1"/>
          </p:cNvSpPr>
          <p:nvPr>
            <p:ph type="body" sz="quarter" idx="21" hasCustomPrompt="1"/>
          </p:nvPr>
        </p:nvSpPr>
        <p:spPr>
          <a:xfrm>
            <a:off x="373943" y="1100945"/>
            <a:ext cx="992009"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6" name="Text Placeholder 2"/>
          <p:cNvSpPr>
            <a:spLocks noGrp="1"/>
          </p:cNvSpPr>
          <p:nvPr>
            <p:ph type="body" sz="quarter" idx="22" hasCustomPrompt="1"/>
          </p:nvPr>
        </p:nvSpPr>
        <p:spPr>
          <a:xfrm>
            <a:off x="2238766" y="1100946"/>
            <a:ext cx="66953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7" name="Text Placeholder 2"/>
          <p:cNvSpPr>
            <a:spLocks noGrp="1"/>
          </p:cNvSpPr>
          <p:nvPr>
            <p:ph type="body" sz="quarter" idx="23" hasCustomPrompt="1"/>
          </p:nvPr>
        </p:nvSpPr>
        <p:spPr>
          <a:xfrm>
            <a:off x="4030131"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39"/>
          <p:cNvSpPr>
            <a:spLocks noGrp="1"/>
          </p:cNvSpPr>
          <p:nvPr>
            <p:ph type="body" sz="quarter" idx="15" hasCustomPrompt="1"/>
          </p:nvPr>
        </p:nvSpPr>
        <p:spPr>
          <a:xfrm>
            <a:off x="9119973"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59" name="Text Placeholder 39"/>
          <p:cNvSpPr>
            <a:spLocks noGrp="1"/>
          </p:cNvSpPr>
          <p:nvPr>
            <p:ph type="body" sz="quarter" idx="29" hasCustomPrompt="1"/>
          </p:nvPr>
        </p:nvSpPr>
        <p:spPr>
          <a:xfrm>
            <a:off x="10096341"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60" name="Text Placeholder 39"/>
          <p:cNvSpPr>
            <a:spLocks noGrp="1"/>
          </p:cNvSpPr>
          <p:nvPr>
            <p:ph type="body" sz="quarter" idx="30" hasCustomPrompt="1"/>
          </p:nvPr>
        </p:nvSpPr>
        <p:spPr>
          <a:xfrm>
            <a:off x="11079800" y="1100945"/>
            <a:ext cx="975360" cy="246888"/>
          </a:xfrm>
          <a:noFill/>
        </p:spPr>
        <p:txBody>
          <a:bodyPr wrap="square" rtlCol="0">
            <a:spAutoFit/>
          </a:bodyPr>
          <a:lstStyle>
            <a:lvl1pPr algn="ctr">
              <a:defRPr lang="en-US" sz="1000" dirty="0">
                <a:latin typeface="+mn-lt"/>
                <a:cs typeface="+mn-cs"/>
              </a:defRPr>
            </a:lvl1pPr>
          </a:lstStyle>
          <a:p>
            <a:pPr marL="0" lvl="0"/>
            <a:r>
              <a:rPr lang="en-US" dirty="0"/>
              <a:t>0.000</a:t>
            </a:r>
          </a:p>
        </p:txBody>
      </p:sp>
      <p:sp>
        <p:nvSpPr>
          <p:cNvPr id="61" name="TextBox 60"/>
          <p:cNvSpPr txBox="1"/>
          <p:nvPr userDrawn="1"/>
        </p:nvSpPr>
        <p:spPr>
          <a:xfrm>
            <a:off x="11079800" y="880703"/>
            <a:ext cx="975360" cy="246221"/>
          </a:xfrm>
          <a:prstGeom prst="rect">
            <a:avLst/>
          </a:prstGeom>
          <a:noFill/>
        </p:spPr>
        <p:txBody>
          <a:bodyPr wrap="square" rtlCol="0">
            <a:spAutoFit/>
          </a:bodyPr>
          <a:lstStyle>
            <a:defPPr>
              <a:defRPr lang="en-US"/>
            </a:defPPr>
            <a:lvl1pPr>
              <a:defRPr sz="1000"/>
            </a:lvl1pPr>
          </a:lstStyle>
          <a:p>
            <a:pPr algn="ctr"/>
            <a:r>
              <a:rPr lang="en-US" sz="1000" dirty="0">
                <a:solidFill>
                  <a:prstClr val="black"/>
                </a:solidFill>
              </a:rPr>
              <a:t>FY20</a:t>
            </a:r>
          </a:p>
        </p:txBody>
      </p:sp>
      <p:sp>
        <p:nvSpPr>
          <p:cNvPr id="62" name="TextBox 61"/>
          <p:cNvSpPr txBox="1"/>
          <p:nvPr userDrawn="1"/>
        </p:nvSpPr>
        <p:spPr>
          <a:xfrm>
            <a:off x="10101659" y="880703"/>
            <a:ext cx="975360" cy="246221"/>
          </a:xfrm>
          <a:prstGeom prst="rect">
            <a:avLst/>
          </a:prstGeom>
          <a:noFill/>
        </p:spPr>
        <p:txBody>
          <a:bodyPr wrap="square" rtlCol="0">
            <a:spAutoFit/>
          </a:bodyPr>
          <a:lstStyle>
            <a:defPPr>
              <a:defRPr lang="en-US"/>
            </a:defPPr>
            <a:lvl1pPr>
              <a:defRPr sz="1000"/>
            </a:lvl1pPr>
          </a:lstStyle>
          <a:p>
            <a:pPr algn="ctr"/>
            <a:r>
              <a:rPr lang="en-US" sz="1000" dirty="0">
                <a:solidFill>
                  <a:prstClr val="black"/>
                </a:solidFill>
              </a:rPr>
              <a:t>FY19</a:t>
            </a:r>
          </a:p>
        </p:txBody>
      </p:sp>
      <p:sp>
        <p:nvSpPr>
          <p:cNvPr id="63" name="TextBox 62"/>
          <p:cNvSpPr txBox="1"/>
          <p:nvPr userDrawn="1"/>
        </p:nvSpPr>
        <p:spPr>
          <a:xfrm>
            <a:off x="9123517" y="880703"/>
            <a:ext cx="975360" cy="246221"/>
          </a:xfrm>
          <a:prstGeom prst="rect">
            <a:avLst/>
          </a:prstGeom>
          <a:noFill/>
        </p:spPr>
        <p:txBody>
          <a:bodyPr wrap="square" rtlCol="0">
            <a:spAutoFit/>
          </a:bodyPr>
          <a:lstStyle>
            <a:defPPr>
              <a:defRPr lang="en-US"/>
            </a:defPPr>
            <a:lvl1pPr>
              <a:defRPr sz="1000"/>
            </a:lvl1pPr>
          </a:lstStyle>
          <a:p>
            <a:pPr algn="ctr"/>
            <a:r>
              <a:rPr lang="en-US" sz="1000" dirty="0">
                <a:solidFill>
                  <a:prstClr val="black"/>
                </a:solidFill>
              </a:rPr>
              <a:t>FY18</a:t>
            </a:r>
          </a:p>
        </p:txBody>
      </p:sp>
      <p:sp>
        <p:nvSpPr>
          <p:cNvPr id="20" name="Rectangle 19"/>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455863" algn="l"/>
              </a:tabLst>
            </a:pPr>
            <a:r>
              <a:rPr lang="en-US" sz="1000" dirty="0">
                <a:solidFill>
                  <a:prstClr val="white"/>
                </a:solidFill>
                <a:ea typeface="Tahoma" pitchFamily="34" charset="0"/>
                <a:cs typeface="Tahoma" pitchFamily="34" charset="0"/>
              </a:rPr>
              <a:t>PERFORMER:	</a:t>
            </a:r>
          </a:p>
        </p:txBody>
      </p:sp>
      <p:sp>
        <p:nvSpPr>
          <p:cNvPr id="22" name="Rectangle 21"/>
          <p:cNvSpPr/>
          <p:nvPr userDrawn="1"/>
        </p:nvSpPr>
        <p:spPr>
          <a:xfrm>
            <a:off x="9505245" y="4095463"/>
            <a:ext cx="838691" cy="246221"/>
          </a:xfrm>
          <a:prstGeom prst="rect">
            <a:avLst/>
          </a:prstGeom>
        </p:spPr>
        <p:txBody>
          <a:bodyPr wrap="none">
            <a:spAutoFit/>
          </a:bodyPr>
          <a:lstStyle/>
          <a:p>
            <a:pPr>
              <a:tabLst>
                <a:tab pos="2455863" algn="l"/>
              </a:tabLst>
              <a:defRPr/>
            </a:pPr>
            <a:r>
              <a:rPr lang="en-US" sz="1000" dirty="0">
                <a:solidFill>
                  <a:prstClr val="white"/>
                </a:solidFill>
                <a:ea typeface="Tahoma" pitchFamily="34" charset="0"/>
                <a:cs typeface="Tahoma" pitchFamily="34" charset="0"/>
              </a:rPr>
              <a:t>LOCATION:</a:t>
            </a:r>
          </a:p>
        </p:txBody>
      </p:sp>
      <p:sp>
        <p:nvSpPr>
          <p:cNvPr id="14" name="Slide Number Placeholder 13"/>
          <p:cNvSpPr>
            <a:spLocks noGrp="1"/>
          </p:cNvSpPr>
          <p:nvPr>
            <p:ph type="sldNum" sz="quarter" idx="39"/>
          </p:nvPr>
        </p:nvSpPr>
        <p:spPr>
          <a:xfrm>
            <a:off x="10803240" y="6553200"/>
            <a:ext cx="1016000" cy="292102"/>
          </a:xfrm>
        </p:spPr>
        <p:txBody>
          <a:bodyPr/>
          <a:lstStyle/>
          <a:p>
            <a:pPr>
              <a:defRPr/>
            </a:pPr>
            <a:fld id="{231CC523-8BC6-4921-807A-66BD262F34AB}" type="slidenum">
              <a:rPr lang="en-US" smtClean="0"/>
              <a:pPr>
                <a:defRPr/>
              </a:pPr>
              <a:t>‹#›</a:t>
            </a:fld>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sp>
        <p:nvSpPr>
          <p:cNvPr id="33" name="Footer Placeholder 2"/>
          <p:cNvSpPr>
            <a:spLocks noGrp="1"/>
          </p:cNvSpPr>
          <p:nvPr>
            <p:ph type="ftr" sz="quarter" idx="10"/>
          </p:nvPr>
        </p:nvSpPr>
        <p:spPr>
          <a:xfrm>
            <a:off x="1778000" y="6550026"/>
            <a:ext cx="8636000" cy="298450"/>
          </a:xfrm>
        </p:spPr>
        <p:txBody>
          <a:bodyPr/>
          <a:lstStyle/>
          <a:p>
            <a:r>
              <a:rPr lang="en-US" sz="900" dirty="0">
                <a:solidFill>
                  <a:prstClr val="white">
                    <a:lumMod val="50000"/>
                  </a:prstClr>
                </a:solidFill>
              </a:rPr>
              <a:t>Distribution authorized to U.S. Government Agencies only. Other requests for this document shall be referred to DARPA Director’s Office.</a:t>
            </a:r>
          </a:p>
        </p:txBody>
      </p:sp>
    </p:spTree>
    <p:extLst>
      <p:ext uri="{BB962C8B-B14F-4D97-AF65-F5344CB8AC3E}">
        <p14:creationId xmlns:p14="http://schemas.microsoft.com/office/powerpoint/2010/main" val="3262936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Y17_Staffer_Quad_2">
    <p:spTree>
      <p:nvGrpSpPr>
        <p:cNvPr id="1" name=""/>
        <p:cNvGrpSpPr/>
        <p:nvPr/>
      </p:nvGrpSpPr>
      <p:grpSpPr>
        <a:xfrm>
          <a:off x="0" y="0"/>
          <a:ext cx="0" cy="0"/>
          <a:chOff x="0" y="0"/>
          <a:chExt cx="0" cy="0"/>
        </a:xfrm>
      </p:grpSpPr>
      <p:sp>
        <p:nvSpPr>
          <p:cNvPr id="74" name="Text Placeholder 73"/>
          <p:cNvSpPr>
            <a:spLocks noGrp="1"/>
          </p:cNvSpPr>
          <p:nvPr>
            <p:ph type="body" sz="quarter" idx="36" hasCustomPrompt="1"/>
          </p:nvPr>
        </p:nvSpPr>
        <p:spPr>
          <a:xfrm>
            <a:off x="262875" y="4077691"/>
            <a:ext cx="5718048" cy="2157984"/>
          </a:xfrm>
        </p:spPr>
        <p:txBody>
          <a:bodyPr/>
          <a:lstStyle>
            <a:lvl1pPr marL="0" indent="0">
              <a:defRPr sz="1200" baseline="0"/>
            </a:lvl1pPr>
          </a:lstStyle>
          <a:p>
            <a:pPr lvl="0"/>
            <a:r>
              <a:rPr lang="en-US" dirty="0"/>
              <a:t>(What are you trying to accomplish and what is the desired end state)</a:t>
            </a:r>
          </a:p>
        </p:txBody>
      </p:sp>
      <p:sp>
        <p:nvSpPr>
          <p:cNvPr id="71" name="Text Placeholder 70"/>
          <p:cNvSpPr>
            <a:spLocks noGrp="1"/>
          </p:cNvSpPr>
          <p:nvPr>
            <p:ph type="body" sz="quarter" idx="35" hasCustomPrompt="1"/>
          </p:nvPr>
        </p:nvSpPr>
        <p:spPr>
          <a:xfrm>
            <a:off x="262875" y="1592626"/>
            <a:ext cx="5718048" cy="2157984"/>
          </a:xfrm>
        </p:spPr>
        <p:txBody>
          <a:bodyPr/>
          <a:lstStyle>
            <a:lvl1pPr marL="0" indent="0">
              <a:defRPr sz="1200" baseline="0"/>
            </a:lvl1pPr>
          </a:lstStyle>
          <a:p>
            <a:pPr lvl="0"/>
            <a:r>
              <a:rPr lang="en-US" dirty="0"/>
              <a:t>(Give a broad overview of the program here)</a:t>
            </a:r>
          </a:p>
        </p:txBody>
      </p:sp>
      <p:cxnSp>
        <p:nvCxnSpPr>
          <p:cNvPr id="11" name="Straight Connector 10"/>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1"/>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5" name="Text Placeholder 6"/>
          <p:cNvSpPr>
            <a:spLocks noGrp="1"/>
          </p:cNvSpPr>
          <p:nvPr>
            <p:ph type="body" sz="quarter" idx="14" hasCustomPrompt="1"/>
          </p:nvPr>
        </p:nvSpPr>
        <p:spPr>
          <a:xfrm>
            <a:off x="6273660" y="1592626"/>
            <a:ext cx="5718048" cy="2157984"/>
          </a:xfrm>
        </p:spPr>
        <p:txBody>
          <a:bodyPr/>
          <a:lstStyle>
            <a:lvl1pPr marL="0" indent="0">
              <a:defRPr sz="1200" baseline="0"/>
            </a:lvl1pPr>
          </a:lstStyle>
          <a:p>
            <a:pPr lvl="0"/>
            <a:r>
              <a:rPr lang="en-US" dirty="0"/>
              <a:t>Upcoming Key Decisions:</a:t>
            </a:r>
          </a:p>
          <a:p>
            <a:pPr lvl="0"/>
            <a:endParaRPr lang="en-US" dirty="0"/>
          </a:p>
          <a:p>
            <a:pPr lvl="0"/>
            <a:r>
              <a:rPr lang="en-US" dirty="0"/>
              <a:t>Transition: (Define stages of transition – 6.1, 6.2, 6.3</a:t>
            </a:r>
          </a:p>
          <a:p>
            <a:pPr lvl="0"/>
            <a:endParaRPr lang="en-US" dirty="0"/>
          </a:p>
          <a:p>
            <a:pPr lvl="0"/>
            <a:r>
              <a:rPr lang="en-US" dirty="0"/>
              <a:t>Technical Risk</a:t>
            </a:r>
          </a:p>
        </p:txBody>
      </p:sp>
      <p:sp>
        <p:nvSpPr>
          <p:cNvPr id="17" name="TextBox 16"/>
          <p:cNvSpPr txBox="1"/>
          <p:nvPr userDrawn="1"/>
        </p:nvSpPr>
        <p:spPr>
          <a:xfrm>
            <a:off x="1200151" y="1363190"/>
            <a:ext cx="3619503"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PROGRAM OVERVIEW</a:t>
            </a:r>
          </a:p>
        </p:txBody>
      </p:sp>
      <p:sp>
        <p:nvSpPr>
          <p:cNvPr id="18" name="TextBox 17"/>
          <p:cNvSpPr txBox="1"/>
          <p:nvPr userDrawn="1"/>
        </p:nvSpPr>
        <p:spPr>
          <a:xfrm>
            <a:off x="7454898" y="1365363"/>
            <a:ext cx="3619503"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PROGRAM STATUS</a:t>
            </a:r>
          </a:p>
        </p:txBody>
      </p:sp>
      <p:sp>
        <p:nvSpPr>
          <p:cNvPr id="19" name="TextBox 18"/>
          <p:cNvSpPr txBox="1"/>
          <p:nvPr userDrawn="1"/>
        </p:nvSpPr>
        <p:spPr>
          <a:xfrm>
            <a:off x="341314" y="3843864"/>
            <a:ext cx="5337177"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CAPABILITY OBJECTIVE/GOAL</a:t>
            </a:r>
          </a:p>
        </p:txBody>
      </p:sp>
      <p:sp>
        <p:nvSpPr>
          <p:cNvPr id="21" name="TextBox 20"/>
          <p:cNvSpPr txBox="1"/>
          <p:nvPr userDrawn="1"/>
        </p:nvSpPr>
        <p:spPr>
          <a:xfrm>
            <a:off x="8188123" y="3843864"/>
            <a:ext cx="2153051"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PERFORMERS</a:t>
            </a:r>
          </a:p>
        </p:txBody>
      </p:sp>
      <p:sp>
        <p:nvSpPr>
          <p:cNvPr id="24" name="Text Placeholder 6"/>
          <p:cNvSpPr>
            <a:spLocks noGrp="1"/>
          </p:cNvSpPr>
          <p:nvPr>
            <p:ph type="body" sz="quarter" idx="32" hasCustomPrompt="1"/>
          </p:nvPr>
        </p:nvSpPr>
        <p:spPr>
          <a:xfrm>
            <a:off x="6253087" y="4329799"/>
            <a:ext cx="3252157" cy="2221992"/>
          </a:xfrm>
        </p:spPr>
        <p:txBody>
          <a:bodyPr/>
          <a:lstStyle>
            <a:lvl1pPr marL="0" indent="0">
              <a:defRPr sz="1000"/>
            </a:lvl1pPr>
          </a:lstStyle>
          <a:p>
            <a:pPr lvl="0"/>
            <a:r>
              <a:rPr lang="en-US" dirty="0"/>
              <a:t>(Just include primes)</a:t>
            </a:r>
          </a:p>
        </p:txBody>
      </p:sp>
      <p:sp>
        <p:nvSpPr>
          <p:cNvPr id="25" name="Text Placeholder 6"/>
          <p:cNvSpPr>
            <a:spLocks noGrp="1"/>
          </p:cNvSpPr>
          <p:nvPr>
            <p:ph type="body" sz="quarter" idx="33" hasCustomPrompt="1"/>
          </p:nvPr>
        </p:nvSpPr>
        <p:spPr>
          <a:xfrm>
            <a:off x="9514448" y="4329585"/>
            <a:ext cx="2621280" cy="2221992"/>
          </a:xfrm>
        </p:spPr>
        <p:txBody>
          <a:bodyPr/>
          <a:lstStyle>
            <a:lvl1pPr marL="0" indent="0">
              <a:defRPr sz="1000" baseline="0"/>
            </a:lvl1pPr>
          </a:lstStyle>
          <a:p>
            <a:pPr lvl="0"/>
            <a:r>
              <a:rPr lang="en-US" dirty="0"/>
              <a:t>(City, State)</a:t>
            </a:r>
          </a:p>
        </p:txBody>
      </p:sp>
      <p:cxnSp>
        <p:nvCxnSpPr>
          <p:cNvPr id="13" name="Straight Connector 12"/>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68" name="Text Placeholder 67"/>
          <p:cNvSpPr>
            <a:spLocks noGrp="1"/>
          </p:cNvSpPr>
          <p:nvPr>
            <p:ph type="body" sz="quarter" idx="34" hasCustomPrompt="1"/>
          </p:nvPr>
        </p:nvSpPr>
        <p:spPr>
          <a:xfrm>
            <a:off x="1828800" y="201560"/>
            <a:ext cx="10162908" cy="521208"/>
          </a:xfrm>
        </p:spPr>
        <p:txBody>
          <a:bodyPr anchor="ctr"/>
          <a:lstStyle>
            <a:lvl1pPr>
              <a:defRPr sz="2400"/>
            </a:lvl1pPr>
          </a:lstStyle>
          <a:p>
            <a:pPr lvl="0"/>
            <a:r>
              <a:rPr lang="en-US" dirty="0"/>
              <a:t>Program Name (Acronym)</a:t>
            </a:r>
          </a:p>
        </p:txBody>
      </p:sp>
      <p:sp>
        <p:nvSpPr>
          <p:cNvPr id="55" name="Text Placeholder 2"/>
          <p:cNvSpPr>
            <a:spLocks noGrp="1"/>
          </p:cNvSpPr>
          <p:nvPr>
            <p:ph type="body" sz="quarter" idx="21" hasCustomPrompt="1"/>
          </p:nvPr>
        </p:nvSpPr>
        <p:spPr>
          <a:xfrm>
            <a:off x="373941" y="1100945"/>
            <a:ext cx="1987296" cy="246888"/>
          </a:xfrm>
          <a:noFill/>
        </p:spPr>
        <p:txBody>
          <a:bodyPr wrap="square" lIns="45720" rtlCol="0">
            <a:spAutoFit/>
          </a:bodyPr>
          <a:lstStyle>
            <a:lvl1pPr>
              <a:defRPr lang="en-US" sz="1000" dirty="0">
                <a:latin typeface="+mn-lt"/>
                <a:cs typeface="+mn-cs"/>
              </a:defRPr>
            </a:lvl1pPr>
          </a:lstStyle>
          <a:p>
            <a:pPr marL="0" lvl="0"/>
            <a:r>
              <a:rPr lang="en-US" dirty="0"/>
              <a:t>-</a:t>
            </a:r>
          </a:p>
        </p:txBody>
      </p:sp>
      <p:sp>
        <p:nvSpPr>
          <p:cNvPr id="56" name="Text Placeholder 2"/>
          <p:cNvSpPr>
            <a:spLocks noGrp="1"/>
          </p:cNvSpPr>
          <p:nvPr>
            <p:ph type="body" sz="quarter" idx="22" hasCustomPrompt="1"/>
          </p:nvPr>
        </p:nvSpPr>
        <p:spPr>
          <a:xfrm>
            <a:off x="3203771" y="1100946"/>
            <a:ext cx="165811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7" name="Text Placeholder 2"/>
          <p:cNvSpPr>
            <a:spLocks noGrp="1"/>
          </p:cNvSpPr>
          <p:nvPr>
            <p:ph type="body" sz="quarter" idx="23" hasCustomPrompt="1"/>
          </p:nvPr>
        </p:nvSpPr>
        <p:spPr>
          <a:xfrm>
            <a:off x="5851173" y="1100946"/>
            <a:ext cx="1387124"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58" name="Text Placeholder 39"/>
          <p:cNvSpPr>
            <a:spLocks noGrp="1"/>
          </p:cNvSpPr>
          <p:nvPr>
            <p:ph type="body" sz="quarter" idx="15" hasCustomPrompt="1"/>
          </p:nvPr>
        </p:nvSpPr>
        <p:spPr>
          <a:xfrm>
            <a:off x="9122068" y="1120609"/>
            <a:ext cx="975360" cy="230832"/>
          </a:xfrm>
          <a:noFill/>
        </p:spPr>
        <p:txBody>
          <a:bodyPr wrap="square" rtlCol="0">
            <a:spAutoFit/>
          </a:bodyPr>
          <a:lstStyle>
            <a:lvl1pPr algn="ctr">
              <a:defRPr lang="en-US" sz="900" dirty="0">
                <a:latin typeface="+mn-lt"/>
                <a:cs typeface="+mn-cs"/>
              </a:defRPr>
            </a:lvl1pPr>
          </a:lstStyle>
          <a:p>
            <a:pPr marL="0" lvl="0"/>
            <a:r>
              <a:rPr lang="en-US" dirty="0"/>
              <a:t>0.000</a:t>
            </a:r>
          </a:p>
        </p:txBody>
      </p:sp>
      <p:sp>
        <p:nvSpPr>
          <p:cNvPr id="59" name="Text Placeholder 39"/>
          <p:cNvSpPr>
            <a:spLocks noGrp="1"/>
          </p:cNvSpPr>
          <p:nvPr>
            <p:ph type="body" sz="quarter" idx="29" hasCustomPrompt="1"/>
          </p:nvPr>
        </p:nvSpPr>
        <p:spPr>
          <a:xfrm>
            <a:off x="10111545" y="1120609"/>
            <a:ext cx="975360" cy="230832"/>
          </a:xfrm>
          <a:noFill/>
        </p:spPr>
        <p:txBody>
          <a:bodyPr wrap="square" rtlCol="0">
            <a:spAutoFit/>
          </a:bodyPr>
          <a:lstStyle>
            <a:lvl1pPr algn="ctr">
              <a:defRPr lang="en-US" sz="900" dirty="0">
                <a:latin typeface="+mn-lt"/>
                <a:cs typeface="+mn-cs"/>
              </a:defRPr>
            </a:lvl1pPr>
          </a:lstStyle>
          <a:p>
            <a:pPr marL="0" lvl="0"/>
            <a:r>
              <a:rPr lang="en-US" dirty="0"/>
              <a:t>0.000</a:t>
            </a:r>
          </a:p>
        </p:txBody>
      </p:sp>
      <p:sp>
        <p:nvSpPr>
          <p:cNvPr id="60" name="Text Placeholder 39"/>
          <p:cNvSpPr>
            <a:spLocks noGrp="1"/>
          </p:cNvSpPr>
          <p:nvPr>
            <p:ph type="body" sz="quarter" idx="30" hasCustomPrompt="1"/>
          </p:nvPr>
        </p:nvSpPr>
        <p:spPr>
          <a:xfrm>
            <a:off x="11095004" y="1120609"/>
            <a:ext cx="975360" cy="230832"/>
          </a:xfrm>
          <a:noFill/>
        </p:spPr>
        <p:txBody>
          <a:bodyPr wrap="square" rtlCol="0">
            <a:spAutoFit/>
          </a:bodyPr>
          <a:lstStyle>
            <a:lvl1pPr algn="ctr">
              <a:defRPr lang="en-US" sz="900" dirty="0">
                <a:latin typeface="+mn-lt"/>
                <a:cs typeface="+mn-cs"/>
              </a:defRPr>
            </a:lvl1pPr>
          </a:lstStyle>
          <a:p>
            <a:pPr marL="0" lvl="0"/>
            <a:r>
              <a:rPr lang="en-US" dirty="0"/>
              <a:t>0.000</a:t>
            </a:r>
          </a:p>
        </p:txBody>
      </p:sp>
      <p:sp>
        <p:nvSpPr>
          <p:cNvPr id="33" name="TextBox 32"/>
          <p:cNvSpPr txBox="1"/>
          <p:nvPr userDrawn="1"/>
        </p:nvSpPr>
        <p:spPr>
          <a:xfrm>
            <a:off x="2376359" y="1109506"/>
            <a:ext cx="1056740" cy="246221"/>
          </a:xfrm>
          <a:prstGeom prst="rect">
            <a:avLst/>
          </a:prstGeom>
          <a:noFill/>
        </p:spPr>
        <p:txBody>
          <a:bodyPr wrap="square" rtlCol="0">
            <a:spAutoFit/>
          </a:bodyPr>
          <a:lstStyle/>
          <a:p>
            <a:r>
              <a:rPr lang="en-US" sz="1000" dirty="0">
                <a:latin typeface="+mn-lt"/>
              </a:rPr>
              <a:t>PROJECT:</a:t>
            </a:r>
          </a:p>
        </p:txBody>
      </p:sp>
      <p:sp>
        <p:nvSpPr>
          <p:cNvPr id="34" name="TextBox 33"/>
          <p:cNvSpPr txBox="1"/>
          <p:nvPr userDrawn="1"/>
        </p:nvSpPr>
        <p:spPr>
          <a:xfrm>
            <a:off x="4819654" y="1109506"/>
            <a:ext cx="1606551" cy="246221"/>
          </a:xfrm>
          <a:prstGeom prst="rect">
            <a:avLst/>
          </a:prstGeom>
          <a:noFill/>
        </p:spPr>
        <p:txBody>
          <a:bodyPr wrap="square" rtlCol="0">
            <a:spAutoFit/>
          </a:bodyPr>
          <a:lstStyle/>
          <a:p>
            <a:r>
              <a:rPr lang="en-US" sz="1000" dirty="0">
                <a:latin typeface="+mn-lt"/>
              </a:rPr>
              <a:t>RDDS</a:t>
            </a:r>
            <a:r>
              <a:rPr lang="en-US" sz="1000" baseline="0" dirty="0">
                <a:latin typeface="+mn-lt"/>
              </a:rPr>
              <a:t> PG #</a:t>
            </a:r>
            <a:r>
              <a:rPr lang="en-US" sz="1000" dirty="0">
                <a:latin typeface="+mn-lt"/>
              </a:rPr>
              <a:t>:</a:t>
            </a:r>
          </a:p>
        </p:txBody>
      </p:sp>
      <p:sp>
        <p:nvSpPr>
          <p:cNvPr id="35" name="TextBox 34"/>
          <p:cNvSpPr txBox="1"/>
          <p:nvPr userDrawn="1"/>
        </p:nvSpPr>
        <p:spPr>
          <a:xfrm>
            <a:off x="11085197"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a:t>FY20</a:t>
            </a:r>
          </a:p>
        </p:txBody>
      </p:sp>
      <p:sp>
        <p:nvSpPr>
          <p:cNvPr id="36" name="TextBox 35"/>
          <p:cNvSpPr txBox="1"/>
          <p:nvPr userDrawn="1"/>
        </p:nvSpPr>
        <p:spPr>
          <a:xfrm>
            <a:off x="10106128"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a:t>FY19</a:t>
            </a:r>
          </a:p>
        </p:txBody>
      </p:sp>
      <p:sp>
        <p:nvSpPr>
          <p:cNvPr id="37" name="TextBox 36"/>
          <p:cNvSpPr txBox="1"/>
          <p:nvPr userDrawn="1"/>
        </p:nvSpPr>
        <p:spPr>
          <a:xfrm>
            <a:off x="913060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a:t>FY18</a:t>
            </a:r>
          </a:p>
        </p:txBody>
      </p:sp>
      <p:sp>
        <p:nvSpPr>
          <p:cNvPr id="38" name="TextBox 37"/>
          <p:cNvSpPr txBox="1"/>
          <p:nvPr userDrawn="1"/>
        </p:nvSpPr>
        <p:spPr>
          <a:xfrm>
            <a:off x="8155245" y="663878"/>
            <a:ext cx="975360" cy="230832"/>
          </a:xfrm>
          <a:prstGeom prst="rect">
            <a:avLst/>
          </a:prstGeom>
          <a:noFill/>
        </p:spPr>
        <p:txBody>
          <a:bodyPr wrap="square" lIns="91440" tIns="45720" rIns="91440" bIns="45720" rtlCol="0">
            <a:spAutoFit/>
          </a:bodyPr>
          <a:lstStyle>
            <a:defPPr>
              <a:defRPr lang="en-US"/>
            </a:defPPr>
            <a:lvl1pPr>
              <a:defRPr sz="1000"/>
            </a:lvl1pPr>
          </a:lstStyle>
          <a:p>
            <a:pPr lvl="0" algn="ctr"/>
            <a:r>
              <a:rPr lang="en-US" sz="900" dirty="0"/>
              <a:t>PROJECT</a:t>
            </a:r>
          </a:p>
        </p:txBody>
      </p:sp>
      <p:sp>
        <p:nvSpPr>
          <p:cNvPr id="39" name="TextBox 38"/>
          <p:cNvSpPr txBox="1"/>
          <p:nvPr userDrawn="1"/>
        </p:nvSpPr>
        <p:spPr>
          <a:xfrm>
            <a:off x="38105" y="1100946"/>
            <a:ext cx="831849" cy="246221"/>
          </a:xfrm>
          <a:prstGeom prst="rect">
            <a:avLst/>
          </a:prstGeom>
          <a:noFill/>
        </p:spPr>
        <p:txBody>
          <a:bodyPr wrap="square" rtlCol="0">
            <a:spAutoFit/>
          </a:bodyPr>
          <a:lstStyle/>
          <a:p>
            <a:r>
              <a:rPr lang="en-US" sz="1000" dirty="0">
                <a:latin typeface="+mn-lt"/>
              </a:rPr>
              <a:t>PE:</a:t>
            </a:r>
          </a:p>
        </p:txBody>
      </p:sp>
      <p:sp>
        <p:nvSpPr>
          <p:cNvPr id="5" name="Text Placeholder 4"/>
          <p:cNvSpPr>
            <a:spLocks noGrp="1"/>
          </p:cNvSpPr>
          <p:nvPr>
            <p:ph type="body" sz="quarter" idx="37" hasCustomPrompt="1"/>
          </p:nvPr>
        </p:nvSpPr>
        <p:spPr>
          <a:xfrm>
            <a:off x="9115229" y="874914"/>
            <a:ext cx="975360" cy="228600"/>
          </a:xfrm>
        </p:spPr>
        <p:txBody>
          <a:bodyPr/>
          <a:lstStyle>
            <a:lvl1pPr algn="ctr">
              <a:defRPr sz="900"/>
            </a:lvl1pPr>
          </a:lstStyle>
          <a:p>
            <a:pPr lvl="0"/>
            <a:r>
              <a:rPr lang="en-US" dirty="0"/>
              <a:t>0.000</a:t>
            </a:r>
          </a:p>
        </p:txBody>
      </p:sp>
      <p:sp>
        <p:nvSpPr>
          <p:cNvPr id="7" name="Text Placeholder 6"/>
          <p:cNvSpPr>
            <a:spLocks noGrp="1"/>
          </p:cNvSpPr>
          <p:nvPr>
            <p:ph type="body" sz="quarter" idx="38" hasCustomPrompt="1"/>
          </p:nvPr>
        </p:nvSpPr>
        <p:spPr>
          <a:xfrm>
            <a:off x="10111545" y="874688"/>
            <a:ext cx="975360" cy="228600"/>
          </a:xfrm>
        </p:spPr>
        <p:txBody>
          <a:bodyPr/>
          <a:lstStyle>
            <a:lvl1pPr algn="ctr">
              <a:defRPr sz="900"/>
            </a:lvl1pPr>
          </a:lstStyle>
          <a:p>
            <a:pPr lvl="0"/>
            <a:r>
              <a:rPr lang="en-US" dirty="0"/>
              <a:t>0.000</a:t>
            </a:r>
          </a:p>
        </p:txBody>
      </p:sp>
      <p:sp>
        <p:nvSpPr>
          <p:cNvPr id="10" name="Text Placeholder 9"/>
          <p:cNvSpPr>
            <a:spLocks noGrp="1"/>
          </p:cNvSpPr>
          <p:nvPr>
            <p:ph type="body" sz="quarter" idx="39" hasCustomPrompt="1"/>
          </p:nvPr>
        </p:nvSpPr>
        <p:spPr>
          <a:xfrm>
            <a:off x="11095004" y="874688"/>
            <a:ext cx="975360" cy="228600"/>
          </a:xfrm>
        </p:spPr>
        <p:txBody>
          <a:bodyPr/>
          <a:lstStyle>
            <a:lvl1pPr algn="ctr">
              <a:defRPr sz="900"/>
            </a:lvl1pPr>
          </a:lstStyle>
          <a:p>
            <a:pPr lvl="0"/>
            <a:r>
              <a:rPr lang="en-US" dirty="0"/>
              <a:t>0.000</a:t>
            </a:r>
          </a:p>
        </p:txBody>
      </p:sp>
      <p:sp>
        <p:nvSpPr>
          <p:cNvPr id="16" name="Content Placeholder 15"/>
          <p:cNvSpPr>
            <a:spLocks noGrp="1"/>
          </p:cNvSpPr>
          <p:nvPr>
            <p:ph sz="quarter" idx="40" hasCustomPrompt="1"/>
          </p:nvPr>
        </p:nvSpPr>
        <p:spPr>
          <a:xfrm>
            <a:off x="8124905" y="1121948"/>
            <a:ext cx="975360" cy="228600"/>
          </a:xfrm>
        </p:spPr>
        <p:txBody>
          <a:bodyPr/>
          <a:lstStyle>
            <a:lvl1pPr algn="ctr">
              <a:defRPr sz="900"/>
            </a:lvl1pPr>
          </a:lstStyle>
          <a:p>
            <a:pPr lvl="0"/>
            <a:r>
              <a:rPr lang="en-US" dirty="0"/>
              <a:t>-</a:t>
            </a:r>
          </a:p>
        </p:txBody>
      </p:sp>
      <p:sp>
        <p:nvSpPr>
          <p:cNvPr id="26" name="Content Placeholder 25"/>
          <p:cNvSpPr>
            <a:spLocks noGrp="1"/>
          </p:cNvSpPr>
          <p:nvPr>
            <p:ph sz="quarter" idx="41" hasCustomPrompt="1"/>
          </p:nvPr>
        </p:nvSpPr>
        <p:spPr>
          <a:xfrm>
            <a:off x="8124905" y="874688"/>
            <a:ext cx="975360" cy="228600"/>
          </a:xfrm>
        </p:spPr>
        <p:txBody>
          <a:bodyPr/>
          <a:lstStyle>
            <a:lvl1pPr algn="ctr">
              <a:defRPr sz="900"/>
            </a:lvl1pPr>
            <a:lvl2pPr>
              <a:defRPr sz="900"/>
            </a:lvl2pPr>
            <a:lvl3pPr>
              <a:defRPr sz="900"/>
            </a:lvl3pPr>
            <a:lvl4pPr>
              <a:defRPr sz="900"/>
            </a:lvl4pPr>
            <a:lvl5pPr>
              <a:defRPr sz="900"/>
            </a:lvl5pPr>
          </a:lstStyle>
          <a:p>
            <a:pPr lvl="0"/>
            <a:r>
              <a:rPr lang="en-US" dirty="0"/>
              <a:t>-</a:t>
            </a:r>
          </a:p>
        </p:txBody>
      </p:sp>
      <p:sp>
        <p:nvSpPr>
          <p:cNvPr id="20" name="Rectangle 19"/>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dirty="0">
                <a:latin typeface="Tahoma" pitchFamily="34" charset="0"/>
                <a:ea typeface="Tahoma" pitchFamily="34" charset="0"/>
                <a:cs typeface="Tahoma" pitchFamily="34" charset="0"/>
              </a:rPr>
              <a:t>PERFORMER:	</a:t>
            </a:r>
          </a:p>
        </p:txBody>
      </p:sp>
      <p:sp>
        <p:nvSpPr>
          <p:cNvPr id="22" name="Rectangle 21"/>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rPr>
              <a:t>LOCATION:</a:t>
            </a:r>
          </a:p>
        </p:txBody>
      </p:sp>
      <p:sp>
        <p:nvSpPr>
          <p:cNvPr id="4" name="Slide Number Placeholder 3"/>
          <p:cNvSpPr>
            <a:spLocks noGrp="1"/>
          </p:cNvSpPr>
          <p:nvPr>
            <p:ph type="sldNum" sz="quarter" idx="44"/>
          </p:nvPr>
        </p:nvSpPr>
        <p:spPr/>
        <p:txBody>
          <a:bodyPr/>
          <a:lstStyle/>
          <a:p>
            <a:pPr>
              <a:defRPr/>
            </a:pPr>
            <a:fld id="{231CC523-8BC6-4921-807A-66BD262F34AB}" type="slidenum">
              <a:rPr lang="en-US" smtClean="0"/>
              <a:pPr>
                <a:defRPr/>
              </a:pPr>
              <a:t>‹#›</a:t>
            </a:fld>
            <a:endParaRPr lang="en-US" dirty="0"/>
          </a:p>
        </p:txBody>
      </p:sp>
      <p:pic>
        <p:nvPicPr>
          <p:cNvPr id="40" name="Picture 3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sp>
        <p:nvSpPr>
          <p:cNvPr id="41" name="Footer Placeholder 2"/>
          <p:cNvSpPr>
            <a:spLocks noGrp="1"/>
          </p:cNvSpPr>
          <p:nvPr>
            <p:ph type="ftr" sz="quarter" idx="10"/>
          </p:nvPr>
        </p:nvSpPr>
        <p:spPr>
          <a:xfrm>
            <a:off x="1778000" y="6550026"/>
            <a:ext cx="8636000" cy="298450"/>
          </a:xfrm>
        </p:spPr>
        <p:txBody>
          <a:bodyPr/>
          <a:lstStyle/>
          <a:p>
            <a:r>
              <a:rPr lang="en-US" sz="900" dirty="0">
                <a:solidFill>
                  <a:prstClr val="white">
                    <a:lumMod val="50000"/>
                  </a:prstClr>
                </a:solidFill>
              </a:rPr>
              <a:t>Distribution authorized to U.S. Government Agencies only. Other requests for this document shall be referred to DARPA Director’s Office.</a:t>
            </a:r>
          </a:p>
        </p:txBody>
      </p:sp>
    </p:spTree>
    <p:extLst>
      <p:ext uri="{BB962C8B-B14F-4D97-AF65-F5344CB8AC3E}">
        <p14:creationId xmlns:p14="http://schemas.microsoft.com/office/powerpoint/2010/main" val="4105798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Y17_Staffer_Quad_3">
    <p:spTree>
      <p:nvGrpSpPr>
        <p:cNvPr id="1" name=""/>
        <p:cNvGrpSpPr/>
        <p:nvPr/>
      </p:nvGrpSpPr>
      <p:grpSpPr>
        <a:xfrm>
          <a:off x="0" y="0"/>
          <a:ext cx="0" cy="0"/>
          <a:chOff x="0" y="0"/>
          <a:chExt cx="0" cy="0"/>
        </a:xfrm>
      </p:grpSpPr>
      <p:sp>
        <p:nvSpPr>
          <p:cNvPr id="64" name="Text Placeholder 70"/>
          <p:cNvSpPr>
            <a:spLocks noGrp="1"/>
          </p:cNvSpPr>
          <p:nvPr>
            <p:ph type="body" sz="quarter" idx="49" hasCustomPrompt="1"/>
          </p:nvPr>
        </p:nvSpPr>
        <p:spPr>
          <a:xfrm>
            <a:off x="262875" y="1592626"/>
            <a:ext cx="5718048" cy="2157984"/>
          </a:xfrm>
        </p:spPr>
        <p:txBody>
          <a:bodyPr/>
          <a:lstStyle>
            <a:lvl1pPr marL="0" indent="0">
              <a:defRPr sz="1200" baseline="0"/>
            </a:lvl1pPr>
          </a:lstStyle>
          <a:p>
            <a:pPr lvl="0"/>
            <a:r>
              <a:rPr lang="en-US" dirty="0"/>
              <a:t>(Give a broad overview of the program here)</a:t>
            </a:r>
          </a:p>
        </p:txBody>
      </p:sp>
      <p:sp>
        <p:nvSpPr>
          <p:cNvPr id="63" name="Text Placeholder 6"/>
          <p:cNvSpPr>
            <a:spLocks noGrp="1"/>
          </p:cNvSpPr>
          <p:nvPr>
            <p:ph type="body" sz="quarter" idx="47" hasCustomPrompt="1"/>
          </p:nvPr>
        </p:nvSpPr>
        <p:spPr>
          <a:xfrm>
            <a:off x="9514448" y="4329585"/>
            <a:ext cx="2621280" cy="2221992"/>
          </a:xfrm>
        </p:spPr>
        <p:txBody>
          <a:bodyPr/>
          <a:lstStyle>
            <a:lvl1pPr marL="0" indent="0">
              <a:defRPr sz="1000" baseline="0"/>
            </a:lvl1pPr>
          </a:lstStyle>
          <a:p>
            <a:pPr lvl="0"/>
            <a:r>
              <a:rPr lang="en-US" dirty="0"/>
              <a:t>(City, State)</a:t>
            </a:r>
          </a:p>
        </p:txBody>
      </p:sp>
      <p:sp>
        <p:nvSpPr>
          <p:cNvPr id="62" name="Text Placeholder 6"/>
          <p:cNvSpPr>
            <a:spLocks noGrp="1"/>
          </p:cNvSpPr>
          <p:nvPr>
            <p:ph type="body" sz="quarter" idx="46" hasCustomPrompt="1"/>
          </p:nvPr>
        </p:nvSpPr>
        <p:spPr>
          <a:xfrm>
            <a:off x="6253087" y="4329799"/>
            <a:ext cx="3252157" cy="2221992"/>
          </a:xfrm>
        </p:spPr>
        <p:txBody>
          <a:bodyPr/>
          <a:lstStyle>
            <a:lvl1pPr marL="0" indent="0">
              <a:defRPr sz="1000"/>
            </a:lvl1pPr>
          </a:lstStyle>
          <a:p>
            <a:pPr lvl="0"/>
            <a:r>
              <a:rPr lang="en-US" dirty="0"/>
              <a:t>(Just include primes)</a:t>
            </a:r>
          </a:p>
        </p:txBody>
      </p:sp>
      <p:sp>
        <p:nvSpPr>
          <p:cNvPr id="60" name="Text Placeholder 67"/>
          <p:cNvSpPr>
            <a:spLocks noGrp="1"/>
          </p:cNvSpPr>
          <p:nvPr>
            <p:ph type="body" sz="quarter" idx="43" hasCustomPrompt="1"/>
          </p:nvPr>
        </p:nvSpPr>
        <p:spPr>
          <a:xfrm>
            <a:off x="1828800" y="201560"/>
            <a:ext cx="10162908" cy="521208"/>
          </a:xfrm>
        </p:spPr>
        <p:txBody>
          <a:bodyPr anchor="ctr"/>
          <a:lstStyle>
            <a:lvl1pPr>
              <a:defRPr sz="2400"/>
            </a:lvl1pPr>
          </a:lstStyle>
          <a:p>
            <a:pPr lvl="0"/>
            <a:r>
              <a:rPr lang="en-US" dirty="0"/>
              <a:t>Program Name (Acronym)</a:t>
            </a:r>
          </a:p>
        </p:txBody>
      </p:sp>
      <p:cxnSp>
        <p:nvCxnSpPr>
          <p:cNvPr id="41" name="Straight Connector 40"/>
          <p:cNvCxnSpPr/>
          <p:nvPr userDrawn="1"/>
        </p:nvCxnSpPr>
        <p:spPr bwMode="auto">
          <a:xfrm>
            <a:off x="0" y="1355726"/>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1" name="TextBox 10"/>
          <p:cNvSpPr txBox="1"/>
          <p:nvPr userDrawn="1"/>
        </p:nvSpPr>
        <p:spPr>
          <a:xfrm>
            <a:off x="2953687" y="1124895"/>
            <a:ext cx="1056740" cy="246221"/>
          </a:xfrm>
          <a:prstGeom prst="rect">
            <a:avLst/>
          </a:prstGeom>
          <a:noFill/>
        </p:spPr>
        <p:txBody>
          <a:bodyPr wrap="square" rtlCol="0">
            <a:spAutoFit/>
          </a:bodyPr>
          <a:lstStyle/>
          <a:p>
            <a:r>
              <a:rPr lang="en-US" sz="1000" dirty="0">
                <a:latin typeface="+mn-lt"/>
              </a:rPr>
              <a:t>PROJECT:</a:t>
            </a:r>
          </a:p>
        </p:txBody>
      </p:sp>
      <p:sp>
        <p:nvSpPr>
          <p:cNvPr id="53" name="TextBox 52"/>
          <p:cNvSpPr txBox="1"/>
          <p:nvPr userDrawn="1"/>
        </p:nvSpPr>
        <p:spPr>
          <a:xfrm>
            <a:off x="38105" y="1100946"/>
            <a:ext cx="831849" cy="246221"/>
          </a:xfrm>
          <a:prstGeom prst="rect">
            <a:avLst/>
          </a:prstGeom>
          <a:noFill/>
        </p:spPr>
        <p:txBody>
          <a:bodyPr wrap="square" rtlCol="0">
            <a:spAutoFit/>
          </a:bodyPr>
          <a:lstStyle/>
          <a:p>
            <a:r>
              <a:rPr lang="en-US" sz="1000" dirty="0">
                <a:latin typeface="+mn-lt"/>
              </a:rPr>
              <a:t>PE:</a:t>
            </a:r>
          </a:p>
        </p:txBody>
      </p:sp>
      <p:sp>
        <p:nvSpPr>
          <p:cNvPr id="12" name="TextBox 11"/>
          <p:cNvSpPr txBox="1"/>
          <p:nvPr userDrawn="1"/>
        </p:nvSpPr>
        <p:spPr>
          <a:xfrm>
            <a:off x="5901886" y="1115063"/>
            <a:ext cx="1606551" cy="246221"/>
          </a:xfrm>
          <a:prstGeom prst="rect">
            <a:avLst/>
          </a:prstGeom>
          <a:noFill/>
        </p:spPr>
        <p:txBody>
          <a:bodyPr wrap="square" rtlCol="0">
            <a:spAutoFit/>
          </a:bodyPr>
          <a:lstStyle/>
          <a:p>
            <a:r>
              <a:rPr lang="en-US" sz="1000" dirty="0">
                <a:latin typeface="+mn-lt"/>
              </a:rPr>
              <a:t>RDDS</a:t>
            </a:r>
            <a:r>
              <a:rPr lang="en-US" sz="1000" baseline="0" dirty="0">
                <a:latin typeface="+mn-lt"/>
              </a:rPr>
              <a:t> PG #</a:t>
            </a:r>
            <a:r>
              <a:rPr lang="en-US" sz="1000" dirty="0">
                <a:latin typeface="+mn-lt"/>
              </a:rPr>
              <a:t>:</a:t>
            </a:r>
          </a:p>
        </p:txBody>
      </p:sp>
      <p:sp>
        <p:nvSpPr>
          <p:cNvPr id="23" name="Text Placeholder 2"/>
          <p:cNvSpPr>
            <a:spLocks noGrp="1"/>
          </p:cNvSpPr>
          <p:nvPr>
            <p:ph type="body" sz="quarter" idx="21" hasCustomPrompt="1"/>
          </p:nvPr>
        </p:nvSpPr>
        <p:spPr>
          <a:xfrm>
            <a:off x="364472" y="1095399"/>
            <a:ext cx="2764371" cy="246221"/>
          </a:xfrm>
          <a:noFill/>
        </p:spPr>
        <p:txBody>
          <a:bodyPr wrap="square" lIns="45720" rtlCol="0">
            <a:spAutoFit/>
          </a:bodyPr>
          <a:lstStyle>
            <a:lvl1pPr>
              <a:defRPr lang="en-US" sz="1000" baseline="0" dirty="0">
                <a:latin typeface="+mn-lt"/>
                <a:cs typeface="+mn-cs"/>
              </a:defRPr>
            </a:lvl1pPr>
          </a:lstStyle>
          <a:p>
            <a:pPr marL="0" lvl="0"/>
            <a:r>
              <a:rPr lang="en-US" dirty="0"/>
              <a:t>-</a:t>
            </a:r>
          </a:p>
        </p:txBody>
      </p:sp>
      <p:sp>
        <p:nvSpPr>
          <p:cNvPr id="24" name="Text Placeholder 2"/>
          <p:cNvSpPr>
            <a:spLocks noGrp="1"/>
          </p:cNvSpPr>
          <p:nvPr>
            <p:ph type="body" sz="quarter" idx="22" hasCustomPrompt="1"/>
          </p:nvPr>
        </p:nvSpPr>
        <p:spPr>
          <a:xfrm>
            <a:off x="3768343" y="1095399"/>
            <a:ext cx="2297212"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a:defRPr lang="en-US" sz="1000" dirty="0">
                <a:latin typeface="+mn-lt"/>
                <a:cs typeface="+mn-cs"/>
              </a:defRPr>
            </a:lvl1pPr>
          </a:lstStyle>
          <a:p>
            <a:pPr marL="0" lvl="0"/>
            <a:r>
              <a:rPr lang="en-US" dirty="0"/>
              <a:t>-</a:t>
            </a:r>
          </a:p>
        </p:txBody>
      </p:sp>
      <p:sp>
        <p:nvSpPr>
          <p:cNvPr id="25" name="Text Placeholder 2"/>
          <p:cNvSpPr>
            <a:spLocks noGrp="1"/>
          </p:cNvSpPr>
          <p:nvPr>
            <p:ph type="body" sz="quarter" idx="23" hasCustomPrompt="1"/>
          </p:nvPr>
        </p:nvSpPr>
        <p:spPr>
          <a:xfrm>
            <a:off x="6934856" y="1105231"/>
            <a:ext cx="1213629" cy="2462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91440" bIns="45720" numCol="1" rtlCol="0" anchor="t" anchorCtr="0" compatLnSpc="1">
            <a:prstTxWarp prst="textNoShape">
              <a:avLst/>
            </a:prstTxWarp>
            <a:spAutoFit/>
          </a:bodyPr>
          <a:lstStyle>
            <a:lvl1pPr marL="0" marR="0" indent="-342900" algn="l" defTabSz="914400" rtl="0" eaLnBrk="1" fontAlgn="auto" latinLnBrk="0" hangingPunct="1">
              <a:lnSpc>
                <a:spcPct val="100000"/>
              </a:lnSpc>
              <a:spcBef>
                <a:spcPct val="20000"/>
              </a:spcBef>
              <a:spcAft>
                <a:spcPts val="0"/>
              </a:spcAft>
              <a:buClrTx/>
              <a:buSzTx/>
              <a:buFont typeface="Arial" pitchFamily="34" charset="0"/>
              <a:buNone/>
              <a:tabLst/>
              <a:defRPr lang="en-US" sz="1000" dirty="0">
                <a:latin typeface="+mn-lt"/>
                <a:cs typeface="+mn-cs"/>
              </a:defRPr>
            </a:lvl1p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a:t>
            </a:r>
          </a:p>
        </p:txBody>
      </p:sp>
      <p:sp>
        <p:nvSpPr>
          <p:cNvPr id="19" name="Text Placeholder 39"/>
          <p:cNvSpPr>
            <a:spLocks noGrp="1"/>
          </p:cNvSpPr>
          <p:nvPr>
            <p:ph type="body" sz="quarter" idx="15" hasCustomPrompt="1"/>
          </p:nvPr>
        </p:nvSpPr>
        <p:spPr>
          <a:xfrm>
            <a:off x="91310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0" name="Text Placeholder 39"/>
          <p:cNvSpPr>
            <a:spLocks noGrp="1"/>
          </p:cNvSpPr>
          <p:nvPr>
            <p:ph type="body" sz="quarter" idx="29" hasCustomPrompt="1"/>
          </p:nvPr>
        </p:nvSpPr>
        <p:spPr>
          <a:xfrm>
            <a:off x="10106128"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4" name="Text Placeholder 39"/>
          <p:cNvSpPr>
            <a:spLocks noGrp="1"/>
          </p:cNvSpPr>
          <p:nvPr>
            <p:ph type="body" sz="quarter" idx="30" hasCustomPrompt="1"/>
          </p:nvPr>
        </p:nvSpPr>
        <p:spPr>
          <a:xfrm>
            <a:off x="11085197"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2" name="Text Placeholder 39"/>
          <p:cNvSpPr>
            <a:spLocks noGrp="1"/>
          </p:cNvSpPr>
          <p:nvPr>
            <p:ph type="body" sz="quarter" idx="31" hasCustomPrompt="1"/>
          </p:nvPr>
        </p:nvSpPr>
        <p:spPr>
          <a:xfrm>
            <a:off x="91310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34" name="Text Placeholder 39"/>
          <p:cNvSpPr>
            <a:spLocks noGrp="1"/>
          </p:cNvSpPr>
          <p:nvPr>
            <p:ph type="body" sz="quarter" idx="32" hasCustomPrompt="1"/>
          </p:nvPr>
        </p:nvSpPr>
        <p:spPr>
          <a:xfrm>
            <a:off x="10106128"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43" name="Text Placeholder 39"/>
          <p:cNvSpPr>
            <a:spLocks noGrp="1"/>
          </p:cNvSpPr>
          <p:nvPr>
            <p:ph type="body" sz="quarter" idx="33" hasCustomPrompt="1"/>
          </p:nvPr>
        </p:nvSpPr>
        <p:spPr>
          <a:xfrm>
            <a:off x="11085197"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13" name="TextBox 12"/>
          <p:cNvSpPr txBox="1"/>
          <p:nvPr userDrawn="1"/>
        </p:nvSpPr>
        <p:spPr>
          <a:xfrm>
            <a:off x="110851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a:t>FY20</a:t>
            </a:r>
          </a:p>
        </p:txBody>
      </p:sp>
      <p:sp>
        <p:nvSpPr>
          <p:cNvPr id="14" name="TextBox 13"/>
          <p:cNvSpPr txBox="1"/>
          <p:nvPr userDrawn="1"/>
        </p:nvSpPr>
        <p:spPr>
          <a:xfrm>
            <a:off x="10106128"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a:t>FY19</a:t>
            </a:r>
          </a:p>
        </p:txBody>
      </p:sp>
      <p:sp>
        <p:nvSpPr>
          <p:cNvPr id="15" name="TextBox 14"/>
          <p:cNvSpPr txBox="1"/>
          <p:nvPr userDrawn="1"/>
        </p:nvSpPr>
        <p:spPr>
          <a:xfrm>
            <a:off x="9131097"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a:t>FY18</a:t>
            </a:r>
          </a:p>
        </p:txBody>
      </p:sp>
      <p:sp>
        <p:nvSpPr>
          <p:cNvPr id="45" name="TextBox 44"/>
          <p:cNvSpPr txBox="1"/>
          <p:nvPr userDrawn="1"/>
        </p:nvSpPr>
        <p:spPr>
          <a:xfrm>
            <a:off x="8152193" y="709920"/>
            <a:ext cx="975360" cy="160044"/>
          </a:xfrm>
          <a:prstGeom prst="rect">
            <a:avLst/>
          </a:prstGeom>
          <a:noFill/>
        </p:spPr>
        <p:txBody>
          <a:bodyPr wrap="square" lIns="91440" tIns="18288" rIns="91440" bIns="18288" rtlCol="0">
            <a:spAutoFit/>
          </a:bodyPr>
          <a:lstStyle>
            <a:defPPr>
              <a:defRPr lang="en-US"/>
            </a:defPPr>
            <a:lvl1pPr>
              <a:defRPr sz="1000"/>
            </a:lvl1pPr>
          </a:lstStyle>
          <a:p>
            <a:pPr lvl="0" algn="ctr"/>
            <a:r>
              <a:rPr lang="en-US" sz="800" dirty="0"/>
              <a:t>PROJECT</a:t>
            </a:r>
          </a:p>
        </p:txBody>
      </p:sp>
      <p:sp>
        <p:nvSpPr>
          <p:cNvPr id="46" name="Text Placeholder 39"/>
          <p:cNvSpPr>
            <a:spLocks noGrp="1"/>
          </p:cNvSpPr>
          <p:nvPr userDrawn="1">
            <p:ph type="body" sz="quarter" idx="34" hasCustomPrompt="1"/>
          </p:nvPr>
        </p:nvSpPr>
        <p:spPr>
          <a:xfrm>
            <a:off x="8152193" y="1184163"/>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48" name="Text Placeholder 39"/>
          <p:cNvSpPr>
            <a:spLocks noGrp="1"/>
          </p:cNvSpPr>
          <p:nvPr userDrawn="1">
            <p:ph type="body" sz="quarter" idx="35" hasCustomPrompt="1"/>
          </p:nvPr>
        </p:nvSpPr>
        <p:spPr>
          <a:xfrm>
            <a:off x="8152193" y="102097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16" name="TextBox 15"/>
          <p:cNvSpPr txBox="1"/>
          <p:nvPr userDrawn="1"/>
        </p:nvSpPr>
        <p:spPr>
          <a:xfrm>
            <a:off x="1200151" y="1363190"/>
            <a:ext cx="3619503"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PROGRAM OVERVIEW</a:t>
            </a:r>
          </a:p>
        </p:txBody>
      </p:sp>
      <p:sp>
        <p:nvSpPr>
          <p:cNvPr id="17" name="TextBox 16"/>
          <p:cNvSpPr txBox="1"/>
          <p:nvPr userDrawn="1"/>
        </p:nvSpPr>
        <p:spPr>
          <a:xfrm>
            <a:off x="7454898" y="1365363"/>
            <a:ext cx="3619503"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PROGRAM STATUS</a:t>
            </a:r>
          </a:p>
        </p:txBody>
      </p:sp>
      <p:sp>
        <p:nvSpPr>
          <p:cNvPr id="18" name="TextBox 17"/>
          <p:cNvSpPr txBox="1"/>
          <p:nvPr userDrawn="1"/>
        </p:nvSpPr>
        <p:spPr>
          <a:xfrm>
            <a:off x="341314" y="3843864"/>
            <a:ext cx="5337177"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CAPABILITY OBJECTIVE/GOAL</a:t>
            </a:r>
          </a:p>
        </p:txBody>
      </p:sp>
      <p:cxnSp>
        <p:nvCxnSpPr>
          <p:cNvPr id="42" name="Straight Connector 41"/>
          <p:cNvCxnSpPr/>
          <p:nvPr userDrawn="1"/>
        </p:nvCxnSpPr>
        <p:spPr bwMode="auto">
          <a:xfrm>
            <a:off x="0" y="3825875"/>
            <a:ext cx="12192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46"/>
          <p:cNvCxnSpPr/>
          <p:nvPr userDrawn="1"/>
        </p:nvCxnSpPr>
        <p:spPr bwMode="auto">
          <a:xfrm>
            <a:off x="6096000" y="1355726"/>
            <a:ext cx="0" cy="507047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39" name="TextBox 38"/>
          <p:cNvSpPr txBox="1"/>
          <p:nvPr userDrawn="1"/>
        </p:nvSpPr>
        <p:spPr>
          <a:xfrm>
            <a:off x="8188123" y="3843864"/>
            <a:ext cx="2153051" cy="276999"/>
          </a:xfrm>
          <a:prstGeom prst="rect">
            <a:avLst/>
          </a:prstGeom>
          <a:noFill/>
        </p:spPr>
        <p:txBody>
          <a:bodyPr wrap="square" rtlCol="0">
            <a:spAutoFit/>
          </a:bodyPr>
          <a:lstStyle/>
          <a:p>
            <a:pPr algn="ctr"/>
            <a:r>
              <a:rPr lang="en-US" sz="1200" b="1" dirty="0">
                <a:latin typeface="Tahoma" pitchFamily="34" charset="0"/>
                <a:ea typeface="Tahoma" pitchFamily="34" charset="0"/>
                <a:cs typeface="Tahoma" pitchFamily="34" charset="0"/>
              </a:rPr>
              <a:t>PERFORMERS</a:t>
            </a:r>
          </a:p>
        </p:txBody>
      </p:sp>
      <p:sp>
        <p:nvSpPr>
          <p:cNvPr id="49" name="Text Placeholder 39"/>
          <p:cNvSpPr>
            <a:spLocks noGrp="1"/>
          </p:cNvSpPr>
          <p:nvPr userDrawn="1">
            <p:ph type="body" sz="quarter" idx="36" hasCustomPrompt="1"/>
          </p:nvPr>
        </p:nvSpPr>
        <p:spPr>
          <a:xfrm>
            <a:off x="9131097" y="84914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0" name="Text Placeholder 39"/>
          <p:cNvSpPr>
            <a:spLocks noGrp="1"/>
          </p:cNvSpPr>
          <p:nvPr userDrawn="1">
            <p:ph type="body" sz="quarter" idx="37" hasCustomPrompt="1"/>
          </p:nvPr>
        </p:nvSpPr>
        <p:spPr>
          <a:xfrm>
            <a:off x="10106620" y="84914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1" name="Text Placeholder 39"/>
          <p:cNvSpPr>
            <a:spLocks noGrp="1"/>
          </p:cNvSpPr>
          <p:nvPr userDrawn="1">
            <p:ph type="body" sz="quarter" idx="38" hasCustomPrompt="1"/>
          </p:nvPr>
        </p:nvSpPr>
        <p:spPr>
          <a:xfrm>
            <a:off x="11085197" y="84914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0.000</a:t>
            </a:r>
          </a:p>
        </p:txBody>
      </p:sp>
      <p:sp>
        <p:nvSpPr>
          <p:cNvPr id="52" name="Text Placeholder 39"/>
          <p:cNvSpPr>
            <a:spLocks noGrp="1"/>
          </p:cNvSpPr>
          <p:nvPr userDrawn="1">
            <p:ph type="body" sz="quarter" idx="39" hasCustomPrompt="1"/>
          </p:nvPr>
        </p:nvSpPr>
        <p:spPr>
          <a:xfrm>
            <a:off x="8152193" y="849141"/>
            <a:ext cx="975360" cy="160044"/>
          </a:xfrm>
          <a:noFill/>
        </p:spPr>
        <p:txBody>
          <a:bodyPr wrap="square" lIns="91440" tIns="18288" rIns="91440" bIns="18288" rtlCol="0">
            <a:spAutoFit/>
          </a:bodyPr>
          <a:lstStyle>
            <a:lvl1pPr algn="ctr">
              <a:defRPr lang="en-US" sz="800" dirty="0">
                <a:latin typeface="+mn-lt"/>
                <a:cs typeface="+mn-cs"/>
              </a:defRPr>
            </a:lvl1pPr>
          </a:lstStyle>
          <a:p>
            <a:pPr marL="0" lvl="0"/>
            <a:r>
              <a:rPr lang="en-US" dirty="0"/>
              <a:t>-</a:t>
            </a:r>
          </a:p>
        </p:txBody>
      </p:sp>
      <p:sp>
        <p:nvSpPr>
          <p:cNvPr id="57" name="Text Placeholder 73"/>
          <p:cNvSpPr>
            <a:spLocks noGrp="1"/>
          </p:cNvSpPr>
          <p:nvPr>
            <p:ph type="body" sz="quarter" idx="40" hasCustomPrompt="1"/>
          </p:nvPr>
        </p:nvSpPr>
        <p:spPr>
          <a:xfrm>
            <a:off x="262875" y="4077691"/>
            <a:ext cx="5718048" cy="2157984"/>
          </a:xfrm>
        </p:spPr>
        <p:txBody>
          <a:bodyPr/>
          <a:lstStyle>
            <a:lvl1pPr marL="0" indent="0">
              <a:defRPr sz="1200" baseline="0"/>
            </a:lvl1pPr>
          </a:lstStyle>
          <a:p>
            <a:pPr lvl="0"/>
            <a:r>
              <a:rPr lang="en-US" dirty="0"/>
              <a:t>(What are you trying to accomplish and what is the desired end state)</a:t>
            </a:r>
          </a:p>
        </p:txBody>
      </p:sp>
      <p:sp>
        <p:nvSpPr>
          <p:cNvPr id="59" name="Text Placeholder 6"/>
          <p:cNvSpPr>
            <a:spLocks noGrp="1"/>
          </p:cNvSpPr>
          <p:nvPr>
            <p:ph type="body" sz="quarter" idx="14" hasCustomPrompt="1"/>
          </p:nvPr>
        </p:nvSpPr>
        <p:spPr>
          <a:xfrm>
            <a:off x="6273660" y="1592626"/>
            <a:ext cx="5718048" cy="2157984"/>
          </a:xfrm>
        </p:spPr>
        <p:txBody>
          <a:bodyPr/>
          <a:lstStyle>
            <a:lvl1pPr marL="0" indent="0">
              <a:defRPr sz="1200" baseline="0"/>
            </a:lvl1pPr>
          </a:lstStyle>
          <a:p>
            <a:pPr lvl="0"/>
            <a:r>
              <a:rPr lang="en-US" dirty="0"/>
              <a:t>Upcoming Key Decisions:</a:t>
            </a:r>
          </a:p>
          <a:p>
            <a:pPr lvl="0"/>
            <a:endParaRPr lang="en-US" dirty="0"/>
          </a:p>
          <a:p>
            <a:pPr lvl="0"/>
            <a:r>
              <a:rPr lang="en-US" dirty="0"/>
              <a:t>Transition: (Define stages of transition – 6.1, 6.2, 6.3</a:t>
            </a:r>
          </a:p>
          <a:p>
            <a:pPr lvl="0"/>
            <a:endParaRPr lang="en-US" dirty="0"/>
          </a:p>
          <a:p>
            <a:pPr lvl="0"/>
            <a:r>
              <a:rPr lang="en-US" dirty="0"/>
              <a:t>Technical Risk</a:t>
            </a:r>
          </a:p>
        </p:txBody>
      </p:sp>
      <p:sp>
        <p:nvSpPr>
          <p:cNvPr id="36" name="Rectangle 35"/>
          <p:cNvSpPr/>
          <p:nvPr userDrawn="1"/>
        </p:nvSpPr>
        <p:spPr>
          <a:xfrm>
            <a:off x="6245883" y="4103929"/>
            <a:ext cx="5876544" cy="2286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tabLst>
                <a:tab pos="2455863" algn="l"/>
              </a:tabLst>
            </a:pPr>
            <a:r>
              <a:rPr lang="en-US" sz="1000" baseline="0" dirty="0">
                <a:latin typeface="Tahoma" pitchFamily="34" charset="0"/>
                <a:ea typeface="Tahoma" pitchFamily="34" charset="0"/>
                <a:cs typeface="Tahoma" pitchFamily="34" charset="0"/>
              </a:rPr>
              <a:t>PERFORMER:	</a:t>
            </a:r>
          </a:p>
        </p:txBody>
      </p:sp>
      <p:sp>
        <p:nvSpPr>
          <p:cNvPr id="8" name="Rectangle 7"/>
          <p:cNvSpPr/>
          <p:nvPr userDrawn="1"/>
        </p:nvSpPr>
        <p:spPr>
          <a:xfrm>
            <a:off x="9505245" y="4095463"/>
            <a:ext cx="83869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tab pos="2455863" algn="l"/>
              </a:tabLst>
              <a:defRPr/>
            </a:pPr>
            <a:r>
              <a:rPr kumimoji="0" lang="en-US" sz="1000" b="0" i="0" u="none" strike="noStrike" kern="1200" cap="none" spc="0" normalizeH="0" baseline="0" noProof="0" dirty="0">
                <a:ln>
                  <a:noFill/>
                </a:ln>
                <a:solidFill>
                  <a:prstClr val="white"/>
                </a:solidFill>
                <a:effectLst/>
                <a:uLnTx/>
                <a:uFillTx/>
                <a:latin typeface="Tahoma" pitchFamily="34" charset="0"/>
                <a:ea typeface="Tahoma" pitchFamily="34" charset="0"/>
                <a:cs typeface="Tahoma" pitchFamily="34" charset="0"/>
              </a:rPr>
              <a:t>LOCATION:</a:t>
            </a:r>
          </a:p>
        </p:txBody>
      </p:sp>
      <p:sp>
        <p:nvSpPr>
          <p:cNvPr id="4" name="Slide Number Placeholder 3"/>
          <p:cNvSpPr>
            <a:spLocks noGrp="1"/>
          </p:cNvSpPr>
          <p:nvPr>
            <p:ph type="sldNum" sz="quarter" idx="52"/>
          </p:nvPr>
        </p:nvSpPr>
        <p:spPr/>
        <p:txBody>
          <a:bodyPr/>
          <a:lstStyle/>
          <a:p>
            <a:pPr>
              <a:defRPr/>
            </a:pPr>
            <a:fld id="{231CC523-8BC6-4921-807A-66BD262F34AB}" type="slidenum">
              <a:rPr lang="en-US" smtClean="0"/>
              <a:pPr>
                <a:defRPr/>
              </a:pPr>
              <a:t>‹#›</a:t>
            </a:fld>
            <a:endParaRPr lang="en-US" dirty="0"/>
          </a:p>
        </p:txBody>
      </p:sp>
      <p:pic>
        <p:nvPicPr>
          <p:cNvPr id="54" name="Picture 5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sp>
        <p:nvSpPr>
          <p:cNvPr id="55" name="Footer Placeholder 2"/>
          <p:cNvSpPr>
            <a:spLocks noGrp="1"/>
          </p:cNvSpPr>
          <p:nvPr>
            <p:ph type="ftr" sz="quarter" idx="10"/>
          </p:nvPr>
        </p:nvSpPr>
        <p:spPr>
          <a:xfrm>
            <a:off x="1778000" y="6550026"/>
            <a:ext cx="8636000" cy="298450"/>
          </a:xfrm>
        </p:spPr>
        <p:txBody>
          <a:bodyPr/>
          <a:lstStyle/>
          <a:p>
            <a:r>
              <a:rPr lang="en-US" sz="900" dirty="0">
                <a:solidFill>
                  <a:prstClr val="white">
                    <a:lumMod val="50000"/>
                  </a:prstClr>
                </a:solidFill>
              </a:rPr>
              <a:t>Distribution authorized to U.S. Government Agencies only. Other requests for this document shall be referred to DARPA Director’s Office.</a:t>
            </a:r>
          </a:p>
        </p:txBody>
      </p:sp>
    </p:spTree>
    <p:extLst>
      <p:ext uri="{BB962C8B-B14F-4D97-AF65-F5344CB8AC3E}">
        <p14:creationId xmlns:p14="http://schemas.microsoft.com/office/powerpoint/2010/main" val="362144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and_Content_Vert">
    <p:spTree>
      <p:nvGrpSpPr>
        <p:cNvPr id="1" name=""/>
        <p:cNvGrpSpPr/>
        <p:nvPr/>
      </p:nvGrpSpPr>
      <p:grpSpPr>
        <a:xfrm>
          <a:off x="0" y="0"/>
          <a:ext cx="0" cy="0"/>
          <a:chOff x="0" y="0"/>
          <a:chExt cx="0" cy="0"/>
        </a:xfrm>
      </p:grpSpPr>
      <p:sp>
        <p:nvSpPr>
          <p:cNvPr id="5" name="Content Placeholder 10"/>
          <p:cNvSpPr>
            <a:spLocks noGrp="1"/>
          </p:cNvSpPr>
          <p:nvPr>
            <p:ph sz="quarter" idx="13"/>
          </p:nvPr>
        </p:nvSpPr>
        <p:spPr>
          <a:xfrm rot="5400000">
            <a:off x="2603497" y="-1333497"/>
            <a:ext cx="6400803" cy="9525001"/>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a:xfrm rot="5400000">
            <a:off x="-2447443" y="3228446"/>
            <a:ext cx="5546817" cy="397933"/>
          </a:xfrm>
        </p:spPr>
        <p:txBody>
          <a:bodyPr/>
          <a:lstStyle/>
          <a:p>
            <a:pPr>
              <a:defRPr/>
            </a:pPr>
            <a:r>
              <a:rPr lang="en-US" dirty="0"/>
              <a:t>Distribution Statement</a:t>
            </a:r>
          </a:p>
        </p:txBody>
      </p:sp>
      <p:sp>
        <p:nvSpPr>
          <p:cNvPr id="4" name="Slide Number Placeholder 3"/>
          <p:cNvSpPr>
            <a:spLocks noGrp="1"/>
          </p:cNvSpPr>
          <p:nvPr>
            <p:ph type="sldNum" sz="quarter" idx="11"/>
          </p:nvPr>
        </p:nvSpPr>
        <p:spPr>
          <a:xfrm rot="5400000">
            <a:off x="56713" y="6309160"/>
            <a:ext cx="530038" cy="389469"/>
          </a:xfrm>
        </p:spPr>
        <p:txBody>
          <a:bodyPr/>
          <a:lstStyle/>
          <a:p>
            <a:pPr>
              <a:defRPr/>
            </a:pPr>
            <a:fld id="{231CC523-8BC6-4921-807A-66BD262F34AB}" type="slidenum">
              <a:rPr lang="en-US" smtClean="0"/>
              <a:pPr>
                <a:defRPr/>
              </a:pPr>
              <a:t>‹#›</a:t>
            </a:fld>
            <a:endParaRPr lang="en-US" dirty="0"/>
          </a:p>
        </p:txBody>
      </p:sp>
      <p:sp>
        <p:nvSpPr>
          <p:cNvPr id="6" name="Title 1"/>
          <p:cNvSpPr>
            <a:spLocks noGrp="1"/>
          </p:cNvSpPr>
          <p:nvPr>
            <p:ph type="ctrTitle"/>
          </p:nvPr>
        </p:nvSpPr>
        <p:spPr>
          <a:xfrm rot="5400000">
            <a:off x="9074222" y="3657674"/>
            <a:ext cx="5041761" cy="901700"/>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flipH="1">
            <a:off x="11022546" y="228601"/>
            <a:ext cx="2117" cy="6410325"/>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974382" y="442948"/>
            <a:ext cx="1241441" cy="749220"/>
          </a:xfrm>
          <a:prstGeom prst="rect">
            <a:avLst/>
          </a:prstGeom>
        </p:spPr>
      </p:pic>
    </p:spTree>
    <p:extLst>
      <p:ext uri="{BB962C8B-B14F-4D97-AF65-F5344CB8AC3E}">
        <p14:creationId xmlns:p14="http://schemas.microsoft.com/office/powerpoint/2010/main" val="773747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reak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spTree>
    <p:extLst>
      <p:ext uri="{BB962C8B-B14F-4D97-AF65-F5344CB8AC3E}">
        <p14:creationId xmlns:p14="http://schemas.microsoft.com/office/powerpoint/2010/main" val="3356043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lide_No 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spTree>
    <p:extLst>
      <p:ext uri="{BB962C8B-B14F-4D97-AF65-F5344CB8AC3E}">
        <p14:creationId xmlns:p14="http://schemas.microsoft.com/office/powerpoint/2010/main" val="4253680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lide_Sub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p:nvPr>
        </p:nvSpPr>
        <p:spPr>
          <a:xfrm>
            <a:off x="914400" y="2514600"/>
            <a:ext cx="10363200" cy="914400"/>
          </a:xfrm>
        </p:spPr>
        <p:txBody>
          <a:bodyPr/>
          <a:lstStyle>
            <a:lvl1pPr algn="ctr">
              <a:defRPr sz="22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6" name="Straight Connector 5"/>
          <p:cNvCxnSpPr>
            <a:cxnSpLocks noChangeShapeType="1"/>
          </p:cNvCxnSpPr>
          <p:nvPr userDrawn="1"/>
        </p:nvCxnSpPr>
        <p:spPr bwMode="auto">
          <a:xfrm>
            <a:off x="508000" y="3198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8" name="Text Placeholder 3"/>
          <p:cNvSpPr>
            <a:spLocks noGrp="1"/>
          </p:cNvSpPr>
          <p:nvPr>
            <p:ph type="body" sz="quarter" idx="12" hasCustomPrompt="1"/>
          </p:nvPr>
        </p:nvSpPr>
        <p:spPr>
          <a:xfrm>
            <a:off x="914400" y="3352798"/>
            <a:ext cx="10363200" cy="465138"/>
          </a:xfrm>
        </p:spPr>
        <p:txBody>
          <a:bodyPr/>
          <a:lstStyle>
            <a:lvl1pPr algn="ctr">
              <a:defRPr sz="1800">
                <a:solidFill>
                  <a:schemeClr val="bg1">
                    <a:lumMod val="65000"/>
                  </a:schemeClr>
                </a:solidFill>
              </a:defRPr>
            </a:lvl1pPr>
          </a:lstStyle>
          <a:p>
            <a:pPr lvl="0"/>
            <a:r>
              <a:rPr lang="en-US" dirty="0"/>
              <a:t>Click to add subtitle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spTree>
    <p:extLst>
      <p:ext uri="{BB962C8B-B14F-4D97-AF65-F5344CB8AC3E}">
        <p14:creationId xmlns:p14="http://schemas.microsoft.com/office/powerpoint/2010/main" val="3234112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Hea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Title 1"/>
          <p:cNvSpPr>
            <a:spLocks noGrp="1"/>
          </p:cNvSpPr>
          <p:nvPr>
            <p:ph type="ctrTitle" hasCustomPrompt="1"/>
          </p:nvPr>
        </p:nvSpPr>
        <p:spPr>
          <a:xfrm>
            <a:off x="876300" y="4329372"/>
            <a:ext cx="10363200" cy="1461828"/>
          </a:xfrm>
        </p:spPr>
        <p:txBody>
          <a:bodyPr anchor="t"/>
          <a:lstStyle>
            <a:lvl1pPr algn="l">
              <a:defRPr sz="2400" b="1" baseline="0">
                <a:latin typeface="Tahoma" pitchFamily="34" charset="0"/>
                <a:ea typeface="Tahoma" pitchFamily="34" charset="0"/>
                <a:cs typeface="Tahoma" pitchFamily="34" charset="0"/>
              </a:defRPr>
            </a:lvl1pPr>
          </a:lstStyle>
          <a:p>
            <a:r>
              <a:rPr lang="en-US" dirty="0"/>
              <a:t>CLICK TO EDIT MASTER TITLE STYLE</a:t>
            </a:r>
          </a:p>
        </p:txBody>
      </p:sp>
      <p:cxnSp>
        <p:nvCxnSpPr>
          <p:cNvPr id="6" name="Straight Connector 5"/>
          <p:cNvCxnSpPr>
            <a:cxnSpLocks noChangeShapeType="1"/>
          </p:cNvCxnSpPr>
          <p:nvPr userDrawn="1"/>
        </p:nvCxnSpPr>
        <p:spPr bwMode="auto">
          <a:xfrm>
            <a:off x="508000" y="4341816"/>
            <a:ext cx="11176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
        <p:nvSpPr>
          <p:cNvPr id="7" name="Text Placeholder 3"/>
          <p:cNvSpPr>
            <a:spLocks noGrp="1"/>
          </p:cNvSpPr>
          <p:nvPr>
            <p:ph type="body" sz="quarter" idx="12"/>
          </p:nvPr>
        </p:nvSpPr>
        <p:spPr>
          <a:xfrm>
            <a:off x="892629" y="2954111"/>
            <a:ext cx="10363200" cy="1379538"/>
          </a:xfrm>
        </p:spPr>
        <p:txBody>
          <a:bodyPr anchor="b"/>
          <a:lstStyle>
            <a:lvl1pPr algn="l">
              <a:defRPr sz="1800">
                <a:solidFill>
                  <a:schemeClr val="bg1">
                    <a:lumMod val="65000"/>
                  </a:schemeClr>
                </a:solidFill>
              </a:defRPr>
            </a:lvl1pPr>
          </a:lstStyle>
          <a:p>
            <a:pPr lvl="0"/>
            <a:r>
              <a:rPr lang="en-US"/>
              <a:t>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spTree>
    <p:extLst>
      <p:ext uri="{BB962C8B-B14F-4D97-AF65-F5344CB8AC3E}">
        <p14:creationId xmlns:p14="http://schemas.microsoft.com/office/powerpoint/2010/main" val="3794376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and_Conten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10"/>
          <p:cNvSpPr>
            <a:spLocks noGrp="1"/>
          </p:cNvSpPr>
          <p:nvPr>
            <p:ph sz="quarter" idx="13"/>
          </p:nvPr>
        </p:nvSpPr>
        <p:spPr>
          <a:xfrm>
            <a:off x="558800" y="1143000"/>
            <a:ext cx="11074400" cy="5334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vl2pPr>
            <a:lvl3pPr marL="1143000" indent="-228600">
              <a:buFont typeface="Arial" pitchFamily="34" charset="0"/>
              <a:buChar char="•"/>
              <a:defRPr sz="1400"/>
            </a:lvl3pPr>
            <a:lvl4pPr marL="1600200" indent="-228600">
              <a:buFont typeface="Arial" pitchFamily="34" charset="0"/>
              <a:buChar char="•"/>
              <a:defRPr sz="1300"/>
            </a:lvl4pPr>
            <a:lvl5pPr marL="2057400" indent="-228600">
              <a:buFont typeface="Arial" pitchFamily="34" charset="0"/>
              <a:buChar char="•"/>
              <a:defRPr sz="13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p:nvPr>
        </p:nvSpPr>
        <p:spPr>
          <a:xfrm>
            <a:off x="1828800" y="151418"/>
            <a:ext cx="9855199"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cxnSp>
        <p:nvCxnSpPr>
          <p:cNvPr id="7" name="Straight Connector 6"/>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spTree>
    <p:extLst>
      <p:ext uri="{BB962C8B-B14F-4D97-AF65-F5344CB8AC3E}">
        <p14:creationId xmlns:p14="http://schemas.microsoft.com/office/powerpoint/2010/main" val="3871907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_and_Title_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7"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cxnSp>
        <p:nvCxnSpPr>
          <p:cNvPr id="8" name="Straight Connector 7"/>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11463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_Two_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609600" y="10668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09600" y="3581400"/>
            <a:ext cx="11074400" cy="23622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cxnSp>
        <p:nvCxnSpPr>
          <p:cNvPr id="10" name="Straight Connector 9"/>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9328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_Two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609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6197600" y="1066800"/>
            <a:ext cx="53848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cxnSp>
        <p:nvCxnSpPr>
          <p:cNvPr id="10" name="Straight Connector 9"/>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914958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_Three_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Distribution Statement</a:t>
            </a:r>
          </a:p>
        </p:txBody>
      </p:sp>
      <p:sp>
        <p:nvSpPr>
          <p:cNvPr id="4" name="Slide Number Placeholder 3"/>
          <p:cNvSpPr>
            <a:spLocks noGrp="1"/>
          </p:cNvSpPr>
          <p:nvPr>
            <p:ph type="sldNum" sz="quarter" idx="11"/>
          </p:nvPr>
        </p:nvSpPr>
        <p:spPr/>
        <p:txBody>
          <a:bodyPr/>
          <a:lstStyle/>
          <a:p>
            <a:pPr>
              <a:defRPr/>
            </a:pPr>
            <a:fld id="{231CC523-8BC6-4921-807A-66BD262F34AB}" type="slidenum">
              <a:rPr lang="en-US" smtClean="0"/>
              <a:pPr>
                <a:defRPr/>
              </a:pPr>
              <a:t>‹#›</a:t>
            </a:fld>
            <a:endParaRPr lang="en-US" dirty="0"/>
          </a:p>
        </p:txBody>
      </p:sp>
      <p:sp>
        <p:nvSpPr>
          <p:cNvPr id="5" name="Content Placeholder 2"/>
          <p:cNvSpPr>
            <a:spLocks noGrp="1"/>
          </p:cNvSpPr>
          <p:nvPr>
            <p:ph sz="quarter" idx="13"/>
          </p:nvPr>
        </p:nvSpPr>
        <p:spPr>
          <a:xfrm>
            <a:off x="6096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quarter" idx="14"/>
          </p:nvPr>
        </p:nvSpPr>
        <p:spPr>
          <a:xfrm>
            <a:off x="43688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quarter" idx="15"/>
          </p:nvPr>
        </p:nvSpPr>
        <p:spPr>
          <a:xfrm>
            <a:off x="8128000" y="1066800"/>
            <a:ext cx="3556000" cy="4953000"/>
          </a:xfrm>
        </p:spPr>
        <p:txBody>
          <a:bodyPr/>
          <a:lstStyle>
            <a:lvl1pPr marL="342900" indent="-342900">
              <a:buFont typeface="Arial" pitchFamily="34" charset="0"/>
              <a:buChar char="•"/>
              <a:defRPr sz="1800">
                <a:latin typeface="Tahoma" pitchFamily="34" charset="0"/>
                <a:ea typeface="Tahoma" pitchFamily="34" charset="0"/>
                <a:cs typeface="Tahoma" pitchFamily="34" charset="0"/>
              </a:defRPr>
            </a:lvl1pPr>
            <a:lvl2pPr marL="742950" indent="-285750">
              <a:buFont typeface="Arial" pitchFamily="34" charset="0"/>
              <a:buChar char="•"/>
              <a:defRPr sz="1600">
                <a:latin typeface="Tahoma" pitchFamily="34" charset="0"/>
                <a:ea typeface="Tahoma" pitchFamily="34" charset="0"/>
                <a:cs typeface="Tahoma" pitchFamily="34" charset="0"/>
              </a:defRPr>
            </a:lvl2pPr>
            <a:lvl3pPr marL="1143000" indent="-228600">
              <a:buFont typeface="Arial" pitchFamily="34" charset="0"/>
              <a:buChar char="•"/>
              <a:defRPr sz="1400">
                <a:latin typeface="Tahoma" pitchFamily="34" charset="0"/>
                <a:ea typeface="Tahoma" pitchFamily="34" charset="0"/>
                <a:cs typeface="Tahoma" pitchFamily="34" charset="0"/>
              </a:defRPr>
            </a:lvl3pPr>
            <a:lvl4pPr marL="1600200" indent="-228600">
              <a:buFont typeface="Arial" pitchFamily="34" charset="0"/>
              <a:buChar char="•"/>
              <a:defRPr sz="1300">
                <a:latin typeface="Tahoma" pitchFamily="34" charset="0"/>
                <a:ea typeface="Tahoma" pitchFamily="34" charset="0"/>
                <a:cs typeface="Tahoma" pitchFamily="34" charset="0"/>
              </a:defRPr>
            </a:lvl4pPr>
            <a:lvl5pPr marL="2057400" indent="-228600">
              <a:buFont typeface="Arial" pitchFamily="34" charset="0"/>
              <a:buChar char="•"/>
              <a:defRPr sz="13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ctrTitle"/>
          </p:nvPr>
        </p:nvSpPr>
        <p:spPr>
          <a:xfrm>
            <a:off x="1828800" y="151418"/>
            <a:ext cx="9855200" cy="612648"/>
          </a:xfrm>
        </p:spPr>
        <p:txBody>
          <a:bodyPr>
            <a:normAutofit/>
          </a:bodyPr>
          <a:lstStyle>
            <a:lvl1pPr algn="l">
              <a:defRPr sz="2400" b="0">
                <a:latin typeface="Tahoma" pitchFamily="34" charset="0"/>
                <a:ea typeface="Tahoma" pitchFamily="34" charset="0"/>
                <a:cs typeface="Tahoma" pitchFamily="34" charset="0"/>
              </a:defRPr>
            </a:lvl1pPr>
          </a:lstStyle>
          <a:p>
            <a:r>
              <a:rPr lang="en-US"/>
              <a:t>Click to edit Master 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83133"/>
            <a:ext cx="1241441" cy="749220"/>
          </a:xfrm>
          <a:prstGeom prst="rect">
            <a:avLst/>
          </a:prstGeom>
        </p:spPr>
      </p:pic>
      <p:cxnSp>
        <p:nvCxnSpPr>
          <p:cNvPr id="11" name="Straight Connector 10"/>
          <p:cNvCxnSpPr>
            <a:cxnSpLocks noChangeShapeType="1"/>
          </p:cNvCxnSpPr>
          <p:nvPr userDrawn="1"/>
        </p:nvCxnSpPr>
        <p:spPr bwMode="auto">
          <a:xfrm>
            <a:off x="381000" y="841689"/>
            <a:ext cx="11302999" cy="0"/>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501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2"/>
          <p:cNvSpPr>
            <a:spLocks noGrp="1"/>
          </p:cNvSpPr>
          <p:nvPr>
            <p:ph type="body" idx="1"/>
          </p:nvPr>
        </p:nvSpPr>
        <p:spPr bwMode="auto">
          <a:xfrm>
            <a:off x="508000" y="1219200"/>
            <a:ext cx="11176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a:spLocks noGrp="1"/>
          </p:cNvSpPr>
          <p:nvPr>
            <p:ph type="ftr" sz="quarter" idx="3"/>
          </p:nvPr>
        </p:nvSpPr>
        <p:spPr>
          <a:xfrm>
            <a:off x="1778000" y="6550026"/>
            <a:ext cx="8636000" cy="298450"/>
          </a:xfrm>
          <a:prstGeom prst="rect">
            <a:avLst/>
          </a:prstGeom>
        </p:spPr>
        <p:txBody>
          <a:bodyPr vert="horz" wrap="square" lIns="91440" tIns="45720" rIns="91440" bIns="45720" numCol="1" anchor="ctr" anchorCtr="0" compatLnSpc="1">
            <a:prstTxWarp prst="textNoShape">
              <a:avLst/>
            </a:prstTxWarp>
          </a:bodyPr>
          <a:lstStyle>
            <a:lvl1pPr algn="ctr">
              <a:defRPr sz="900" baseline="0">
                <a:solidFill>
                  <a:srgbClr val="898989"/>
                </a:solidFill>
                <a:latin typeface="Tahoma" charset="0"/>
              </a:defRPr>
            </a:lvl1pPr>
          </a:lstStyle>
          <a:p>
            <a:pPr>
              <a:defRPr/>
            </a:pPr>
            <a:r>
              <a:rPr lang="en-US" dirty="0"/>
              <a:t>Distribution Statement</a:t>
            </a:r>
          </a:p>
        </p:txBody>
      </p:sp>
      <p:sp>
        <p:nvSpPr>
          <p:cNvPr id="12" name="Slide Number Placeholder 5"/>
          <p:cNvSpPr>
            <a:spLocks noGrp="1"/>
          </p:cNvSpPr>
          <p:nvPr>
            <p:ph type="sldNum" sz="quarter" idx="4"/>
          </p:nvPr>
        </p:nvSpPr>
        <p:spPr>
          <a:xfrm>
            <a:off x="10803240" y="6553200"/>
            <a:ext cx="1016000" cy="292102"/>
          </a:xfrm>
          <a:prstGeom prst="rect">
            <a:avLst/>
          </a:prstGeom>
        </p:spPr>
        <p:txBody>
          <a:bodyPr vert="horz" wrap="square" lIns="91440" tIns="45720" rIns="91440" bIns="45720" numCol="1" anchor="ctr" anchorCtr="0" compatLnSpc="1">
            <a:prstTxWarp prst="textNoShape">
              <a:avLst/>
            </a:prstTxWarp>
          </a:bodyPr>
          <a:lstStyle>
            <a:lvl1pPr algn="r">
              <a:defRPr sz="1200" baseline="0">
                <a:solidFill>
                  <a:srgbClr val="898989"/>
                </a:solidFill>
                <a:latin typeface="Tahoma" charset="0"/>
              </a:defRPr>
            </a:lvl1pPr>
          </a:lstStyle>
          <a:p>
            <a:pPr>
              <a:defRPr/>
            </a:pPr>
            <a:fld id="{231CC523-8BC6-4921-807A-66BD262F34AB}" type="slidenum">
              <a:rPr lang="en-US"/>
              <a:pPr>
                <a:defRPr/>
              </a:pPr>
              <a:t>‹#›</a:t>
            </a:fld>
            <a:endParaRPr lang="en-US" dirty="0"/>
          </a:p>
        </p:txBody>
      </p:sp>
      <p:sp>
        <p:nvSpPr>
          <p:cNvPr id="13" name="Title Placeholder 9"/>
          <p:cNvSpPr>
            <a:spLocks noGrp="1"/>
          </p:cNvSpPr>
          <p:nvPr>
            <p:ph type="title"/>
          </p:nvPr>
        </p:nvSpPr>
        <p:spPr bwMode="auto">
          <a:xfrm>
            <a:off x="2163233" y="152400"/>
            <a:ext cx="952076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Master title style</a:t>
            </a:r>
          </a:p>
        </p:txBody>
      </p:sp>
      <p:sp>
        <p:nvSpPr>
          <p:cNvPr id="2" name="Date Placeholder 1"/>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94E2C-28A1-4ACF-BE1C-DC6E3E3FF6B4}" type="datetimeFigureOut">
              <a:rPr lang="en-US" smtClean="0"/>
              <a:t>8/8/2023</a:t>
            </a:fld>
            <a:endParaRPr lang="en-US" dirty="0"/>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2" r:id="rId3"/>
    <p:sldLayoutId id="2147483720" r:id="rId4"/>
    <p:sldLayoutId id="2147483721" r:id="rId5"/>
    <p:sldLayoutId id="2147483723" r:id="rId6"/>
    <p:sldLayoutId id="2147483725" r:id="rId7"/>
    <p:sldLayoutId id="2147483726" r:id="rId8"/>
    <p:sldLayoutId id="2147483729" r:id="rId9"/>
    <p:sldLayoutId id="2147483728" r:id="rId10"/>
    <p:sldLayoutId id="2147483727" r:id="rId11"/>
    <p:sldLayoutId id="2147483730" r:id="rId12"/>
    <p:sldLayoutId id="2147483731" r:id="rId13"/>
    <p:sldLayoutId id="2147483757" r:id="rId14"/>
    <p:sldLayoutId id="2147483758" r:id="rId15"/>
    <p:sldLayoutId id="2147483759" r:id="rId16"/>
    <p:sldLayoutId id="2147483754" r:id="rId17"/>
    <p:sldLayoutId id="2147483760" r:id="rId18"/>
  </p:sldLayoutIdLst>
  <p:hf hdr="0"/>
  <p:txStyles>
    <p:titleStyle>
      <a:lvl1pPr algn="l" defTabSz="914400" rtl="0" eaLnBrk="1" latinLnBrk="0" hangingPunct="1">
        <a:spcBef>
          <a:spcPct val="0"/>
        </a:spcBef>
        <a:buNone/>
        <a:defRPr sz="2200" kern="1200">
          <a:solidFill>
            <a:schemeClr val="tx1"/>
          </a:solidFill>
          <a:latin typeface="Tahom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hyperlink" Target="https://github.com/Trusted-AI/adversarial-robustness-toolbo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emf"/><Relationship Id="rId4" Type="http://schemas.openxmlformats.org/officeDocument/2006/relationships/image" Target="../media/image27.png"/><Relationship Id="rId9"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9.png"/><Relationship Id="rId7"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Visitors_watch_a_multinational_medical_response_team_carry_a_simulated_natural_disaster_casualty_during_Immediate_Response_2014_in_Postojna,_Slovenia,_Aug._27,_2014_140827-A-LR291-002.jpg" TargetMode="Externa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hyperlink" Target="http://commons.wikimedia.org/wiki/File:US_Navy_110903-N-PB383-108_Hospital_Corpsmen_conduct_medical_triage_training_on_a_simulated_patient_aboard_the_amphibious_transport_dock_ship_USS_N.jpg" TargetMode="External"/><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hyperlink" Target="https://creativecommons.org/licenses/by-sa/3.0/" TargetMode="External"/><Relationship Id="rId4" Type="http://schemas.openxmlformats.org/officeDocument/2006/relationships/image" Target="../media/image44.png"/><Relationship Id="rId9" Type="http://schemas.openxmlformats.org/officeDocument/2006/relationships/image" Target="../media/image48.jpeg"/></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chart" Target="../charts/chart1.xml"/><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hyperlink" Target="https://www.forbes.com/sites/bradtempleton/2020/06/02/tesla-in-taiwan-crashes-directly-into-overturned-truck-ignores-pedestrian-with-autopilot-on/?sh=1939367558e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63DA8C-3C9E-48CB-86E4-FDBC4C916218}"/>
              </a:ext>
            </a:extLst>
          </p:cNvPr>
          <p:cNvSpPr>
            <a:spLocks noGrp="1"/>
          </p:cNvSpPr>
          <p:nvPr>
            <p:ph type="ctrTitle"/>
          </p:nvPr>
        </p:nvSpPr>
        <p:spPr/>
        <p:txBody>
          <a:bodyPr/>
          <a:lstStyle/>
          <a:p>
            <a:r>
              <a:rPr lang="en-US" dirty="0"/>
              <a:t>The promise and pitfalls of AI</a:t>
            </a:r>
          </a:p>
        </p:txBody>
      </p:sp>
      <p:sp>
        <p:nvSpPr>
          <p:cNvPr id="7" name="Subtitle 6">
            <a:extLst>
              <a:ext uri="{FF2B5EF4-FFF2-40B4-BE49-F238E27FC236}">
                <a16:creationId xmlns:a16="http://schemas.microsoft.com/office/drawing/2014/main" id="{687429F3-77BE-4415-A824-80E980F092A5}"/>
              </a:ext>
            </a:extLst>
          </p:cNvPr>
          <p:cNvSpPr>
            <a:spLocks noGrp="1"/>
          </p:cNvSpPr>
          <p:nvPr>
            <p:ph type="subTitle" idx="1"/>
          </p:nvPr>
        </p:nvSpPr>
        <p:spPr/>
        <p:txBody>
          <a:bodyPr/>
          <a:lstStyle/>
          <a:p>
            <a:r>
              <a:rPr lang="en-US" dirty="0"/>
              <a:t>Matt Turek, Deputy Director, Information Innovation Office (I2O)</a:t>
            </a:r>
          </a:p>
        </p:txBody>
      </p:sp>
      <p:sp>
        <p:nvSpPr>
          <p:cNvPr id="8" name="Text Placeholder 7">
            <a:extLst>
              <a:ext uri="{FF2B5EF4-FFF2-40B4-BE49-F238E27FC236}">
                <a16:creationId xmlns:a16="http://schemas.microsoft.com/office/drawing/2014/main" id="{FE9C386F-B489-409E-9291-D41230C0C1CB}"/>
              </a:ext>
            </a:extLst>
          </p:cNvPr>
          <p:cNvSpPr>
            <a:spLocks noGrp="1"/>
          </p:cNvSpPr>
          <p:nvPr>
            <p:ph type="body" sz="quarter" idx="12"/>
          </p:nvPr>
        </p:nvSpPr>
        <p:spPr/>
        <p:txBody>
          <a:bodyPr/>
          <a:lstStyle/>
          <a:p>
            <a:endParaRPr lang="en-US" dirty="0"/>
          </a:p>
        </p:txBody>
      </p:sp>
      <p:sp>
        <p:nvSpPr>
          <p:cNvPr id="9" name="Text Placeholder 8">
            <a:extLst>
              <a:ext uri="{FF2B5EF4-FFF2-40B4-BE49-F238E27FC236}">
                <a16:creationId xmlns:a16="http://schemas.microsoft.com/office/drawing/2014/main" id="{BF5983D4-FE07-4758-86BE-2442ABE347E3}"/>
              </a:ext>
            </a:extLst>
          </p:cNvPr>
          <p:cNvSpPr>
            <a:spLocks noGrp="1"/>
          </p:cNvSpPr>
          <p:nvPr>
            <p:ph type="body" sz="quarter" idx="13"/>
          </p:nvPr>
        </p:nvSpPr>
        <p:spPr/>
        <p:txBody>
          <a:bodyPr/>
          <a:lstStyle/>
          <a:p>
            <a:r>
              <a:rPr lang="en-US" dirty="0"/>
              <a:t>August 2023</a:t>
            </a:r>
          </a:p>
        </p:txBody>
      </p:sp>
      <p:sp>
        <p:nvSpPr>
          <p:cNvPr id="10" name="Footer Placeholder 1">
            <a:extLst>
              <a:ext uri="{FF2B5EF4-FFF2-40B4-BE49-F238E27FC236}">
                <a16:creationId xmlns:a16="http://schemas.microsoft.com/office/drawing/2014/main" id="{4928B2BC-C6D7-41E2-B57D-8386DC35FFE3}"/>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1938089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5CAC7B-12AB-BFC4-3C40-6262345598AD}"/>
              </a:ext>
            </a:extLst>
          </p:cNvPr>
          <p:cNvSpPr>
            <a:spLocks noGrp="1"/>
          </p:cNvSpPr>
          <p:nvPr>
            <p:ph type="sldNum" sz="quarter" idx="11"/>
          </p:nvPr>
        </p:nvSpPr>
        <p:spPr/>
        <p:txBody>
          <a:bodyPr/>
          <a:lstStyle/>
          <a:p>
            <a:pPr>
              <a:defRPr/>
            </a:pPr>
            <a:fld id="{231CC523-8BC6-4921-807A-66BD262F34AB}" type="slidenum">
              <a:rPr lang="en-US" smtClean="0"/>
              <a:pPr>
                <a:defRPr/>
              </a:pPr>
              <a:t>10</a:t>
            </a:fld>
            <a:endParaRPr lang="en-US" dirty="0"/>
          </a:p>
        </p:txBody>
      </p:sp>
      <p:sp>
        <p:nvSpPr>
          <p:cNvPr id="5" name="Content Placeholder 4">
            <a:extLst>
              <a:ext uri="{FF2B5EF4-FFF2-40B4-BE49-F238E27FC236}">
                <a16:creationId xmlns:a16="http://schemas.microsoft.com/office/drawing/2014/main" id="{2F342B78-DB7D-2508-9DEE-26A23B8D200F}"/>
              </a:ext>
            </a:extLst>
          </p:cNvPr>
          <p:cNvSpPr>
            <a:spLocks noGrp="1"/>
          </p:cNvSpPr>
          <p:nvPr>
            <p:ph sz="quarter" idx="13"/>
          </p:nvPr>
        </p:nvSpPr>
        <p:spPr>
          <a:xfrm>
            <a:off x="609600" y="948050"/>
            <a:ext cx="5140569" cy="5452750"/>
          </a:xfrm>
        </p:spPr>
        <p:txBody>
          <a:bodyPr/>
          <a:lstStyle/>
          <a:p>
            <a:pPr marL="0" indent="0">
              <a:buNone/>
            </a:pPr>
            <a:r>
              <a:rPr lang="en-US" dirty="0">
                <a:solidFill>
                  <a:schemeClr val="tx2"/>
                </a:solidFill>
              </a:rPr>
              <a:t>Huge opportunities for national security</a:t>
            </a:r>
          </a:p>
          <a:p>
            <a:r>
              <a:rPr lang="en-US" sz="1600" dirty="0">
                <a:solidFill>
                  <a:schemeClr val="tx1">
                    <a:lumMod val="75000"/>
                    <a:lumOff val="25000"/>
                  </a:schemeClr>
                </a:solidFill>
              </a:rPr>
              <a:t>Drafting routine reports</a:t>
            </a:r>
          </a:p>
          <a:p>
            <a:r>
              <a:rPr lang="en-US" sz="1600" dirty="0">
                <a:solidFill>
                  <a:schemeClr val="tx1">
                    <a:lumMod val="75000"/>
                    <a:lumOff val="25000"/>
                  </a:schemeClr>
                </a:solidFill>
              </a:rPr>
              <a:t>Summarizing large amounts of information</a:t>
            </a:r>
          </a:p>
          <a:p>
            <a:r>
              <a:rPr lang="en-US" sz="1600" dirty="0">
                <a:solidFill>
                  <a:schemeClr val="tx1">
                    <a:lumMod val="75000"/>
                    <a:lumOff val="25000"/>
                  </a:schemeClr>
                </a:solidFill>
              </a:rPr>
              <a:t>Automatically classifying materials </a:t>
            </a:r>
          </a:p>
          <a:p>
            <a:r>
              <a:rPr lang="en-US" sz="1600" dirty="0">
                <a:solidFill>
                  <a:schemeClr val="tx1">
                    <a:lumMod val="75000"/>
                    <a:lumOff val="25000"/>
                  </a:schemeClr>
                </a:solidFill>
              </a:rPr>
              <a:t>Multi-level security-aware querying and information integration</a:t>
            </a:r>
          </a:p>
          <a:p>
            <a:r>
              <a:rPr lang="en-US" sz="1600" dirty="0">
                <a:solidFill>
                  <a:schemeClr val="tx1">
                    <a:lumMod val="75000"/>
                    <a:lumOff val="25000"/>
                  </a:schemeClr>
                </a:solidFill>
              </a:rPr>
              <a:t>Personalized tutoring in many subjects</a:t>
            </a:r>
          </a:p>
          <a:p>
            <a:r>
              <a:rPr lang="en-US" sz="1600" dirty="0">
                <a:solidFill>
                  <a:schemeClr val="tx1">
                    <a:lumMod val="75000"/>
                    <a:lumOff val="25000"/>
                  </a:schemeClr>
                </a:solidFill>
              </a:rPr>
              <a:t>Highly-reliable natural language interfaces</a:t>
            </a:r>
          </a:p>
          <a:p>
            <a:r>
              <a:rPr lang="en-US" sz="1600" dirty="0" err="1">
                <a:solidFill>
                  <a:schemeClr val="tx1">
                    <a:lumMod val="75000"/>
                    <a:lumOff val="25000"/>
                  </a:schemeClr>
                </a:solidFill>
              </a:rPr>
              <a:t>Codebots</a:t>
            </a:r>
            <a:r>
              <a:rPr lang="en-US" sz="1600" dirty="0">
                <a:solidFill>
                  <a:schemeClr val="tx1">
                    <a:lumMod val="75000"/>
                    <a:lumOff val="25000"/>
                  </a:schemeClr>
                </a:solidFill>
              </a:rPr>
              <a:t> that produce correct code, vastly accelerating speed of software development &amp; reducing software attack surface</a:t>
            </a:r>
          </a:p>
          <a:p>
            <a:r>
              <a:rPr lang="en-US" sz="1600" dirty="0">
                <a:solidFill>
                  <a:schemeClr val="tx1">
                    <a:lumMod val="75000"/>
                    <a:lumOff val="25000"/>
                  </a:schemeClr>
                </a:solidFill>
              </a:rPr>
              <a:t>War/strategy-gaming at speed &amp; scale while allowing human participation to calibrate</a:t>
            </a:r>
          </a:p>
          <a:p>
            <a:r>
              <a:rPr lang="en-US" sz="1600" dirty="0">
                <a:solidFill>
                  <a:schemeClr val="tx1">
                    <a:lumMod val="75000"/>
                    <a:lumOff val="25000"/>
                  </a:schemeClr>
                </a:solidFill>
              </a:rPr>
              <a:t>Deradicalization agents</a:t>
            </a:r>
          </a:p>
          <a:p>
            <a:r>
              <a:rPr lang="en-US" sz="1600" dirty="0">
                <a:solidFill>
                  <a:schemeClr val="tx1">
                    <a:lumMod val="75000"/>
                    <a:lumOff val="25000"/>
                  </a:schemeClr>
                </a:solidFill>
              </a:rPr>
              <a:t>Agents that can safely &amp; quickly act in mission-critical domains</a:t>
            </a:r>
          </a:p>
          <a:p>
            <a:r>
              <a:rPr lang="en-US" sz="1600" dirty="0">
                <a:solidFill>
                  <a:schemeClr val="tx1">
                    <a:lumMod val="75000"/>
                    <a:lumOff val="25000"/>
                  </a:schemeClr>
                </a:solidFill>
              </a:rPr>
              <a:t>Agents that can compute the knowledge closure of what we know</a:t>
            </a:r>
          </a:p>
          <a:p>
            <a:r>
              <a:rPr lang="en-US" sz="1600" dirty="0">
                <a:solidFill>
                  <a:schemeClr val="tx1">
                    <a:lumMod val="75000"/>
                    <a:lumOff val="25000"/>
                  </a:schemeClr>
                </a:solidFill>
              </a:rPr>
              <a:t>…and likely many many more</a:t>
            </a:r>
          </a:p>
          <a:p>
            <a:pPr lvl="1"/>
            <a:endParaRPr lang="en-US" sz="1400" dirty="0"/>
          </a:p>
        </p:txBody>
      </p:sp>
      <p:sp>
        <p:nvSpPr>
          <p:cNvPr id="6" name="Content Placeholder 5">
            <a:extLst>
              <a:ext uri="{FF2B5EF4-FFF2-40B4-BE49-F238E27FC236}">
                <a16:creationId xmlns:a16="http://schemas.microsoft.com/office/drawing/2014/main" id="{37123F94-8AC6-C8A2-1A0B-B75A1ED85EE5}"/>
              </a:ext>
            </a:extLst>
          </p:cNvPr>
          <p:cNvSpPr>
            <a:spLocks noGrp="1"/>
          </p:cNvSpPr>
          <p:nvPr>
            <p:ph sz="quarter" idx="14"/>
          </p:nvPr>
        </p:nvSpPr>
        <p:spPr>
          <a:xfrm>
            <a:off x="6197600" y="948050"/>
            <a:ext cx="5621640" cy="4953000"/>
          </a:xfrm>
        </p:spPr>
        <p:txBody>
          <a:bodyPr/>
          <a:lstStyle/>
          <a:p>
            <a:pPr marL="0" indent="0">
              <a:buNone/>
            </a:pPr>
            <a:r>
              <a:rPr lang="en-US" dirty="0">
                <a:solidFill>
                  <a:schemeClr val="tx2"/>
                </a:solidFill>
              </a:rPr>
              <a:t>Huge threats for national security</a:t>
            </a:r>
          </a:p>
          <a:p>
            <a:r>
              <a:rPr lang="en-US" sz="1600" dirty="0">
                <a:solidFill>
                  <a:schemeClr val="tx1">
                    <a:lumMod val="75000"/>
                    <a:lumOff val="25000"/>
                  </a:schemeClr>
                </a:solidFill>
              </a:rPr>
              <a:t>Misuse of the new technology</a:t>
            </a:r>
          </a:p>
          <a:p>
            <a:pPr lvl="1"/>
            <a:r>
              <a:rPr lang="en-US" sz="1400" dirty="0">
                <a:solidFill>
                  <a:schemeClr val="tx1">
                    <a:lumMod val="75000"/>
                    <a:lumOff val="25000"/>
                  </a:schemeClr>
                </a:solidFill>
              </a:rPr>
              <a:t>Hallucination, bias issues </a:t>
            </a:r>
          </a:p>
          <a:p>
            <a:r>
              <a:rPr lang="en-US" sz="1600" dirty="0">
                <a:solidFill>
                  <a:schemeClr val="tx1">
                    <a:lumMod val="75000"/>
                    <a:lumOff val="25000"/>
                  </a:schemeClr>
                </a:solidFill>
              </a:rPr>
              <a:t>Democratizing threats</a:t>
            </a:r>
          </a:p>
          <a:p>
            <a:pPr lvl="1"/>
            <a:r>
              <a:rPr lang="en-US" sz="1400" dirty="0">
                <a:solidFill>
                  <a:schemeClr val="tx1">
                    <a:lumMod val="75000"/>
                    <a:lumOff val="25000"/>
                  </a:schemeClr>
                </a:solidFill>
              </a:rPr>
              <a:t>Ransomware </a:t>
            </a:r>
          </a:p>
          <a:p>
            <a:pPr lvl="1"/>
            <a:r>
              <a:rPr lang="en-US" sz="1400" dirty="0">
                <a:solidFill>
                  <a:schemeClr val="tx1">
                    <a:lumMod val="75000"/>
                    <a:lumOff val="25000"/>
                  </a:schemeClr>
                </a:solidFill>
              </a:rPr>
              <a:t>Deepfakes of in many media types</a:t>
            </a:r>
          </a:p>
          <a:p>
            <a:pPr lvl="1"/>
            <a:r>
              <a:rPr lang="en-US" sz="1400" dirty="0">
                <a:solidFill>
                  <a:schemeClr val="tx1">
                    <a:lumMod val="75000"/>
                    <a:lumOff val="25000"/>
                  </a:schemeClr>
                </a:solidFill>
              </a:rPr>
              <a:t>Bioweapons development</a:t>
            </a:r>
          </a:p>
          <a:p>
            <a:pPr lvl="1"/>
            <a:r>
              <a:rPr lang="en-US" sz="1400" dirty="0">
                <a:solidFill>
                  <a:schemeClr val="tx1">
                    <a:lumMod val="75000"/>
                    <a:lumOff val="25000"/>
                  </a:schemeClr>
                </a:solidFill>
              </a:rPr>
              <a:t>…</a:t>
            </a:r>
          </a:p>
          <a:p>
            <a:r>
              <a:rPr lang="en-US" sz="1600" dirty="0">
                <a:solidFill>
                  <a:schemeClr val="tx1">
                    <a:lumMod val="75000"/>
                    <a:lumOff val="25000"/>
                  </a:schemeClr>
                </a:solidFill>
              </a:rPr>
              <a:t>Adversaries moving faster than we do</a:t>
            </a:r>
          </a:p>
          <a:p>
            <a:pPr lvl="1"/>
            <a:r>
              <a:rPr lang="en-US" sz="1400" dirty="0">
                <a:solidFill>
                  <a:schemeClr val="tx1">
                    <a:lumMod val="75000"/>
                    <a:lumOff val="25000"/>
                  </a:schemeClr>
                </a:solidFill>
              </a:rPr>
              <a:t>Chips act/export restrictions may give a window</a:t>
            </a:r>
          </a:p>
          <a:p>
            <a:r>
              <a:rPr lang="en-US" sz="1600" dirty="0">
                <a:solidFill>
                  <a:schemeClr val="tx1">
                    <a:lumMod val="75000"/>
                    <a:lumOff val="25000"/>
                  </a:schemeClr>
                </a:solidFill>
              </a:rPr>
              <a:t>Adversarial AI</a:t>
            </a:r>
          </a:p>
          <a:p>
            <a:pPr lvl="1"/>
            <a:r>
              <a:rPr lang="en-US" sz="1400" dirty="0">
                <a:solidFill>
                  <a:schemeClr val="tx1">
                    <a:lumMod val="75000"/>
                    <a:lumOff val="25000"/>
                  </a:schemeClr>
                </a:solidFill>
              </a:rPr>
              <a:t>Data poisoning attacks on LLMs possible for $60-$10K</a:t>
            </a:r>
          </a:p>
          <a:p>
            <a:r>
              <a:rPr lang="en-US" sz="1600" b="1" dirty="0">
                <a:solidFill>
                  <a:srgbClr val="0070C0"/>
                </a:solidFill>
              </a:rPr>
              <a:t>AI Agents running amok</a:t>
            </a:r>
          </a:p>
          <a:p>
            <a:pPr lvl="1"/>
            <a:r>
              <a:rPr lang="en-US" sz="1400" dirty="0">
                <a:solidFill>
                  <a:schemeClr val="tx1">
                    <a:lumMod val="75000"/>
                    <a:lumOff val="25000"/>
                  </a:schemeClr>
                </a:solidFill>
              </a:rPr>
              <a:t>Including with help from people “jailbreaking” them</a:t>
            </a:r>
          </a:p>
          <a:p>
            <a:r>
              <a:rPr lang="en-US" sz="1600" dirty="0">
                <a:solidFill>
                  <a:schemeClr val="tx1">
                    <a:lumMod val="75000"/>
                    <a:lumOff val="25000"/>
                  </a:schemeClr>
                </a:solidFill>
              </a:rPr>
              <a:t>Unknown unknowns</a:t>
            </a:r>
          </a:p>
          <a:p>
            <a:pPr lvl="1"/>
            <a:r>
              <a:rPr lang="en-US" sz="1400" dirty="0">
                <a:solidFill>
                  <a:schemeClr val="tx1">
                    <a:lumMod val="75000"/>
                    <a:lumOff val="25000"/>
                  </a:schemeClr>
                </a:solidFill>
              </a:rPr>
              <a:t>Biggest threat may be something entirely different</a:t>
            </a:r>
          </a:p>
          <a:p>
            <a:endParaRPr lang="en-US" dirty="0"/>
          </a:p>
        </p:txBody>
      </p:sp>
      <p:sp>
        <p:nvSpPr>
          <p:cNvPr id="4" name="Title 3">
            <a:extLst>
              <a:ext uri="{FF2B5EF4-FFF2-40B4-BE49-F238E27FC236}">
                <a16:creationId xmlns:a16="http://schemas.microsoft.com/office/drawing/2014/main" id="{E5B0A77D-2079-9473-4FD1-92367A487CC7}"/>
              </a:ext>
            </a:extLst>
          </p:cNvPr>
          <p:cNvSpPr>
            <a:spLocks noGrp="1"/>
          </p:cNvSpPr>
          <p:nvPr>
            <p:ph type="ctrTitle"/>
          </p:nvPr>
        </p:nvSpPr>
        <p:spPr/>
        <p:txBody>
          <a:bodyPr/>
          <a:lstStyle/>
          <a:p>
            <a:r>
              <a:rPr lang="en-US" dirty="0"/>
              <a:t>We live in “interesting” AI times</a:t>
            </a:r>
          </a:p>
        </p:txBody>
      </p:sp>
      <p:sp>
        <p:nvSpPr>
          <p:cNvPr id="8" name="Footer Placeholder 1">
            <a:extLst>
              <a:ext uri="{FF2B5EF4-FFF2-40B4-BE49-F238E27FC236}">
                <a16:creationId xmlns:a16="http://schemas.microsoft.com/office/drawing/2014/main" id="{581C1F3B-47AC-4969-B711-9A5120032E87}"/>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3372251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F46F13-D982-4F8C-AB63-10974E555B3C}"/>
              </a:ext>
            </a:extLst>
          </p:cNvPr>
          <p:cNvSpPr>
            <a:spLocks noGrp="1"/>
          </p:cNvSpPr>
          <p:nvPr>
            <p:ph type="sldNum" sz="quarter" idx="11"/>
          </p:nvPr>
        </p:nvSpPr>
        <p:spPr/>
        <p:txBody>
          <a:bodyPr/>
          <a:lstStyle/>
          <a:p>
            <a:pPr>
              <a:defRPr/>
            </a:pPr>
            <a:fld id="{231CC523-8BC6-4921-807A-66BD262F34AB}" type="slidenum">
              <a:rPr lang="en-US" smtClean="0"/>
              <a:pPr>
                <a:defRPr/>
              </a:pPr>
              <a:t>11</a:t>
            </a:fld>
            <a:endParaRPr lang="en-US"/>
          </a:p>
        </p:txBody>
      </p:sp>
      <p:sp>
        <p:nvSpPr>
          <p:cNvPr id="4" name="Title 3">
            <a:extLst>
              <a:ext uri="{FF2B5EF4-FFF2-40B4-BE49-F238E27FC236}">
                <a16:creationId xmlns:a16="http://schemas.microsoft.com/office/drawing/2014/main" id="{9959B2F6-8095-462D-BE45-0E3FE0123D50}"/>
              </a:ext>
            </a:extLst>
          </p:cNvPr>
          <p:cNvSpPr>
            <a:spLocks noGrp="1"/>
          </p:cNvSpPr>
          <p:nvPr>
            <p:ph type="ctrTitle"/>
          </p:nvPr>
        </p:nvSpPr>
        <p:spPr/>
        <p:txBody>
          <a:bodyPr/>
          <a:lstStyle/>
          <a:p>
            <a:r>
              <a:rPr lang="en-US" dirty="0"/>
              <a:t>Assurance of learning-enabled autonomous systems</a:t>
            </a:r>
          </a:p>
        </p:txBody>
      </p:sp>
      <p:sp>
        <p:nvSpPr>
          <p:cNvPr id="7" name="TextBox 6">
            <a:extLst>
              <a:ext uri="{FF2B5EF4-FFF2-40B4-BE49-F238E27FC236}">
                <a16:creationId xmlns:a16="http://schemas.microsoft.com/office/drawing/2014/main" id="{4C789A4C-4640-4717-9A3F-499F13FEA7CF}"/>
              </a:ext>
            </a:extLst>
          </p:cNvPr>
          <p:cNvSpPr txBox="1"/>
          <p:nvPr/>
        </p:nvSpPr>
        <p:spPr>
          <a:xfrm>
            <a:off x="295423" y="2079669"/>
            <a:ext cx="5536842" cy="2954655"/>
          </a:xfrm>
          <a:prstGeom prst="rect">
            <a:avLst/>
          </a:prstGeom>
          <a:noFill/>
        </p:spPr>
        <p:txBody>
          <a:bodyPr wrap="square">
            <a:spAutoFit/>
          </a:bodyPr>
          <a:lstStyle/>
          <a:p>
            <a:pPr marL="285750" indent="-285750">
              <a:buFont typeface="Arial" panose="020B0604020202020204" pitchFamily="34" charset="0"/>
              <a:buChar char="•"/>
            </a:pPr>
            <a:r>
              <a:rPr lang="en-US" sz="1600" dirty="0"/>
              <a:t>Developed a collection of assurance tools and technologies</a:t>
            </a:r>
          </a:p>
          <a:p>
            <a:pPr marL="688975" lvl="1" indent="-231775">
              <a:buFont typeface="Arial" panose="020B0604020202020204" pitchFamily="34" charset="0"/>
              <a:buChar char="•"/>
            </a:pPr>
            <a:r>
              <a:rPr lang="en-US" sz="1400" dirty="0"/>
              <a:t>At design time</a:t>
            </a:r>
          </a:p>
          <a:p>
            <a:pPr marL="1082675" lvl="2" indent="-168275">
              <a:buFont typeface="Arial" panose="020B0604020202020204" pitchFamily="34" charset="0"/>
              <a:buChar char="•"/>
            </a:pPr>
            <a:r>
              <a:rPr lang="en-US" sz="1400" dirty="0"/>
              <a:t>Tools for formal and comprehensive analysis of the behavior of autonomous system and its learning components</a:t>
            </a:r>
          </a:p>
          <a:p>
            <a:pPr marL="688975" lvl="1" indent="-231775">
              <a:buFont typeface="Arial" panose="020B0604020202020204" pitchFamily="34" charset="0"/>
              <a:buChar char="•"/>
            </a:pPr>
            <a:r>
              <a:rPr lang="en-US" sz="1400" dirty="0"/>
              <a:t>At run time</a:t>
            </a:r>
          </a:p>
          <a:p>
            <a:pPr marL="1082675" lvl="2" indent="-168275">
              <a:buFont typeface="Arial" panose="020B0604020202020204" pitchFamily="34" charset="0"/>
              <a:buChar char="•"/>
            </a:pPr>
            <a:r>
              <a:rPr lang="en-US" sz="1400" dirty="0"/>
              <a:t>Tools to monitor the behavior the learning components and environment to characterize operation risks</a:t>
            </a:r>
          </a:p>
          <a:p>
            <a:pPr marL="688975" lvl="1" indent="-231775">
              <a:buFont typeface="Arial" panose="020B0604020202020204" pitchFamily="34" charset="0"/>
              <a:buChar char="•"/>
            </a:pPr>
            <a:r>
              <a:rPr lang="en-US" sz="1400" dirty="0"/>
              <a:t>Suite of resilience techniques to gracefully degrade and recover when the system encounters unanticipated conditions</a:t>
            </a:r>
          </a:p>
        </p:txBody>
      </p:sp>
      <p:sp>
        <p:nvSpPr>
          <p:cNvPr id="3" name="TextBox 2">
            <a:extLst>
              <a:ext uri="{FF2B5EF4-FFF2-40B4-BE49-F238E27FC236}">
                <a16:creationId xmlns:a16="http://schemas.microsoft.com/office/drawing/2014/main" id="{EFBF1D78-ABD9-4D1B-834A-7C6817123589}"/>
              </a:ext>
            </a:extLst>
          </p:cNvPr>
          <p:cNvSpPr txBox="1"/>
          <p:nvPr/>
        </p:nvSpPr>
        <p:spPr>
          <a:xfrm>
            <a:off x="7093697" y="1390339"/>
            <a:ext cx="3430098" cy="584775"/>
          </a:xfrm>
          <a:prstGeom prst="rect">
            <a:avLst/>
          </a:prstGeom>
          <a:noFill/>
        </p:spPr>
        <p:txBody>
          <a:bodyPr wrap="square" rtlCol="0">
            <a:spAutoFit/>
          </a:bodyPr>
          <a:lstStyle/>
          <a:p>
            <a:pPr algn="ctr"/>
            <a:r>
              <a:rPr lang="en-US" sz="1600" dirty="0"/>
              <a:t>Real-time collision avoidance using autonomous run-time monitoring</a:t>
            </a:r>
          </a:p>
        </p:txBody>
      </p:sp>
      <p:sp>
        <p:nvSpPr>
          <p:cNvPr id="10" name="TextBox 9">
            <a:extLst>
              <a:ext uri="{FF2B5EF4-FFF2-40B4-BE49-F238E27FC236}">
                <a16:creationId xmlns:a16="http://schemas.microsoft.com/office/drawing/2014/main" id="{658173C6-F2FE-4D69-B8CD-E9B750551960}"/>
              </a:ext>
            </a:extLst>
          </p:cNvPr>
          <p:cNvSpPr txBox="1"/>
          <p:nvPr/>
        </p:nvSpPr>
        <p:spPr>
          <a:xfrm>
            <a:off x="6280916" y="5398828"/>
            <a:ext cx="5315828"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ahoma"/>
                <a:ea typeface="+mn-ea"/>
                <a:cs typeface="+mn-cs"/>
              </a:rPr>
              <a:t>Used machine learning methods to compute real-time collision avoidance trajectories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ahoma"/>
                <a:ea typeface="+mn-ea"/>
                <a:cs typeface="+mn-cs"/>
              </a:rPr>
              <a:t>Oncoming aircraft and simulated hazardous weather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ahoma"/>
                <a:ea typeface="+mn-ea"/>
                <a:cs typeface="+mn-cs"/>
              </a:rPr>
              <a:t>Rerouting in response to impending midair collision</a:t>
            </a:r>
          </a:p>
        </p:txBody>
      </p:sp>
      <p:sp>
        <p:nvSpPr>
          <p:cNvPr id="11" name="Text Placeholder 3">
            <a:extLst>
              <a:ext uri="{FF2B5EF4-FFF2-40B4-BE49-F238E27FC236}">
                <a16:creationId xmlns:a16="http://schemas.microsoft.com/office/drawing/2014/main" id="{C133B862-0715-4938-8051-C81935B4182C}"/>
              </a:ext>
            </a:extLst>
          </p:cNvPr>
          <p:cNvSpPr txBox="1">
            <a:spLocks/>
          </p:cNvSpPr>
          <p:nvPr/>
        </p:nvSpPr>
        <p:spPr bwMode="auto">
          <a:xfrm>
            <a:off x="1773400" y="1557366"/>
            <a:ext cx="2580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rgbClr val="0070C0"/>
                </a:solidFill>
              </a:rPr>
              <a:t>Assured Autonomy</a:t>
            </a:r>
          </a:p>
        </p:txBody>
      </p:sp>
      <p:sp>
        <p:nvSpPr>
          <p:cNvPr id="15" name="TextBox 14">
            <a:extLst>
              <a:ext uri="{FF2B5EF4-FFF2-40B4-BE49-F238E27FC236}">
                <a16:creationId xmlns:a16="http://schemas.microsoft.com/office/drawing/2014/main" id="{16FA7604-6D0B-48CB-A718-905BB16AB9FE}"/>
              </a:ext>
            </a:extLst>
          </p:cNvPr>
          <p:cNvSpPr txBox="1"/>
          <p:nvPr/>
        </p:nvSpPr>
        <p:spPr>
          <a:xfrm>
            <a:off x="256269" y="5645049"/>
            <a:ext cx="5575995"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ahoma"/>
                <a:ea typeface="+mn-ea"/>
                <a:cs typeface="+mn-cs"/>
              </a:rPr>
              <a:t>Tools, tutorials, toolchains, and publications are openly accessible at </a:t>
            </a:r>
            <a:r>
              <a:rPr kumimoji="0" lang="en-US" sz="1600" b="0" i="0" u="sng" strike="noStrike" kern="1200" cap="none" spc="0" normalizeH="0" baseline="0" noProof="0" dirty="0">
                <a:ln>
                  <a:noFill/>
                </a:ln>
                <a:solidFill>
                  <a:srgbClr val="4F81BD"/>
                </a:solidFill>
                <a:effectLst/>
                <a:uLnTx/>
                <a:uFillTx/>
                <a:latin typeface="Tahoma"/>
                <a:ea typeface="+mn-ea"/>
                <a:cs typeface="+mn-cs"/>
              </a:rPr>
              <a:t>assured-autonomy.org</a:t>
            </a:r>
            <a:endParaRPr kumimoji="0" lang="en-US" sz="1600" b="0" i="0" u="none" strike="noStrike" kern="1200" cap="none" spc="0" normalizeH="0" baseline="0" noProof="0" dirty="0">
              <a:ln>
                <a:noFill/>
              </a:ln>
              <a:solidFill>
                <a:prstClr val="black"/>
              </a:solidFill>
              <a:effectLst/>
              <a:uLnTx/>
              <a:uFillTx/>
              <a:latin typeface="Tahoma"/>
              <a:ea typeface="+mn-ea"/>
              <a:cs typeface="+mn-cs"/>
            </a:endParaRPr>
          </a:p>
        </p:txBody>
      </p:sp>
      <p:pic>
        <p:nvPicPr>
          <p:cNvPr id="12" name="22BFT110_DARPA_DEMO_VIDEO_4K_V2">
            <a:hlinkClick r:id="" action="ppaction://media"/>
            <a:extLst>
              <a:ext uri="{FF2B5EF4-FFF2-40B4-BE49-F238E27FC236}">
                <a16:creationId xmlns:a16="http://schemas.microsoft.com/office/drawing/2014/main" id="{4BC7D65B-AE63-4875-BA87-35A7F4E36E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49910" y="2052268"/>
            <a:ext cx="5577840" cy="3137535"/>
          </a:xfrm>
          <a:prstGeom prst="rect">
            <a:avLst/>
          </a:prstGeom>
        </p:spPr>
      </p:pic>
      <p:sp>
        <p:nvSpPr>
          <p:cNvPr id="13" name="Footer Placeholder 1">
            <a:extLst>
              <a:ext uri="{FF2B5EF4-FFF2-40B4-BE49-F238E27FC236}">
                <a16:creationId xmlns:a16="http://schemas.microsoft.com/office/drawing/2014/main" id="{A65CDD5C-076E-478B-849D-A4DC89948456}"/>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41651852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43939">
                <p:cTn id="7" fill="hold" display="0">
                  <p:stCondLst>
                    <p:cond delay="indefinite"/>
                  </p:stCondLst>
                </p:cTn>
                <p:tgtEl>
                  <p:spTgt spid="1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ART Logo">
            <a:extLst>
              <a:ext uri="{FF2B5EF4-FFF2-40B4-BE49-F238E27FC236}">
                <a16:creationId xmlns:a16="http://schemas.microsoft.com/office/drawing/2014/main" id="{535B6AFD-9A08-4D6C-AA5F-4DDE225DE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080" y="1234329"/>
            <a:ext cx="2822276" cy="13174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7067E0-D1D2-480D-BC62-3C9B0AFF504C}"/>
              </a:ext>
            </a:extLst>
          </p:cNvPr>
          <p:cNvSpPr>
            <a:spLocks noGrp="1"/>
          </p:cNvSpPr>
          <p:nvPr>
            <p:ph type="ctrTitle"/>
          </p:nvPr>
        </p:nvSpPr>
        <p:spPr/>
        <p:txBody>
          <a:bodyPr/>
          <a:lstStyle/>
          <a:p>
            <a:r>
              <a:rPr lang="en-US" dirty="0"/>
              <a:t>Protecting AI against attack</a:t>
            </a:r>
          </a:p>
        </p:txBody>
      </p:sp>
      <p:sp>
        <p:nvSpPr>
          <p:cNvPr id="4" name="Text Placeholder 3">
            <a:extLst>
              <a:ext uri="{FF2B5EF4-FFF2-40B4-BE49-F238E27FC236}">
                <a16:creationId xmlns:a16="http://schemas.microsoft.com/office/drawing/2014/main" id="{8ECA543A-787C-463D-9DD7-CAA79A490644}"/>
              </a:ext>
            </a:extLst>
          </p:cNvPr>
          <p:cNvSpPr>
            <a:spLocks noGrp="1"/>
          </p:cNvSpPr>
          <p:nvPr>
            <p:ph type="body" idx="4294967295"/>
          </p:nvPr>
        </p:nvSpPr>
        <p:spPr>
          <a:xfrm>
            <a:off x="324848" y="5765587"/>
            <a:ext cx="5772740" cy="369332"/>
          </a:xfrm>
        </p:spPr>
        <p:txBody>
          <a:bodyPr wrap="square">
            <a:spAutoFit/>
          </a:bodyPr>
          <a:lstStyle/>
          <a:p>
            <a:pPr algn="ctr"/>
            <a:r>
              <a:rPr lang="en-US" sz="1800" dirty="0">
                <a:solidFill>
                  <a:srgbClr val="0070C0"/>
                </a:solidFill>
              </a:rPr>
              <a:t>Guaranteeing AI Robustness Against Deception (GARD)</a:t>
            </a:r>
          </a:p>
        </p:txBody>
      </p:sp>
      <p:sp>
        <p:nvSpPr>
          <p:cNvPr id="13" name="Slide Number Placeholder 2">
            <a:extLst>
              <a:ext uri="{FF2B5EF4-FFF2-40B4-BE49-F238E27FC236}">
                <a16:creationId xmlns:a16="http://schemas.microsoft.com/office/drawing/2014/main" id="{1BBF62FD-2D0C-4EF9-B0F5-FBD89B2F16F4}"/>
              </a:ext>
            </a:extLst>
          </p:cNvPr>
          <p:cNvSpPr>
            <a:spLocks noGrp="1"/>
          </p:cNvSpPr>
          <p:nvPr>
            <p:ph type="sldNum" sz="quarter" idx="11"/>
          </p:nvPr>
        </p:nvSpPr>
        <p:spPr>
          <a:xfrm>
            <a:off x="10803240" y="6553200"/>
            <a:ext cx="1016000" cy="29210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16" name="Rectangle 15">
            <a:extLst>
              <a:ext uri="{FF2B5EF4-FFF2-40B4-BE49-F238E27FC236}">
                <a16:creationId xmlns:a16="http://schemas.microsoft.com/office/drawing/2014/main" id="{D1B64903-FC9D-43C6-9903-7AFBEEED2210}"/>
              </a:ext>
            </a:extLst>
          </p:cNvPr>
          <p:cNvSpPr/>
          <p:nvPr/>
        </p:nvSpPr>
        <p:spPr>
          <a:xfrm>
            <a:off x="5968668" y="2080750"/>
            <a:ext cx="5850572" cy="2492990"/>
          </a:xfrm>
          <a:prstGeom prst="rect">
            <a:avLst/>
          </a:prstGeom>
        </p:spPr>
        <p:txBody>
          <a:bodyPr wrap="square">
            <a:spAutoFit/>
          </a:bodyPr>
          <a:lstStyle/>
          <a:p>
            <a:pPr>
              <a:spcBef>
                <a:spcPts val="300"/>
              </a:spcBef>
              <a:defRPr/>
            </a:pPr>
            <a:r>
              <a:rPr lang="en-US" dirty="0">
                <a:solidFill>
                  <a:prstClr val="black"/>
                </a:solidFill>
              </a:rPr>
              <a:t>Open source </a:t>
            </a:r>
            <a:r>
              <a:rPr kumimoji="0" lang="en-US" b="0" i="0" u="none" strike="noStrike" kern="1200" cap="none" spc="0" normalizeH="0" baseline="0" noProof="0" dirty="0">
                <a:ln>
                  <a:noFill/>
                </a:ln>
                <a:solidFill>
                  <a:prstClr val="black"/>
                </a:solidFill>
                <a:effectLst/>
                <a:uLnTx/>
                <a:uFillTx/>
                <a:latin typeface="Tahoma"/>
                <a:ea typeface="Tahoma" panose="020B0604030504040204" pitchFamily="34" charset="0"/>
                <a:cs typeface="Arial" panose="020B0604020202020204" pitchFamily="34" charset="0"/>
              </a:rPr>
              <a:t>Adversarial Robustness Toolbox (ART)</a:t>
            </a:r>
            <a:endParaRPr kumimoji="0" lang="en-US" b="0" i="0" u="none" strike="noStrike" kern="1200" cap="none" spc="0" normalizeH="0" baseline="0" noProof="0" dirty="0">
              <a:ln>
                <a:noFill/>
              </a:ln>
              <a:solidFill>
                <a:prstClr val="black"/>
              </a:solidFill>
              <a:effectLst/>
              <a:uLnTx/>
              <a:uFillTx/>
              <a:latin typeface="Tahoma"/>
              <a:ea typeface="+mn-ea"/>
              <a:cs typeface="+mn-cs"/>
            </a:endParaRPr>
          </a:p>
          <a:p>
            <a:pPr marL="344488" marR="0" lvl="1" indent="-1730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ea typeface="+mn-ea"/>
                <a:cs typeface="+mn-cs"/>
              </a:rPr>
              <a:t>The Linux Foundation designated ART as “graduate level,”                          the Foundation’s highest maturity rating</a:t>
            </a:r>
          </a:p>
          <a:p>
            <a:pPr marL="344488" marR="0" lvl="1" indent="-1730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600" dirty="0">
                <a:solidFill>
                  <a:prstClr val="black"/>
                </a:solidFill>
              </a:rPr>
              <a:t>L</a:t>
            </a:r>
            <a:r>
              <a:rPr kumimoji="0" lang="en-US" sz="1600" b="0" i="0" u="none" strike="noStrike" kern="1200" cap="none" spc="0" normalizeH="0" baseline="0" noProof="0" dirty="0" err="1">
                <a:ln>
                  <a:noFill/>
                </a:ln>
                <a:solidFill>
                  <a:prstClr val="black"/>
                </a:solidFill>
                <a:effectLst/>
                <a:uLnTx/>
                <a:uFillTx/>
                <a:ea typeface="+mn-ea"/>
                <a:cs typeface="+mn-cs"/>
              </a:rPr>
              <a:t>ibrary</a:t>
            </a:r>
            <a:r>
              <a:rPr kumimoji="0" lang="en-US" sz="1600" b="0" i="0" u="none" strike="noStrike" kern="1200" cap="none" spc="0" normalizeH="0" baseline="0" noProof="0" dirty="0">
                <a:ln>
                  <a:noFill/>
                </a:ln>
                <a:solidFill>
                  <a:prstClr val="black"/>
                </a:solidFill>
                <a:effectLst/>
                <a:uLnTx/>
                <a:uFillTx/>
                <a:ea typeface="+mn-ea"/>
                <a:cs typeface="+mn-cs"/>
              </a:rPr>
              <a:t> of attacks and defenses for the most popular AI tasks, frameworks, data, and threat models</a:t>
            </a:r>
          </a:p>
          <a:p>
            <a:pPr marL="344488" marR="0" lvl="1" indent="-173038"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ea typeface="+mn-ea"/>
                <a:cs typeface="+mn-cs"/>
              </a:rPr>
              <a:t>Tools for evaluating, defending, certifying and verifying AI models and applications</a:t>
            </a:r>
          </a:p>
          <a:p>
            <a:pPr marL="344488" lvl="1" indent="-173038">
              <a:spcBef>
                <a:spcPts val="300"/>
              </a:spcBef>
              <a:buFont typeface="Arial" panose="020B0604020202020204" pitchFamily="34" charset="0"/>
              <a:buChar char="•"/>
              <a:defRPr/>
            </a:pPr>
            <a:r>
              <a:rPr kumimoji="0" lang="en-US" sz="1600" b="0" i="0" u="none" strike="noStrike" kern="1200" cap="none" spc="0" normalizeH="0" baseline="0" noProof="0" dirty="0">
                <a:ln>
                  <a:noFill/>
                </a:ln>
                <a:solidFill>
                  <a:prstClr val="black"/>
                </a:solidFill>
                <a:effectLst/>
                <a:uLnTx/>
                <a:uFillTx/>
                <a:ea typeface="+mn-ea"/>
                <a:cs typeface="+mn-cs"/>
              </a:rPr>
              <a:t>The DoD uses ART as a critical component within the CDAO AI T&amp;E </a:t>
            </a:r>
            <a:r>
              <a:rPr lang="en-US" sz="1600" dirty="0">
                <a:solidFill>
                  <a:prstClr val="black"/>
                </a:solidFill>
              </a:rPr>
              <a:t>framework</a:t>
            </a:r>
            <a:endParaRPr kumimoji="0" lang="en-US" sz="1600" b="0" i="0" u="none" strike="noStrike" kern="1200" cap="none" spc="0" normalizeH="0" baseline="0" noProof="0" dirty="0">
              <a:ln>
                <a:noFill/>
              </a:ln>
              <a:solidFill>
                <a:prstClr val="black"/>
              </a:solidFill>
              <a:effectLst/>
              <a:uLnTx/>
              <a:uFillTx/>
              <a:ea typeface="+mn-ea"/>
              <a:cs typeface="+mn-cs"/>
            </a:endParaRPr>
          </a:p>
        </p:txBody>
      </p:sp>
      <p:sp>
        <p:nvSpPr>
          <p:cNvPr id="29" name="Footer Placeholder 1">
            <a:extLst>
              <a:ext uri="{FF2B5EF4-FFF2-40B4-BE49-F238E27FC236}">
                <a16:creationId xmlns:a16="http://schemas.microsoft.com/office/drawing/2014/main" id="{D1697696-18DC-4989-8EEE-4DD72FAA2EBC}"/>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65000"/>
                  </a:prstClr>
                </a:solidFill>
                <a:effectLst/>
                <a:uLnTx/>
                <a:uFillTx/>
                <a:latin typeface="Tahoma"/>
                <a:ea typeface="Tahoma" panose="020B0604030504040204" pitchFamily="34" charset="0"/>
                <a:cs typeface="Arial" panose="020B0604020202020204" pitchFamily="34" charset="0"/>
              </a:rPr>
              <a:t>Distribution Statement A: Approved for Public Release, Distribution Unlimited.</a:t>
            </a:r>
          </a:p>
        </p:txBody>
      </p:sp>
      <p:sp>
        <p:nvSpPr>
          <p:cNvPr id="12" name="TextBox 11">
            <a:extLst>
              <a:ext uri="{FF2B5EF4-FFF2-40B4-BE49-F238E27FC236}">
                <a16:creationId xmlns:a16="http://schemas.microsoft.com/office/drawing/2014/main" id="{697908E1-0E30-44E2-B063-20F88442AAF9}"/>
              </a:ext>
            </a:extLst>
          </p:cNvPr>
          <p:cNvSpPr txBox="1"/>
          <p:nvPr/>
        </p:nvSpPr>
        <p:spPr>
          <a:xfrm>
            <a:off x="6065410" y="4776869"/>
            <a:ext cx="5657088" cy="307777"/>
          </a:xfrm>
          <a:prstGeom prst="rect">
            <a:avLst/>
          </a:prstGeom>
          <a:noFill/>
        </p:spPr>
        <p:txBody>
          <a:bodyPr wrap="square">
            <a:spAutoFit/>
          </a:bodyPr>
          <a:lstStyle/>
          <a:p>
            <a:pPr algn="ctr"/>
            <a:r>
              <a:rPr lang="en-US" sz="1400" dirty="0">
                <a:hlinkClick r:id="rId4"/>
              </a:rPr>
              <a:t>https://github.com/Trusted-AI/adversarial-robustness-toolbox</a:t>
            </a:r>
            <a:endParaRPr lang="en-US" sz="1400" dirty="0"/>
          </a:p>
        </p:txBody>
      </p:sp>
      <p:pic>
        <p:nvPicPr>
          <p:cNvPr id="15" name="Picture 2">
            <a:extLst>
              <a:ext uri="{FF2B5EF4-FFF2-40B4-BE49-F238E27FC236}">
                <a16:creationId xmlns:a16="http://schemas.microsoft.com/office/drawing/2014/main" id="{38D7F281-F2D5-417B-9A71-3FB1E2D5FF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851" y="2495998"/>
            <a:ext cx="4684734" cy="314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682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516065-B068-481E-BF91-D55AD1018B17}"/>
              </a:ext>
            </a:extLst>
          </p:cNvPr>
          <p:cNvSpPr/>
          <p:nvPr/>
        </p:nvSpPr>
        <p:spPr>
          <a:xfrm>
            <a:off x="63795" y="930799"/>
            <a:ext cx="6486767" cy="127512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B86B9B22-2489-48E7-8D59-4712545FBE32}"/>
              </a:ext>
            </a:extLst>
          </p:cNvPr>
          <p:cNvSpPr/>
          <p:nvPr/>
        </p:nvSpPr>
        <p:spPr>
          <a:xfrm>
            <a:off x="63795" y="2276589"/>
            <a:ext cx="6487185" cy="40266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716DC26D-B62F-4A9E-86DF-B05A5BBBC0C7}"/>
              </a:ext>
            </a:extLst>
          </p:cNvPr>
          <p:cNvSpPr/>
          <p:nvPr/>
        </p:nvSpPr>
        <p:spPr>
          <a:xfrm>
            <a:off x="6678435" y="930799"/>
            <a:ext cx="5449770" cy="5372403"/>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4" name="Picture 23">
            <a:extLst>
              <a:ext uri="{FF2B5EF4-FFF2-40B4-BE49-F238E27FC236}">
                <a16:creationId xmlns:a16="http://schemas.microsoft.com/office/drawing/2014/main" id="{7480A114-7831-4052-989D-B94DC46BA0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07534" y="977232"/>
            <a:ext cx="2412869" cy="1168732"/>
          </a:xfrm>
          <a:prstGeom prst="rect">
            <a:avLst/>
          </a:prstGeom>
        </p:spPr>
      </p:pic>
      <p:sp>
        <p:nvSpPr>
          <p:cNvPr id="9" name="Title 33">
            <a:extLst>
              <a:ext uri="{FF2B5EF4-FFF2-40B4-BE49-F238E27FC236}">
                <a16:creationId xmlns:a16="http://schemas.microsoft.com/office/drawing/2014/main" id="{7AFD9EDD-990D-4104-AD6A-B471BDFDDC9E}"/>
              </a:ext>
            </a:extLst>
          </p:cNvPr>
          <p:cNvSpPr>
            <a:spLocks noGrp="1"/>
          </p:cNvSpPr>
          <p:nvPr>
            <p:ph type="ctrTitle"/>
          </p:nvPr>
        </p:nvSpPr>
        <p:spPr>
          <a:xfrm>
            <a:off x="1828800" y="151418"/>
            <a:ext cx="9855199" cy="612648"/>
          </a:xfrm>
        </p:spPr>
        <p:txBody>
          <a:bodyPr>
            <a:normAutofit/>
          </a:bodyPr>
          <a:lstStyle/>
          <a:p>
            <a:r>
              <a:rPr lang="en-US" dirty="0"/>
              <a:t>Understanding and breaking poisoning attacks</a:t>
            </a:r>
          </a:p>
        </p:txBody>
      </p:sp>
      <p:sp>
        <p:nvSpPr>
          <p:cNvPr id="11" name="TextBox 10">
            <a:extLst>
              <a:ext uri="{FF2B5EF4-FFF2-40B4-BE49-F238E27FC236}">
                <a16:creationId xmlns:a16="http://schemas.microsoft.com/office/drawing/2014/main" id="{E5F5B2D0-0453-4C82-A6F9-4D4890B76199}"/>
              </a:ext>
            </a:extLst>
          </p:cNvPr>
          <p:cNvSpPr txBox="1"/>
          <p:nvPr/>
        </p:nvSpPr>
        <p:spPr>
          <a:xfrm>
            <a:off x="0" y="6480260"/>
            <a:ext cx="2280689" cy="307777"/>
          </a:xfrm>
          <a:prstGeom prst="rect">
            <a:avLst/>
          </a:prstGeom>
          <a:noFill/>
        </p:spPr>
        <p:txBody>
          <a:bodyPr wrap="none" rtlCol="0">
            <a:spAutoFit/>
          </a:bodyPr>
          <a:lstStyle/>
          <a:p>
            <a:r>
              <a:rPr lang="en-US" sz="1400" dirty="0"/>
              <a:t>Carnegie Mellon University</a:t>
            </a:r>
          </a:p>
        </p:txBody>
      </p:sp>
      <p:sp>
        <p:nvSpPr>
          <p:cNvPr id="12" name="TextBox 11">
            <a:extLst>
              <a:ext uri="{FF2B5EF4-FFF2-40B4-BE49-F238E27FC236}">
                <a16:creationId xmlns:a16="http://schemas.microsoft.com/office/drawing/2014/main" id="{821B3F26-EBCC-48C0-B035-3177860CD75E}"/>
              </a:ext>
            </a:extLst>
          </p:cNvPr>
          <p:cNvSpPr txBox="1"/>
          <p:nvPr/>
        </p:nvSpPr>
        <p:spPr>
          <a:xfrm>
            <a:off x="7684381" y="1077813"/>
            <a:ext cx="2847254" cy="369332"/>
          </a:xfrm>
          <a:prstGeom prst="rect">
            <a:avLst/>
          </a:prstGeom>
          <a:noFill/>
        </p:spPr>
        <p:txBody>
          <a:bodyPr wrap="none" rtlCol="0">
            <a:spAutoFit/>
          </a:bodyPr>
          <a:lstStyle/>
          <a:p>
            <a:r>
              <a:rPr lang="en-US" b="1" dirty="0"/>
              <a:t>Classifier Forensic Tool</a:t>
            </a:r>
          </a:p>
        </p:txBody>
      </p:sp>
      <p:pic>
        <p:nvPicPr>
          <p:cNvPr id="13" name="Picture 12">
            <a:extLst>
              <a:ext uri="{FF2B5EF4-FFF2-40B4-BE49-F238E27FC236}">
                <a16:creationId xmlns:a16="http://schemas.microsoft.com/office/drawing/2014/main" id="{3769D69E-B24D-476D-8AB1-A3A10A797FC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869" r="7941"/>
          <a:stretch/>
        </p:blipFill>
        <p:spPr>
          <a:xfrm>
            <a:off x="6742372" y="2453444"/>
            <a:ext cx="5321896" cy="3548042"/>
          </a:xfrm>
          <a:prstGeom prst="rect">
            <a:avLst/>
          </a:prstGeom>
        </p:spPr>
      </p:pic>
      <p:sp>
        <p:nvSpPr>
          <p:cNvPr id="14" name="Rectangle 13">
            <a:extLst>
              <a:ext uri="{FF2B5EF4-FFF2-40B4-BE49-F238E27FC236}">
                <a16:creationId xmlns:a16="http://schemas.microsoft.com/office/drawing/2014/main" id="{EDE10FDE-91DB-4FF1-A533-B99F0B3C0F91}"/>
              </a:ext>
            </a:extLst>
          </p:cNvPr>
          <p:cNvSpPr/>
          <p:nvPr/>
        </p:nvSpPr>
        <p:spPr>
          <a:xfrm>
            <a:off x="6994768" y="1571041"/>
            <a:ext cx="4689231" cy="646331"/>
          </a:xfrm>
          <a:prstGeom prst="rect">
            <a:avLst/>
          </a:prstGeom>
        </p:spPr>
        <p:txBody>
          <a:bodyPr wrap="square">
            <a:spAutoFit/>
          </a:bodyPr>
          <a:lstStyle/>
          <a:p>
            <a:r>
              <a:rPr lang="en-US" dirty="0"/>
              <a:t>Interactive, web-based environment for exploring  trigger extraction from classifiers</a:t>
            </a:r>
          </a:p>
        </p:txBody>
      </p:sp>
      <p:pic>
        <p:nvPicPr>
          <p:cNvPr id="16" name="Picture 15">
            <a:extLst>
              <a:ext uri="{FF2B5EF4-FFF2-40B4-BE49-F238E27FC236}">
                <a16:creationId xmlns:a16="http://schemas.microsoft.com/office/drawing/2014/main" id="{63C6767D-2F1A-415B-86CB-328445B084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260" y="4159960"/>
            <a:ext cx="6217262" cy="2040479"/>
          </a:xfrm>
          <a:prstGeom prst="rect">
            <a:avLst/>
          </a:prstGeom>
        </p:spPr>
      </p:pic>
      <p:pic>
        <p:nvPicPr>
          <p:cNvPr id="19" name="Picture 18">
            <a:extLst>
              <a:ext uri="{FF2B5EF4-FFF2-40B4-BE49-F238E27FC236}">
                <a16:creationId xmlns:a16="http://schemas.microsoft.com/office/drawing/2014/main" id="{3280E1F1-41E9-43EC-9E50-E263D9AB2A8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7732" y="2638702"/>
            <a:ext cx="6379106" cy="1465470"/>
          </a:xfrm>
          <a:prstGeom prst="rect">
            <a:avLst/>
          </a:prstGeom>
        </p:spPr>
      </p:pic>
      <p:sp>
        <p:nvSpPr>
          <p:cNvPr id="20" name="Rectangle 19">
            <a:extLst>
              <a:ext uri="{FF2B5EF4-FFF2-40B4-BE49-F238E27FC236}">
                <a16:creationId xmlns:a16="http://schemas.microsoft.com/office/drawing/2014/main" id="{15996844-5299-4A8A-9F3B-A93EBD1C08A7}"/>
              </a:ext>
            </a:extLst>
          </p:cNvPr>
          <p:cNvSpPr/>
          <p:nvPr/>
        </p:nvSpPr>
        <p:spPr>
          <a:xfrm>
            <a:off x="341881" y="2351273"/>
            <a:ext cx="6096000" cy="369332"/>
          </a:xfrm>
          <a:prstGeom prst="rect">
            <a:avLst/>
          </a:prstGeom>
        </p:spPr>
        <p:txBody>
          <a:bodyPr>
            <a:spAutoFit/>
          </a:bodyPr>
          <a:lstStyle/>
          <a:p>
            <a:pPr algn="ctr"/>
            <a:r>
              <a:rPr lang="en-US" b="1" dirty="0"/>
              <a:t>Technique: Denoised randomized smoothing</a:t>
            </a:r>
          </a:p>
        </p:txBody>
      </p:sp>
      <p:sp>
        <p:nvSpPr>
          <p:cNvPr id="25" name="TextBox 24">
            <a:extLst>
              <a:ext uri="{FF2B5EF4-FFF2-40B4-BE49-F238E27FC236}">
                <a16:creationId xmlns:a16="http://schemas.microsoft.com/office/drawing/2014/main" id="{32854AAE-1CA3-476A-BC9E-BC5B22388D1A}"/>
              </a:ext>
            </a:extLst>
          </p:cNvPr>
          <p:cNvSpPr txBox="1"/>
          <p:nvPr/>
        </p:nvSpPr>
        <p:spPr>
          <a:xfrm>
            <a:off x="446459" y="1243446"/>
            <a:ext cx="2632515" cy="646331"/>
          </a:xfrm>
          <a:prstGeom prst="rect">
            <a:avLst/>
          </a:prstGeom>
          <a:noFill/>
        </p:spPr>
        <p:txBody>
          <a:bodyPr wrap="square" rtlCol="0">
            <a:spAutoFit/>
          </a:bodyPr>
          <a:lstStyle/>
          <a:p>
            <a:r>
              <a:rPr lang="en-US" dirty="0"/>
              <a:t>Backdoor triggers via data poisoning</a:t>
            </a:r>
          </a:p>
        </p:txBody>
      </p:sp>
      <p:sp>
        <p:nvSpPr>
          <p:cNvPr id="26" name="TextBox 25">
            <a:extLst>
              <a:ext uri="{FF2B5EF4-FFF2-40B4-BE49-F238E27FC236}">
                <a16:creationId xmlns:a16="http://schemas.microsoft.com/office/drawing/2014/main" id="{E58269F4-67A8-4CCD-9246-623794D7019B}"/>
              </a:ext>
            </a:extLst>
          </p:cNvPr>
          <p:cNvSpPr txBox="1"/>
          <p:nvPr/>
        </p:nvSpPr>
        <p:spPr>
          <a:xfrm>
            <a:off x="7956343" y="6287921"/>
            <a:ext cx="2685479" cy="307777"/>
          </a:xfrm>
          <a:prstGeom prst="rect">
            <a:avLst/>
          </a:prstGeom>
          <a:noFill/>
        </p:spPr>
        <p:txBody>
          <a:bodyPr wrap="none" rtlCol="0">
            <a:spAutoFit/>
          </a:bodyPr>
          <a:lstStyle/>
          <a:p>
            <a:r>
              <a:rPr lang="en-US" sz="1400" dirty="0"/>
              <a:t>Collaboration with IARPA TrojAI</a:t>
            </a:r>
          </a:p>
        </p:txBody>
      </p:sp>
      <p:sp>
        <p:nvSpPr>
          <p:cNvPr id="4" name="Rectangle 3">
            <a:extLst>
              <a:ext uri="{FF2B5EF4-FFF2-40B4-BE49-F238E27FC236}">
                <a16:creationId xmlns:a16="http://schemas.microsoft.com/office/drawing/2014/main" id="{FB015BE2-96BD-4116-96DD-AFF38EA43916}"/>
              </a:ext>
            </a:extLst>
          </p:cNvPr>
          <p:cNvSpPr/>
          <p:nvPr/>
        </p:nvSpPr>
        <p:spPr>
          <a:xfrm>
            <a:off x="450091" y="948098"/>
            <a:ext cx="1234633" cy="369332"/>
          </a:xfrm>
          <a:prstGeom prst="rect">
            <a:avLst/>
          </a:prstGeom>
        </p:spPr>
        <p:txBody>
          <a:bodyPr wrap="none">
            <a:spAutoFit/>
          </a:bodyPr>
          <a:lstStyle/>
          <a:p>
            <a:r>
              <a:rPr lang="en-US" b="1" dirty="0"/>
              <a:t>Problem:</a:t>
            </a:r>
            <a:endParaRPr lang="en-US" dirty="0"/>
          </a:p>
        </p:txBody>
      </p:sp>
      <p:sp>
        <p:nvSpPr>
          <p:cNvPr id="10" name="TextBox 9">
            <a:extLst>
              <a:ext uri="{FF2B5EF4-FFF2-40B4-BE49-F238E27FC236}">
                <a16:creationId xmlns:a16="http://schemas.microsoft.com/office/drawing/2014/main" id="{0AD89316-F56A-4B6E-9DC8-67BBA9ED0A3F}"/>
              </a:ext>
            </a:extLst>
          </p:cNvPr>
          <p:cNvSpPr txBox="1"/>
          <p:nvPr/>
        </p:nvSpPr>
        <p:spPr>
          <a:xfrm>
            <a:off x="2594344" y="2747630"/>
            <a:ext cx="1912725" cy="246221"/>
          </a:xfrm>
          <a:prstGeom prst="rect">
            <a:avLst/>
          </a:prstGeom>
          <a:solidFill>
            <a:srgbClr val="F2F2F2"/>
          </a:solidFill>
        </p:spPr>
        <p:txBody>
          <a:bodyPr wrap="square" rtlCol="0">
            <a:spAutoFit/>
          </a:bodyPr>
          <a:lstStyle/>
          <a:p>
            <a:r>
              <a:rPr lang="en-US" sz="1000" dirty="0"/>
              <a:t>Robust Smoothed Classifier</a:t>
            </a:r>
          </a:p>
        </p:txBody>
      </p:sp>
      <p:sp>
        <p:nvSpPr>
          <p:cNvPr id="21" name="Footer Placeholder 4">
            <a:extLst>
              <a:ext uri="{FF2B5EF4-FFF2-40B4-BE49-F238E27FC236}">
                <a16:creationId xmlns:a16="http://schemas.microsoft.com/office/drawing/2014/main" id="{1795AFC0-529B-43CC-8108-84FB7F5B0A85}"/>
              </a:ext>
            </a:extLst>
          </p:cNvPr>
          <p:cNvSpPr>
            <a:spLocks noGrp="1"/>
          </p:cNvSpPr>
          <p:nvPr>
            <p:ph type="ftr" sz="quarter" idx="10"/>
          </p:nvPr>
        </p:nvSpPr>
        <p:spPr>
          <a:xfrm>
            <a:off x="1778000" y="6600825"/>
            <a:ext cx="8636000" cy="298450"/>
          </a:xfrm>
        </p:spPr>
        <p:txBody>
          <a:bodyPr/>
          <a:lstStyle/>
          <a:p>
            <a:pPr>
              <a:defRPr/>
            </a:pPr>
            <a:r>
              <a:rPr lang="en-US" dirty="0"/>
              <a:t>Approved for Public Release, Distribution Unlimited</a:t>
            </a:r>
            <a:endParaRPr lang="en-US" dirty="0">
              <a:solidFill>
                <a:srgbClr val="FF0000"/>
              </a:solidFill>
            </a:endParaRPr>
          </a:p>
        </p:txBody>
      </p:sp>
      <p:sp>
        <p:nvSpPr>
          <p:cNvPr id="3" name="Slide Number Placeholder 2">
            <a:extLst>
              <a:ext uri="{FF2B5EF4-FFF2-40B4-BE49-F238E27FC236}">
                <a16:creationId xmlns:a16="http://schemas.microsoft.com/office/drawing/2014/main" id="{1823E234-CB16-4615-AA99-D59F59A9B1BF}"/>
              </a:ext>
            </a:extLst>
          </p:cNvPr>
          <p:cNvSpPr>
            <a:spLocks noGrp="1"/>
          </p:cNvSpPr>
          <p:nvPr>
            <p:ph type="sldNum" sz="quarter" idx="11"/>
          </p:nvPr>
        </p:nvSpPr>
        <p:spPr/>
        <p:txBody>
          <a:bodyPr/>
          <a:lstStyle/>
          <a:p>
            <a:pPr>
              <a:defRPr/>
            </a:pPr>
            <a:fld id="{231CC523-8BC6-4921-807A-66BD262F34AB}" type="slidenum">
              <a:rPr lang="en-US" smtClean="0"/>
              <a:pPr>
                <a:defRPr/>
              </a:pPr>
              <a:t>13</a:t>
            </a:fld>
            <a:endParaRPr lang="en-US" dirty="0"/>
          </a:p>
        </p:txBody>
      </p:sp>
    </p:spTree>
    <p:extLst>
      <p:ext uri="{BB962C8B-B14F-4D97-AF65-F5344CB8AC3E}">
        <p14:creationId xmlns:p14="http://schemas.microsoft.com/office/powerpoint/2010/main" val="134961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3CD4DC2-6EF8-4741-8B2E-CFBCF181DE96}"/>
              </a:ext>
            </a:extLst>
          </p:cNvPr>
          <p:cNvSpPr/>
          <p:nvPr/>
        </p:nvSpPr>
        <p:spPr>
          <a:xfrm>
            <a:off x="5372986" y="987605"/>
            <a:ext cx="6755219" cy="540227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itle 33"/>
          <p:cNvSpPr>
            <a:spLocks noGrp="1"/>
          </p:cNvSpPr>
          <p:nvPr>
            <p:ph type="ctrTitle"/>
          </p:nvPr>
        </p:nvSpPr>
        <p:spPr/>
        <p:txBody>
          <a:bodyPr>
            <a:normAutofit/>
          </a:bodyPr>
          <a:lstStyle/>
          <a:p>
            <a:r>
              <a:rPr lang="en-US" dirty="0"/>
              <a:t>Explanation by examples for medical imaging</a:t>
            </a:r>
          </a:p>
        </p:txBody>
      </p:sp>
      <p:sp>
        <p:nvSpPr>
          <p:cNvPr id="4" name="TextBox 3">
            <a:extLst>
              <a:ext uri="{FF2B5EF4-FFF2-40B4-BE49-F238E27FC236}">
                <a16:creationId xmlns:a16="http://schemas.microsoft.com/office/drawing/2014/main" id="{C4C1E3CC-AC99-074E-9985-E395B9C544F3}"/>
              </a:ext>
            </a:extLst>
          </p:cNvPr>
          <p:cNvSpPr txBox="1"/>
          <p:nvPr/>
        </p:nvSpPr>
        <p:spPr>
          <a:xfrm>
            <a:off x="0" y="6480260"/>
            <a:ext cx="1623521" cy="307777"/>
          </a:xfrm>
          <a:prstGeom prst="rect">
            <a:avLst/>
          </a:prstGeom>
          <a:noFill/>
        </p:spPr>
        <p:txBody>
          <a:bodyPr wrap="none" rtlCol="0">
            <a:spAutoFit/>
          </a:bodyPr>
          <a:lstStyle/>
          <a:p>
            <a:r>
              <a:rPr lang="en-US" sz="1400" dirty="0"/>
              <a:t>Rutgers University</a:t>
            </a:r>
          </a:p>
        </p:txBody>
      </p:sp>
      <p:grpSp>
        <p:nvGrpSpPr>
          <p:cNvPr id="5" name="Group 4"/>
          <p:cNvGrpSpPr/>
          <p:nvPr/>
        </p:nvGrpSpPr>
        <p:grpSpPr>
          <a:xfrm>
            <a:off x="279016" y="2394592"/>
            <a:ext cx="4813213" cy="3666352"/>
            <a:chOff x="4889057" y="1224145"/>
            <a:chExt cx="3979048" cy="3030945"/>
          </a:xfrm>
        </p:grpSpPr>
        <p:grpSp>
          <p:nvGrpSpPr>
            <p:cNvPr id="22" name="Group 21">
              <a:extLst>
                <a:ext uri="{FF2B5EF4-FFF2-40B4-BE49-F238E27FC236}">
                  <a16:creationId xmlns:a16="http://schemas.microsoft.com/office/drawing/2014/main" id="{77C3B374-BD7D-4141-9EAB-046180BBC1D4}"/>
                </a:ext>
              </a:extLst>
            </p:cNvPr>
            <p:cNvGrpSpPr/>
            <p:nvPr/>
          </p:nvGrpSpPr>
          <p:grpSpPr>
            <a:xfrm>
              <a:off x="5048300" y="1224145"/>
              <a:ext cx="3819804" cy="2511522"/>
              <a:chOff x="181810" y="294585"/>
              <a:chExt cx="4906473" cy="3268099"/>
            </a:xfrm>
          </p:grpSpPr>
          <p:pic>
            <p:nvPicPr>
              <p:cNvPr id="29" name="Picture 28">
                <a:extLst>
                  <a:ext uri="{FF2B5EF4-FFF2-40B4-BE49-F238E27FC236}">
                    <a16:creationId xmlns:a16="http://schemas.microsoft.com/office/drawing/2014/main" id="{FF1D1D34-9931-6B48-8AEE-CC9664A30E2B}"/>
                  </a:ext>
                </a:extLst>
              </p:cNvPr>
              <p:cNvPicPr>
                <a:picLocks noChangeAspect="1"/>
              </p:cNvPicPr>
              <p:nvPr/>
            </p:nvPicPr>
            <p:blipFill>
              <a:blip r:embed="rId3"/>
              <a:stretch>
                <a:fillRect/>
              </a:stretch>
            </p:blipFill>
            <p:spPr>
              <a:xfrm>
                <a:off x="184484" y="819484"/>
                <a:ext cx="1371600" cy="1371600"/>
              </a:xfrm>
              <a:prstGeom prst="rect">
                <a:avLst/>
              </a:prstGeom>
            </p:spPr>
          </p:pic>
          <p:pic>
            <p:nvPicPr>
              <p:cNvPr id="30" name="Picture 29">
                <a:extLst>
                  <a:ext uri="{FF2B5EF4-FFF2-40B4-BE49-F238E27FC236}">
                    <a16:creationId xmlns:a16="http://schemas.microsoft.com/office/drawing/2014/main" id="{113ADB0F-B7A5-CD4E-BC4C-600A5E7BBA87}"/>
                  </a:ext>
                </a:extLst>
              </p:cNvPr>
              <p:cNvPicPr>
                <a:picLocks noChangeAspect="1"/>
              </p:cNvPicPr>
              <p:nvPr/>
            </p:nvPicPr>
            <p:blipFill>
              <a:blip r:embed="rId4"/>
              <a:stretch>
                <a:fillRect/>
              </a:stretch>
            </p:blipFill>
            <p:spPr>
              <a:xfrm>
                <a:off x="181810" y="2191084"/>
                <a:ext cx="1371600" cy="1371600"/>
              </a:xfrm>
              <a:prstGeom prst="rect">
                <a:avLst/>
              </a:prstGeom>
            </p:spPr>
          </p:pic>
          <p:pic>
            <p:nvPicPr>
              <p:cNvPr id="31" name="Picture 30">
                <a:extLst>
                  <a:ext uri="{FF2B5EF4-FFF2-40B4-BE49-F238E27FC236}">
                    <a16:creationId xmlns:a16="http://schemas.microsoft.com/office/drawing/2014/main" id="{EC45E13A-38F4-C44B-BE5B-D941E9B8417C}"/>
                  </a:ext>
                </a:extLst>
              </p:cNvPr>
              <p:cNvPicPr>
                <a:picLocks noChangeAspect="1"/>
              </p:cNvPicPr>
              <p:nvPr/>
            </p:nvPicPr>
            <p:blipFill>
              <a:blip r:embed="rId5"/>
              <a:stretch>
                <a:fillRect/>
              </a:stretch>
            </p:blipFill>
            <p:spPr>
              <a:xfrm>
                <a:off x="2080126" y="2191084"/>
                <a:ext cx="1371600" cy="1371600"/>
              </a:xfrm>
              <a:prstGeom prst="rect">
                <a:avLst/>
              </a:prstGeom>
            </p:spPr>
          </p:pic>
          <p:pic>
            <p:nvPicPr>
              <p:cNvPr id="32" name="Picture 31">
                <a:extLst>
                  <a:ext uri="{FF2B5EF4-FFF2-40B4-BE49-F238E27FC236}">
                    <a16:creationId xmlns:a16="http://schemas.microsoft.com/office/drawing/2014/main" id="{12E91410-5C56-5343-9CEF-6CADFC0B9577}"/>
                  </a:ext>
                </a:extLst>
              </p:cNvPr>
              <p:cNvPicPr>
                <a:picLocks noChangeAspect="1"/>
              </p:cNvPicPr>
              <p:nvPr/>
            </p:nvPicPr>
            <p:blipFill>
              <a:blip r:embed="rId6"/>
              <a:stretch>
                <a:fillRect/>
              </a:stretch>
            </p:blipFill>
            <p:spPr>
              <a:xfrm>
                <a:off x="2082800" y="819484"/>
                <a:ext cx="1371600" cy="1371600"/>
              </a:xfrm>
              <a:prstGeom prst="rect">
                <a:avLst/>
              </a:prstGeom>
            </p:spPr>
          </p:pic>
          <p:pic>
            <p:nvPicPr>
              <p:cNvPr id="38" name="Picture 37">
                <a:extLst>
                  <a:ext uri="{FF2B5EF4-FFF2-40B4-BE49-F238E27FC236}">
                    <a16:creationId xmlns:a16="http://schemas.microsoft.com/office/drawing/2014/main" id="{E32B2EB1-791C-D344-84B9-4575B7B66734}"/>
                  </a:ext>
                </a:extLst>
              </p:cNvPr>
              <p:cNvPicPr>
                <a:picLocks noChangeAspect="1"/>
              </p:cNvPicPr>
              <p:nvPr/>
            </p:nvPicPr>
            <p:blipFill>
              <a:blip r:embed="rId7"/>
              <a:stretch>
                <a:fillRect/>
              </a:stretch>
            </p:blipFill>
            <p:spPr>
              <a:xfrm>
                <a:off x="3716684" y="2191084"/>
                <a:ext cx="1371599" cy="1371600"/>
              </a:xfrm>
              <a:prstGeom prst="rect">
                <a:avLst/>
              </a:prstGeom>
            </p:spPr>
          </p:pic>
          <p:pic>
            <p:nvPicPr>
              <p:cNvPr id="39" name="Picture 38">
                <a:extLst>
                  <a:ext uri="{FF2B5EF4-FFF2-40B4-BE49-F238E27FC236}">
                    <a16:creationId xmlns:a16="http://schemas.microsoft.com/office/drawing/2014/main" id="{5A618D24-02EF-234B-815C-193ECCE8925C}"/>
                  </a:ext>
                </a:extLst>
              </p:cNvPr>
              <p:cNvPicPr>
                <a:picLocks noChangeAspect="1"/>
              </p:cNvPicPr>
              <p:nvPr/>
            </p:nvPicPr>
            <p:blipFill>
              <a:blip r:embed="rId8"/>
              <a:stretch>
                <a:fillRect/>
              </a:stretch>
            </p:blipFill>
            <p:spPr>
              <a:xfrm>
                <a:off x="3716684" y="819484"/>
                <a:ext cx="1371599" cy="1371600"/>
              </a:xfrm>
              <a:prstGeom prst="rect">
                <a:avLst/>
              </a:prstGeom>
            </p:spPr>
          </p:pic>
          <p:sp>
            <p:nvSpPr>
              <p:cNvPr id="40" name="TextBox 39">
                <a:extLst>
                  <a:ext uri="{FF2B5EF4-FFF2-40B4-BE49-F238E27FC236}">
                    <a16:creationId xmlns:a16="http://schemas.microsoft.com/office/drawing/2014/main" id="{8CC763F5-6F53-6B47-A765-5E0B3FE56968}"/>
                  </a:ext>
                </a:extLst>
              </p:cNvPr>
              <p:cNvSpPr txBox="1"/>
              <p:nvPr/>
            </p:nvSpPr>
            <p:spPr>
              <a:xfrm>
                <a:off x="261044" y="294585"/>
                <a:ext cx="1292366" cy="331084"/>
              </a:xfrm>
              <a:prstGeom prst="rect">
                <a:avLst/>
              </a:prstGeom>
              <a:noFill/>
            </p:spPr>
            <p:txBody>
              <a:bodyPr wrap="none" rtlCol="0">
                <a:spAutoFit/>
              </a:bodyPr>
              <a:lstStyle/>
              <a:p>
                <a:r>
                  <a:rPr lang="en-US" sz="1400" dirty="0"/>
                  <a:t>Target image</a:t>
                </a:r>
              </a:p>
            </p:txBody>
          </p:sp>
          <p:sp>
            <p:nvSpPr>
              <p:cNvPr id="41" name="TextBox 40">
                <a:extLst>
                  <a:ext uri="{FF2B5EF4-FFF2-40B4-BE49-F238E27FC236}">
                    <a16:creationId xmlns:a16="http://schemas.microsoft.com/office/drawing/2014/main" id="{A318FFF9-0952-3A48-A845-A5FF01B08036}"/>
                  </a:ext>
                </a:extLst>
              </p:cNvPr>
              <p:cNvSpPr txBox="1"/>
              <p:nvPr/>
            </p:nvSpPr>
            <p:spPr>
              <a:xfrm>
                <a:off x="2080126" y="294586"/>
                <a:ext cx="1371600" cy="562842"/>
              </a:xfrm>
              <a:prstGeom prst="rect">
                <a:avLst/>
              </a:prstGeom>
              <a:noFill/>
            </p:spPr>
            <p:txBody>
              <a:bodyPr wrap="square" rtlCol="0">
                <a:spAutoFit/>
              </a:bodyPr>
              <a:lstStyle/>
              <a:p>
                <a:pPr algn="ctr"/>
                <a:r>
                  <a:rPr lang="en-US" sz="1400" dirty="0"/>
                  <a:t>Example </a:t>
                </a:r>
              </a:p>
              <a:p>
                <a:pPr algn="ctr"/>
                <a:r>
                  <a:rPr lang="en-US" sz="1400" dirty="0"/>
                  <a:t>PTX: yes</a:t>
                </a:r>
              </a:p>
            </p:txBody>
          </p:sp>
          <p:sp>
            <p:nvSpPr>
              <p:cNvPr id="42" name="TextBox 41">
                <a:extLst>
                  <a:ext uri="{FF2B5EF4-FFF2-40B4-BE49-F238E27FC236}">
                    <a16:creationId xmlns:a16="http://schemas.microsoft.com/office/drawing/2014/main" id="{4C9D5165-C157-1E46-8458-A09362B81806}"/>
                  </a:ext>
                </a:extLst>
              </p:cNvPr>
              <p:cNvSpPr txBox="1"/>
              <p:nvPr/>
            </p:nvSpPr>
            <p:spPr>
              <a:xfrm>
                <a:off x="3716684" y="294585"/>
                <a:ext cx="1336326" cy="562842"/>
              </a:xfrm>
              <a:prstGeom prst="rect">
                <a:avLst/>
              </a:prstGeom>
              <a:noFill/>
            </p:spPr>
            <p:txBody>
              <a:bodyPr wrap="square" rtlCol="0">
                <a:spAutoFit/>
              </a:bodyPr>
              <a:lstStyle/>
              <a:p>
                <a:pPr algn="ctr"/>
                <a:r>
                  <a:rPr lang="en-US" sz="1400" dirty="0"/>
                  <a:t>Example</a:t>
                </a:r>
              </a:p>
              <a:p>
                <a:pPr algn="ctr"/>
                <a:r>
                  <a:rPr lang="en-US" sz="1400" dirty="0"/>
                  <a:t> PTX: no</a:t>
                </a:r>
              </a:p>
            </p:txBody>
          </p:sp>
        </p:grpSp>
        <p:sp>
          <p:nvSpPr>
            <p:cNvPr id="2" name="Rectangle 1"/>
            <p:cNvSpPr/>
            <p:nvPr/>
          </p:nvSpPr>
          <p:spPr>
            <a:xfrm>
              <a:off x="4889057" y="3822548"/>
              <a:ext cx="3979048" cy="432542"/>
            </a:xfrm>
            <a:prstGeom prst="rect">
              <a:avLst/>
            </a:prstGeom>
          </p:spPr>
          <p:txBody>
            <a:bodyPr wrap="square">
              <a:spAutoFit/>
            </a:bodyPr>
            <a:lstStyle/>
            <a:p>
              <a:pPr algn="ctr"/>
              <a:r>
                <a:rPr lang="en-US" sz="1400" dirty="0"/>
                <a:t>PTX is a common battlefield trauma (Mohan &amp; Mohan, 2010; Bartolomeo et al. 2001)</a:t>
              </a:r>
            </a:p>
          </p:txBody>
        </p:sp>
      </p:grpSp>
      <p:sp>
        <p:nvSpPr>
          <p:cNvPr id="46" name="TextBox 45">
            <a:extLst>
              <a:ext uri="{FF2B5EF4-FFF2-40B4-BE49-F238E27FC236}">
                <a16:creationId xmlns:a16="http://schemas.microsoft.com/office/drawing/2014/main" id="{01D89914-F1E3-1246-9EFB-DFEF500A36C4}"/>
              </a:ext>
            </a:extLst>
          </p:cNvPr>
          <p:cNvSpPr txBox="1"/>
          <p:nvPr/>
        </p:nvSpPr>
        <p:spPr>
          <a:xfrm>
            <a:off x="497024" y="1151061"/>
            <a:ext cx="4565582" cy="923330"/>
          </a:xfrm>
          <a:prstGeom prst="rect">
            <a:avLst/>
          </a:prstGeom>
          <a:noFill/>
        </p:spPr>
        <p:txBody>
          <a:bodyPr wrap="square" rtlCol="0">
            <a:spAutoFit/>
          </a:bodyPr>
          <a:lstStyle/>
          <a:p>
            <a:r>
              <a:rPr lang="en-US" dirty="0"/>
              <a:t>XAI algorithm explains a pneumothorax (PTX) classification decision by referencing examples of what it has learned</a:t>
            </a:r>
          </a:p>
        </p:txBody>
      </p:sp>
      <p:grpSp>
        <p:nvGrpSpPr>
          <p:cNvPr id="12" name="Group 11">
            <a:extLst>
              <a:ext uri="{FF2B5EF4-FFF2-40B4-BE49-F238E27FC236}">
                <a16:creationId xmlns:a16="http://schemas.microsoft.com/office/drawing/2014/main" id="{E2666C99-6B9C-4419-B4DF-1DE3B528D110}"/>
              </a:ext>
            </a:extLst>
          </p:cNvPr>
          <p:cNvGrpSpPr/>
          <p:nvPr/>
        </p:nvGrpSpPr>
        <p:grpSpPr>
          <a:xfrm>
            <a:off x="5515466" y="1620929"/>
            <a:ext cx="3062966" cy="2794525"/>
            <a:chOff x="5515466" y="894783"/>
            <a:chExt cx="3062966" cy="2794525"/>
          </a:xfrm>
        </p:grpSpPr>
        <p:pic>
          <p:nvPicPr>
            <p:cNvPr id="7" name="Picture 6">
              <a:extLst>
                <a:ext uri="{FF2B5EF4-FFF2-40B4-BE49-F238E27FC236}">
                  <a16:creationId xmlns:a16="http://schemas.microsoft.com/office/drawing/2014/main" id="{27723C75-4142-4791-A968-75D5D6541C0D}"/>
                </a:ext>
              </a:extLst>
            </p:cNvPr>
            <p:cNvPicPr>
              <a:picLocks noChangeAspect="1"/>
            </p:cNvPicPr>
            <p:nvPr/>
          </p:nvPicPr>
          <p:blipFill>
            <a:blip r:embed="rId9"/>
            <a:stretch>
              <a:fillRect/>
            </a:stretch>
          </p:blipFill>
          <p:spPr>
            <a:xfrm>
              <a:off x="5515466" y="1241786"/>
              <a:ext cx="3062966" cy="2447522"/>
            </a:xfrm>
            <a:prstGeom prst="rect">
              <a:avLst/>
            </a:prstGeom>
            <a:ln>
              <a:solidFill>
                <a:schemeClr val="tx1"/>
              </a:solidFill>
            </a:ln>
          </p:spPr>
        </p:pic>
        <p:sp>
          <p:nvSpPr>
            <p:cNvPr id="8" name="TextBox 7">
              <a:extLst>
                <a:ext uri="{FF2B5EF4-FFF2-40B4-BE49-F238E27FC236}">
                  <a16:creationId xmlns:a16="http://schemas.microsoft.com/office/drawing/2014/main" id="{C8D38C3E-5D0A-42A0-B29B-D83406EE3058}"/>
                </a:ext>
              </a:extLst>
            </p:cNvPr>
            <p:cNvSpPr txBox="1"/>
            <p:nvPr/>
          </p:nvSpPr>
          <p:spPr>
            <a:xfrm>
              <a:off x="5659614" y="894783"/>
              <a:ext cx="2774670" cy="369332"/>
            </a:xfrm>
            <a:prstGeom prst="rect">
              <a:avLst/>
            </a:prstGeom>
            <a:noFill/>
          </p:spPr>
          <p:txBody>
            <a:bodyPr wrap="none" rtlCol="0">
              <a:spAutoFit/>
            </a:bodyPr>
            <a:lstStyle/>
            <a:p>
              <a:r>
                <a:rPr lang="en-US" dirty="0"/>
                <a:t>Radiologist PTX diagnosis</a:t>
              </a:r>
            </a:p>
          </p:txBody>
        </p:sp>
      </p:grpSp>
      <p:grpSp>
        <p:nvGrpSpPr>
          <p:cNvPr id="11" name="Group 10">
            <a:extLst>
              <a:ext uri="{FF2B5EF4-FFF2-40B4-BE49-F238E27FC236}">
                <a16:creationId xmlns:a16="http://schemas.microsoft.com/office/drawing/2014/main" id="{5306B707-BFFE-4350-B7AF-FA3B044CEDD8}"/>
              </a:ext>
            </a:extLst>
          </p:cNvPr>
          <p:cNvGrpSpPr/>
          <p:nvPr/>
        </p:nvGrpSpPr>
        <p:grpSpPr>
          <a:xfrm>
            <a:off x="8797791" y="1625173"/>
            <a:ext cx="3233087" cy="2784976"/>
            <a:chOff x="8806253" y="3429000"/>
            <a:chExt cx="3233087" cy="2784976"/>
          </a:xfrm>
        </p:grpSpPr>
        <p:pic>
          <p:nvPicPr>
            <p:cNvPr id="9" name="Picture 8">
              <a:extLst>
                <a:ext uri="{FF2B5EF4-FFF2-40B4-BE49-F238E27FC236}">
                  <a16:creationId xmlns:a16="http://schemas.microsoft.com/office/drawing/2014/main" id="{95CB942A-B6D0-477F-919D-F7E09203EAFF}"/>
                </a:ext>
              </a:extLst>
            </p:cNvPr>
            <p:cNvPicPr>
              <a:picLocks noChangeAspect="1"/>
            </p:cNvPicPr>
            <p:nvPr/>
          </p:nvPicPr>
          <p:blipFill>
            <a:blip r:embed="rId10"/>
            <a:stretch>
              <a:fillRect/>
            </a:stretch>
          </p:blipFill>
          <p:spPr>
            <a:xfrm>
              <a:off x="8806253" y="3771759"/>
              <a:ext cx="3233087" cy="2442217"/>
            </a:xfrm>
            <a:prstGeom prst="rect">
              <a:avLst/>
            </a:prstGeom>
            <a:ln>
              <a:solidFill>
                <a:schemeClr val="tx1"/>
              </a:solidFill>
            </a:ln>
          </p:spPr>
        </p:pic>
        <p:sp>
          <p:nvSpPr>
            <p:cNvPr id="44" name="TextBox 43">
              <a:extLst>
                <a:ext uri="{FF2B5EF4-FFF2-40B4-BE49-F238E27FC236}">
                  <a16:creationId xmlns:a16="http://schemas.microsoft.com/office/drawing/2014/main" id="{86D8F26D-017C-46FB-B52B-BB3CA32DC2FC}"/>
                </a:ext>
              </a:extLst>
            </p:cNvPr>
            <p:cNvSpPr txBox="1"/>
            <p:nvPr/>
          </p:nvSpPr>
          <p:spPr>
            <a:xfrm>
              <a:off x="8955888" y="3429000"/>
              <a:ext cx="2933816" cy="369332"/>
            </a:xfrm>
            <a:prstGeom prst="rect">
              <a:avLst/>
            </a:prstGeom>
            <a:noFill/>
          </p:spPr>
          <p:txBody>
            <a:bodyPr wrap="none" rtlCol="0">
              <a:spAutoFit/>
            </a:bodyPr>
            <a:lstStyle/>
            <a:p>
              <a:r>
                <a:rPr lang="en-US" dirty="0"/>
                <a:t>Radiologist prediction of AI</a:t>
              </a:r>
            </a:p>
          </p:txBody>
        </p:sp>
      </p:grpSp>
      <p:sp>
        <p:nvSpPr>
          <p:cNvPr id="13" name="Rectangle 12">
            <a:extLst>
              <a:ext uri="{FF2B5EF4-FFF2-40B4-BE49-F238E27FC236}">
                <a16:creationId xmlns:a16="http://schemas.microsoft.com/office/drawing/2014/main" id="{677D8E3A-A8A2-48DA-9A2E-580B6B663AC1}"/>
              </a:ext>
            </a:extLst>
          </p:cNvPr>
          <p:cNvSpPr/>
          <p:nvPr/>
        </p:nvSpPr>
        <p:spPr>
          <a:xfrm>
            <a:off x="5441576" y="4268989"/>
            <a:ext cx="6600347" cy="1815882"/>
          </a:xfrm>
          <a:prstGeom prst="rect">
            <a:avLst/>
          </a:prstGeom>
        </p:spPr>
        <p:txBody>
          <a:bodyPr wrap="square">
            <a:spAutoFit/>
          </a:bodyPr>
          <a:lstStyle/>
          <a:p>
            <a:endParaRPr lang="en-US" sz="1400" i="1" dirty="0"/>
          </a:p>
          <a:p>
            <a:r>
              <a:rPr lang="en-US" sz="1400" b="1" dirty="0"/>
              <a:t>R1:</a:t>
            </a:r>
            <a:r>
              <a:rPr lang="en-US" sz="1400" dirty="0"/>
              <a:t> </a:t>
            </a:r>
            <a:r>
              <a:rPr lang="en-US" sz="1400" i="1" dirty="0"/>
              <a:t>“I think this AI sometimes has trouble when there is </a:t>
            </a:r>
            <a:r>
              <a:rPr lang="en-US" sz="1400" b="1" i="1" dirty="0"/>
              <a:t>increased opacity</a:t>
            </a:r>
            <a:r>
              <a:rPr lang="en-US" sz="1400" i="1" dirty="0"/>
              <a:t> in the image. I would probably rely on a radiologist read.”</a:t>
            </a:r>
          </a:p>
          <a:p>
            <a:endParaRPr lang="en-US" sz="1400" i="1" dirty="0"/>
          </a:p>
          <a:p>
            <a:r>
              <a:rPr lang="en-US" sz="1400" b="1" dirty="0"/>
              <a:t>R2: </a:t>
            </a:r>
            <a:r>
              <a:rPr lang="en-US" sz="1400" i="1" dirty="0"/>
              <a:t>“I think the robot does get confused when there is other </a:t>
            </a:r>
            <a:r>
              <a:rPr lang="en-US" sz="1400" b="1" i="1" dirty="0"/>
              <a:t>pulmonary pathology on the scan (pleural effusion, pneumonia, etc). </a:t>
            </a:r>
            <a:r>
              <a:rPr lang="en-US" sz="1400" i="1" dirty="0"/>
              <a:t>Based on the examples, I think it does a decent job at picking up free air which is indicative of pneumothorax”</a:t>
            </a:r>
          </a:p>
        </p:txBody>
      </p:sp>
      <p:sp>
        <p:nvSpPr>
          <p:cNvPr id="3" name="Rectangle 2">
            <a:extLst>
              <a:ext uri="{FF2B5EF4-FFF2-40B4-BE49-F238E27FC236}">
                <a16:creationId xmlns:a16="http://schemas.microsoft.com/office/drawing/2014/main" id="{AB5B7C88-1E1B-47A7-8EF9-902FEE07605B}"/>
              </a:ext>
            </a:extLst>
          </p:cNvPr>
          <p:cNvSpPr/>
          <p:nvPr/>
        </p:nvSpPr>
        <p:spPr>
          <a:xfrm>
            <a:off x="5744339" y="1016590"/>
            <a:ext cx="6096000" cy="646331"/>
          </a:xfrm>
          <a:prstGeom prst="rect">
            <a:avLst/>
          </a:prstGeom>
        </p:spPr>
        <p:txBody>
          <a:bodyPr>
            <a:spAutoFit/>
          </a:bodyPr>
          <a:lstStyle/>
          <a:p>
            <a:pPr algn="ctr"/>
            <a:r>
              <a:rPr lang="en-US" b="1" dirty="0"/>
              <a:t>Radiologists are able to build a correct mental model for algorithm behavior</a:t>
            </a:r>
          </a:p>
        </p:txBody>
      </p:sp>
      <p:sp>
        <p:nvSpPr>
          <p:cNvPr id="35" name="Footer Placeholder 4">
            <a:extLst>
              <a:ext uri="{FF2B5EF4-FFF2-40B4-BE49-F238E27FC236}">
                <a16:creationId xmlns:a16="http://schemas.microsoft.com/office/drawing/2014/main" id="{91896F1B-E517-41B5-B5FF-812A5E55B602}"/>
              </a:ext>
            </a:extLst>
          </p:cNvPr>
          <p:cNvSpPr>
            <a:spLocks noGrp="1"/>
          </p:cNvSpPr>
          <p:nvPr>
            <p:ph type="ftr" sz="quarter" idx="10"/>
          </p:nvPr>
        </p:nvSpPr>
        <p:spPr>
          <a:xfrm>
            <a:off x="1778000" y="6600825"/>
            <a:ext cx="8636000" cy="298450"/>
          </a:xfrm>
        </p:spPr>
        <p:txBody>
          <a:bodyPr/>
          <a:lstStyle/>
          <a:p>
            <a:pPr>
              <a:defRPr/>
            </a:pPr>
            <a:r>
              <a:rPr lang="en-US" dirty="0"/>
              <a:t>Approved for Public Release, Distribution Unlimited</a:t>
            </a:r>
            <a:endParaRPr lang="en-US" dirty="0">
              <a:solidFill>
                <a:srgbClr val="FF0000"/>
              </a:solidFill>
            </a:endParaRPr>
          </a:p>
        </p:txBody>
      </p:sp>
      <p:sp>
        <p:nvSpPr>
          <p:cNvPr id="10" name="Slide Number Placeholder 9">
            <a:extLst>
              <a:ext uri="{FF2B5EF4-FFF2-40B4-BE49-F238E27FC236}">
                <a16:creationId xmlns:a16="http://schemas.microsoft.com/office/drawing/2014/main" id="{C552C6E0-AE67-4D3D-B4B1-F98CF46AD936}"/>
              </a:ext>
            </a:extLst>
          </p:cNvPr>
          <p:cNvSpPr>
            <a:spLocks noGrp="1"/>
          </p:cNvSpPr>
          <p:nvPr>
            <p:ph type="sldNum" sz="quarter" idx="11"/>
          </p:nvPr>
        </p:nvSpPr>
        <p:spPr/>
        <p:txBody>
          <a:bodyPr/>
          <a:lstStyle/>
          <a:p>
            <a:pPr>
              <a:defRPr/>
            </a:pPr>
            <a:fld id="{231CC523-8BC6-4921-807A-66BD262F34AB}" type="slidenum">
              <a:rPr lang="en-US" smtClean="0"/>
              <a:pPr>
                <a:defRPr/>
              </a:pPr>
              <a:t>14</a:t>
            </a:fld>
            <a:endParaRPr lang="en-US" dirty="0"/>
          </a:p>
        </p:txBody>
      </p:sp>
    </p:spTree>
    <p:extLst>
      <p:ext uri="{BB962C8B-B14F-4D97-AF65-F5344CB8AC3E}">
        <p14:creationId xmlns:p14="http://schemas.microsoft.com/office/powerpoint/2010/main" val="1153997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91448B-1873-413A-B0E1-0B77786676DD}"/>
              </a:ext>
            </a:extLst>
          </p:cNvPr>
          <p:cNvSpPr>
            <a:spLocks noGrp="1"/>
          </p:cNvSpPr>
          <p:nvPr>
            <p:ph type="ftr" sz="quarter" idx="10"/>
          </p:nvPr>
        </p:nvSpPr>
        <p:spPr/>
        <p:txBody>
          <a:bodyPr/>
          <a:lstStyle/>
          <a:p>
            <a:pPr>
              <a:defRPr/>
            </a:pPr>
            <a:r>
              <a:rPr lang="en-US" dirty="0"/>
              <a:t>Distribution A: Approved for public release</a:t>
            </a:r>
          </a:p>
        </p:txBody>
      </p:sp>
      <p:sp>
        <p:nvSpPr>
          <p:cNvPr id="4" name="Title 3">
            <a:extLst>
              <a:ext uri="{FF2B5EF4-FFF2-40B4-BE49-F238E27FC236}">
                <a16:creationId xmlns:a16="http://schemas.microsoft.com/office/drawing/2014/main" id="{D5FC3643-1A7C-4F9C-9EFE-8476405A5827}"/>
              </a:ext>
            </a:extLst>
          </p:cNvPr>
          <p:cNvSpPr>
            <a:spLocks noGrp="1"/>
          </p:cNvSpPr>
          <p:nvPr>
            <p:ph type="ctrTitle"/>
          </p:nvPr>
        </p:nvSpPr>
        <p:spPr/>
        <p:txBody>
          <a:bodyPr/>
          <a:lstStyle/>
          <a:p>
            <a:r>
              <a:rPr lang="en-US" dirty="0"/>
              <a:t>Rules of engagement</a:t>
            </a:r>
          </a:p>
        </p:txBody>
      </p:sp>
      <p:pic>
        <p:nvPicPr>
          <p:cNvPr id="1026" name="Picture 2" descr="https://upload.wikimedia.org/wikipedia/commons/3/35/Operation_Provide_Relief.Rules_of_Engagement.jpg">
            <a:extLst>
              <a:ext uri="{FF2B5EF4-FFF2-40B4-BE49-F238E27FC236}">
                <a16:creationId xmlns:a16="http://schemas.microsoft.com/office/drawing/2014/main" id="{5E0EFE13-B236-4F45-AF6D-36BC9FE74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841" y="1257301"/>
            <a:ext cx="3391672" cy="448610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418565F-B12C-4A3E-A1B5-0DDCB5A14323}"/>
              </a:ext>
            </a:extLst>
          </p:cNvPr>
          <p:cNvSpPr txBox="1"/>
          <p:nvPr/>
        </p:nvSpPr>
        <p:spPr>
          <a:xfrm>
            <a:off x="2178081" y="5800344"/>
            <a:ext cx="1631280" cy="369332"/>
          </a:xfrm>
          <a:prstGeom prst="rect">
            <a:avLst/>
          </a:prstGeom>
          <a:noFill/>
        </p:spPr>
        <p:txBody>
          <a:bodyPr wrap="none" rtlCol="0">
            <a:spAutoFit/>
          </a:bodyPr>
          <a:lstStyle/>
          <a:p>
            <a:r>
              <a:rPr lang="en-US" dirty="0"/>
              <a:t>Somalia, 1992</a:t>
            </a:r>
          </a:p>
        </p:txBody>
      </p:sp>
      <p:pic>
        <p:nvPicPr>
          <p:cNvPr id="14" name="Picture 13">
            <a:extLst>
              <a:ext uri="{FF2B5EF4-FFF2-40B4-BE49-F238E27FC236}">
                <a16:creationId xmlns:a16="http://schemas.microsoft.com/office/drawing/2014/main" id="{C8F10B5D-2C54-4728-917C-BC67CA3232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219737"/>
            <a:ext cx="5726606" cy="4593766"/>
          </a:xfrm>
          <a:prstGeom prst="rect">
            <a:avLst/>
          </a:prstGeom>
        </p:spPr>
      </p:pic>
      <p:sp>
        <p:nvSpPr>
          <p:cNvPr id="15" name="Rectangle 14">
            <a:extLst>
              <a:ext uri="{FF2B5EF4-FFF2-40B4-BE49-F238E27FC236}">
                <a16:creationId xmlns:a16="http://schemas.microsoft.com/office/drawing/2014/main" id="{1B2CDB9E-D1CC-4C94-8C07-A0F7D6EBADF7}"/>
              </a:ext>
            </a:extLst>
          </p:cNvPr>
          <p:cNvSpPr/>
          <p:nvPr/>
        </p:nvSpPr>
        <p:spPr>
          <a:xfrm rot="16200000">
            <a:off x="10797392" y="4479398"/>
            <a:ext cx="2204450" cy="215444"/>
          </a:xfrm>
          <a:prstGeom prst="rect">
            <a:avLst/>
          </a:prstGeom>
        </p:spPr>
        <p:txBody>
          <a:bodyPr wrap="none">
            <a:spAutoFit/>
          </a:bodyPr>
          <a:lstStyle/>
          <a:p>
            <a:r>
              <a:rPr lang="en-US" sz="800" dirty="0">
                <a:solidFill>
                  <a:schemeClr val="tx1">
                    <a:lumMod val="50000"/>
                    <a:lumOff val="50000"/>
                  </a:schemeClr>
                </a:solidFill>
              </a:rPr>
              <a:t>https://irp.fas.org/doddir/army/clamo-v1.pdf</a:t>
            </a:r>
          </a:p>
        </p:txBody>
      </p:sp>
      <p:sp>
        <p:nvSpPr>
          <p:cNvPr id="16" name="Rectangle 15">
            <a:extLst>
              <a:ext uri="{FF2B5EF4-FFF2-40B4-BE49-F238E27FC236}">
                <a16:creationId xmlns:a16="http://schemas.microsoft.com/office/drawing/2014/main" id="{34F4BA3E-14D2-41F5-A52B-8794C6D2ECFF}"/>
              </a:ext>
            </a:extLst>
          </p:cNvPr>
          <p:cNvSpPr/>
          <p:nvPr/>
        </p:nvSpPr>
        <p:spPr>
          <a:xfrm rot="16200000">
            <a:off x="2592147" y="3331078"/>
            <a:ext cx="4486109" cy="338554"/>
          </a:xfrm>
          <a:prstGeom prst="rect">
            <a:avLst/>
          </a:prstGeom>
        </p:spPr>
        <p:txBody>
          <a:bodyPr wrap="square">
            <a:spAutoFit/>
          </a:bodyPr>
          <a:lstStyle/>
          <a:p>
            <a:r>
              <a:rPr lang="en-US" sz="800" dirty="0">
                <a:solidFill>
                  <a:schemeClr val="tx1">
                    <a:lumMod val="50000"/>
                    <a:lumOff val="50000"/>
                  </a:schemeClr>
                </a:solidFill>
              </a:rPr>
              <a:t>https://en.wikipedia.org/wiki/Operation_Provide_Relief#/media/File:Operation_Provide_Relief.Rules_of_Engagement.jpg</a:t>
            </a:r>
          </a:p>
        </p:txBody>
      </p:sp>
      <p:sp>
        <p:nvSpPr>
          <p:cNvPr id="18" name="TextBox 17">
            <a:extLst>
              <a:ext uri="{FF2B5EF4-FFF2-40B4-BE49-F238E27FC236}">
                <a16:creationId xmlns:a16="http://schemas.microsoft.com/office/drawing/2014/main" id="{B3BE64B1-C035-4980-B7CD-C50A749B4BB3}"/>
              </a:ext>
            </a:extLst>
          </p:cNvPr>
          <p:cNvSpPr txBox="1"/>
          <p:nvPr/>
        </p:nvSpPr>
        <p:spPr>
          <a:xfrm>
            <a:off x="8382640" y="5802194"/>
            <a:ext cx="1248740" cy="369332"/>
          </a:xfrm>
          <a:prstGeom prst="rect">
            <a:avLst/>
          </a:prstGeom>
          <a:noFill/>
        </p:spPr>
        <p:txBody>
          <a:bodyPr wrap="none" rtlCol="0">
            <a:spAutoFit/>
          </a:bodyPr>
          <a:lstStyle/>
          <a:p>
            <a:r>
              <a:rPr lang="en-US" dirty="0"/>
              <a:t>Iraq, 2003</a:t>
            </a:r>
          </a:p>
        </p:txBody>
      </p:sp>
    </p:spTree>
    <p:extLst>
      <p:ext uri="{BB962C8B-B14F-4D97-AF65-F5344CB8AC3E}">
        <p14:creationId xmlns:p14="http://schemas.microsoft.com/office/powerpoint/2010/main" val="2680166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18EA16-B0CA-4F95-9891-31011CFB87EA}"/>
              </a:ext>
            </a:extLst>
          </p:cNvPr>
          <p:cNvSpPr>
            <a:spLocks noGrp="1"/>
          </p:cNvSpPr>
          <p:nvPr>
            <p:ph type="ftr" sz="quarter" idx="10"/>
          </p:nvPr>
        </p:nvSpPr>
        <p:spPr/>
        <p:txBody>
          <a:bodyPr/>
          <a:lstStyle/>
          <a:p>
            <a:pPr>
              <a:defRPr/>
            </a:pPr>
            <a:r>
              <a:rPr lang="en-US" dirty="0"/>
              <a:t>Distribution A: Approved for public release</a:t>
            </a:r>
          </a:p>
        </p:txBody>
      </p:sp>
      <p:sp>
        <p:nvSpPr>
          <p:cNvPr id="3" name="Title 2">
            <a:extLst>
              <a:ext uri="{FF2B5EF4-FFF2-40B4-BE49-F238E27FC236}">
                <a16:creationId xmlns:a16="http://schemas.microsoft.com/office/drawing/2014/main" id="{05A9905A-2F17-4E7D-BDA7-88F147E2B8E3}"/>
              </a:ext>
            </a:extLst>
          </p:cNvPr>
          <p:cNvSpPr>
            <a:spLocks noGrp="1"/>
          </p:cNvSpPr>
          <p:nvPr>
            <p:ph type="ctrTitle"/>
          </p:nvPr>
        </p:nvSpPr>
        <p:spPr/>
        <p:txBody>
          <a:bodyPr/>
          <a:lstStyle/>
          <a:p>
            <a:r>
              <a:rPr lang="en-US" dirty="0"/>
              <a:t>Rules of engagement challenges</a:t>
            </a:r>
          </a:p>
        </p:txBody>
      </p:sp>
      <p:grpSp>
        <p:nvGrpSpPr>
          <p:cNvPr id="9" name="Group 8">
            <a:extLst>
              <a:ext uri="{FF2B5EF4-FFF2-40B4-BE49-F238E27FC236}">
                <a16:creationId xmlns:a16="http://schemas.microsoft.com/office/drawing/2014/main" id="{D6E76538-B1A5-4A31-8A7F-1BD75A40B52E}"/>
              </a:ext>
            </a:extLst>
          </p:cNvPr>
          <p:cNvGrpSpPr/>
          <p:nvPr/>
        </p:nvGrpSpPr>
        <p:grpSpPr>
          <a:xfrm>
            <a:off x="217240" y="1150095"/>
            <a:ext cx="5203780" cy="5292088"/>
            <a:chOff x="3495698" y="1052420"/>
            <a:chExt cx="5203780" cy="5292088"/>
          </a:xfrm>
        </p:grpSpPr>
        <p:pic>
          <p:nvPicPr>
            <p:cNvPr id="5" name="Picture 4">
              <a:extLst>
                <a:ext uri="{FF2B5EF4-FFF2-40B4-BE49-F238E27FC236}">
                  <a16:creationId xmlns:a16="http://schemas.microsoft.com/office/drawing/2014/main" id="{45FA5992-82B7-4E74-AF55-AC26D9226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698" y="1052420"/>
              <a:ext cx="5203780" cy="5209252"/>
            </a:xfrm>
            <a:prstGeom prst="rect">
              <a:avLst/>
            </a:prstGeom>
          </p:spPr>
        </p:pic>
        <p:sp>
          <p:nvSpPr>
            <p:cNvPr id="7" name="Rectangle 6">
              <a:extLst>
                <a:ext uri="{FF2B5EF4-FFF2-40B4-BE49-F238E27FC236}">
                  <a16:creationId xmlns:a16="http://schemas.microsoft.com/office/drawing/2014/main" id="{9CFD50D2-54D7-4E03-BE12-799E549CC84C}"/>
                </a:ext>
              </a:extLst>
            </p:cNvPr>
            <p:cNvSpPr/>
            <p:nvPr/>
          </p:nvSpPr>
          <p:spPr>
            <a:xfrm>
              <a:off x="4788385" y="6037832"/>
              <a:ext cx="2373252" cy="22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a:extLst>
                <a:ext uri="{FF2B5EF4-FFF2-40B4-BE49-F238E27FC236}">
                  <a16:creationId xmlns:a16="http://schemas.microsoft.com/office/drawing/2014/main" id="{1D504C6E-B83E-4539-A3A2-563EE8E932DA}"/>
                </a:ext>
              </a:extLst>
            </p:cNvPr>
            <p:cNvSpPr/>
            <p:nvPr/>
          </p:nvSpPr>
          <p:spPr>
            <a:xfrm>
              <a:off x="5975011" y="6120668"/>
              <a:ext cx="2373252" cy="223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 name="TextBox 5">
            <a:extLst>
              <a:ext uri="{FF2B5EF4-FFF2-40B4-BE49-F238E27FC236}">
                <a16:creationId xmlns:a16="http://schemas.microsoft.com/office/drawing/2014/main" id="{69AFBC2D-A627-435E-BA6A-645B02361FEF}"/>
              </a:ext>
            </a:extLst>
          </p:cNvPr>
          <p:cNvSpPr txBox="1"/>
          <p:nvPr/>
        </p:nvSpPr>
        <p:spPr>
          <a:xfrm rot="16200000">
            <a:off x="3851962" y="4503363"/>
            <a:ext cx="3179310" cy="338554"/>
          </a:xfrm>
          <a:prstGeom prst="rect">
            <a:avLst/>
          </a:prstGeom>
          <a:noFill/>
        </p:spPr>
        <p:txBody>
          <a:bodyPr wrap="square" rtlCol="0">
            <a:spAutoFit/>
          </a:bodyPr>
          <a:lstStyle/>
          <a:p>
            <a:r>
              <a:rPr lang="en-US" sz="800" dirty="0">
                <a:solidFill>
                  <a:schemeClr val="tx1">
                    <a:lumMod val="50000"/>
                    <a:lumOff val="50000"/>
                  </a:schemeClr>
                </a:solidFill>
              </a:rPr>
              <a:t>When Looks Could Kill. Emerging State Practice on Self-Defense and Hostile Intent. E.L. Gaston, Global Public Policy Institute</a:t>
            </a:r>
          </a:p>
        </p:txBody>
      </p:sp>
      <p:grpSp>
        <p:nvGrpSpPr>
          <p:cNvPr id="10" name="Group 9">
            <a:extLst>
              <a:ext uri="{FF2B5EF4-FFF2-40B4-BE49-F238E27FC236}">
                <a16:creationId xmlns:a16="http://schemas.microsoft.com/office/drawing/2014/main" id="{9AB7C3D3-E781-456E-B57F-C5B15C024EA4}"/>
              </a:ext>
            </a:extLst>
          </p:cNvPr>
          <p:cNvGrpSpPr/>
          <p:nvPr/>
        </p:nvGrpSpPr>
        <p:grpSpPr>
          <a:xfrm>
            <a:off x="6810178" y="1175108"/>
            <a:ext cx="4804701" cy="3547331"/>
            <a:chOff x="8059594" y="1219737"/>
            <a:chExt cx="4043639" cy="3547331"/>
          </a:xfrm>
        </p:grpSpPr>
        <p:sp>
          <p:nvSpPr>
            <p:cNvPr id="11" name="TextBox 10">
              <a:extLst>
                <a:ext uri="{FF2B5EF4-FFF2-40B4-BE49-F238E27FC236}">
                  <a16:creationId xmlns:a16="http://schemas.microsoft.com/office/drawing/2014/main" id="{BCFD3F22-A2EB-463D-8F32-D88DF2CA1260}"/>
                </a:ext>
              </a:extLst>
            </p:cNvPr>
            <p:cNvSpPr txBox="1"/>
            <p:nvPr/>
          </p:nvSpPr>
          <p:spPr>
            <a:xfrm>
              <a:off x="8974065" y="4397736"/>
              <a:ext cx="2033377" cy="369332"/>
            </a:xfrm>
            <a:prstGeom prst="rect">
              <a:avLst/>
            </a:prstGeom>
            <a:noFill/>
          </p:spPr>
          <p:txBody>
            <a:bodyPr wrap="none" rtlCol="0">
              <a:spAutoFit/>
            </a:bodyPr>
            <a:lstStyle/>
            <a:p>
              <a:r>
                <a:rPr lang="en-US" dirty="0"/>
                <a:t>Afghanistan, 2007</a:t>
              </a:r>
            </a:p>
          </p:txBody>
        </p:sp>
        <p:sp>
          <p:nvSpPr>
            <p:cNvPr id="12" name="TextBox 11">
              <a:extLst>
                <a:ext uri="{FF2B5EF4-FFF2-40B4-BE49-F238E27FC236}">
                  <a16:creationId xmlns:a16="http://schemas.microsoft.com/office/drawing/2014/main" id="{4F57F77E-FFD9-4AA6-A7CF-D384E3C613C5}"/>
                </a:ext>
              </a:extLst>
            </p:cNvPr>
            <p:cNvSpPr txBox="1"/>
            <p:nvPr/>
          </p:nvSpPr>
          <p:spPr>
            <a:xfrm>
              <a:off x="8059594" y="2662711"/>
              <a:ext cx="3408563" cy="1384995"/>
            </a:xfrm>
            <a:prstGeom prst="rect">
              <a:avLst/>
            </a:prstGeom>
            <a:solidFill>
              <a:schemeClr val="bg1"/>
            </a:solidFill>
          </p:spPr>
          <p:txBody>
            <a:bodyPr wrap="square" rtlCol="0">
              <a:spAutoFit/>
            </a:bodyPr>
            <a:lstStyle/>
            <a:p>
              <a:r>
                <a:rPr lang="en-US" sz="1400" dirty="0"/>
                <a:t>A mission involving British soldiers in Afghanistan in which two men died after coming under heavy enemy fire, had to be stopped for an hour to enable officers to discuss what rules of engagement they were using, an inquest heard today.</a:t>
              </a:r>
            </a:p>
          </p:txBody>
        </p:sp>
        <p:sp>
          <p:nvSpPr>
            <p:cNvPr id="13" name="TextBox 12">
              <a:extLst>
                <a:ext uri="{FF2B5EF4-FFF2-40B4-BE49-F238E27FC236}">
                  <a16:creationId xmlns:a16="http://schemas.microsoft.com/office/drawing/2014/main" id="{08C7CF0F-6A03-4E14-BE17-542541790B84}"/>
                </a:ext>
              </a:extLst>
            </p:cNvPr>
            <p:cNvSpPr txBox="1"/>
            <p:nvPr/>
          </p:nvSpPr>
          <p:spPr>
            <a:xfrm>
              <a:off x="8059594" y="1219737"/>
              <a:ext cx="3862320"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Afghanistan mission ‘stopped to discuss rules of engagement’</a:t>
              </a:r>
            </a:p>
          </p:txBody>
        </p:sp>
        <p:sp>
          <p:nvSpPr>
            <p:cNvPr id="14" name="Rectangle 13">
              <a:extLst>
                <a:ext uri="{FF2B5EF4-FFF2-40B4-BE49-F238E27FC236}">
                  <a16:creationId xmlns:a16="http://schemas.microsoft.com/office/drawing/2014/main" id="{9BF04D3D-8D38-4D3E-AD29-6BA07D489C48}"/>
                </a:ext>
              </a:extLst>
            </p:cNvPr>
            <p:cNvSpPr/>
            <p:nvPr/>
          </p:nvSpPr>
          <p:spPr>
            <a:xfrm rot="16200000">
              <a:off x="10422918" y="3086753"/>
              <a:ext cx="3179311" cy="181318"/>
            </a:xfrm>
            <a:prstGeom prst="rect">
              <a:avLst/>
            </a:prstGeom>
          </p:spPr>
          <p:txBody>
            <a:bodyPr wrap="square">
              <a:spAutoFit/>
            </a:bodyPr>
            <a:lstStyle/>
            <a:p>
              <a:r>
                <a:rPr lang="en-US" sz="800" dirty="0">
                  <a:solidFill>
                    <a:schemeClr val="tx1">
                      <a:lumMod val="50000"/>
                      <a:lumOff val="50000"/>
                    </a:schemeClr>
                  </a:solidFill>
                </a:rPr>
                <a:t>https://www.theguardian.com/uk/2008/jul/15/military.afghanistan</a:t>
              </a:r>
            </a:p>
          </p:txBody>
        </p:sp>
      </p:grpSp>
    </p:spTree>
    <p:extLst>
      <p:ext uri="{BB962C8B-B14F-4D97-AF65-F5344CB8AC3E}">
        <p14:creationId xmlns:p14="http://schemas.microsoft.com/office/powerpoint/2010/main" val="3784675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9D3FC1-CA36-48DA-80B9-2C897E483C01}"/>
              </a:ext>
            </a:extLst>
          </p:cNvPr>
          <p:cNvSpPr>
            <a:spLocks noGrp="1"/>
          </p:cNvSpPr>
          <p:nvPr>
            <p:ph type="ctrTitle"/>
          </p:nvPr>
        </p:nvSpPr>
        <p:spPr/>
        <p:txBody>
          <a:bodyPr/>
          <a:lstStyle/>
          <a:p>
            <a:r>
              <a:rPr lang="en-US" dirty="0"/>
              <a:t>Humans disagree in difficult scenarios</a:t>
            </a:r>
          </a:p>
        </p:txBody>
      </p:sp>
      <p:pic>
        <p:nvPicPr>
          <p:cNvPr id="9" name="Picture 8">
            <a:extLst>
              <a:ext uri="{FF2B5EF4-FFF2-40B4-BE49-F238E27FC236}">
                <a16:creationId xmlns:a16="http://schemas.microsoft.com/office/drawing/2014/main" id="{7CE3CDD3-2629-4109-AD4A-79B965CC1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72" y="1240178"/>
            <a:ext cx="2721061" cy="4045344"/>
          </a:xfrm>
          <a:prstGeom prst="rect">
            <a:avLst/>
          </a:prstGeom>
        </p:spPr>
      </p:pic>
      <p:pic>
        <p:nvPicPr>
          <p:cNvPr id="11" name="Picture 10">
            <a:extLst>
              <a:ext uri="{FF2B5EF4-FFF2-40B4-BE49-F238E27FC236}">
                <a16:creationId xmlns:a16="http://schemas.microsoft.com/office/drawing/2014/main" id="{F54EC2C5-71BB-408A-831C-4BAB939C6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888" y="1240178"/>
            <a:ext cx="7388352" cy="3963116"/>
          </a:xfrm>
          <a:prstGeom prst="rect">
            <a:avLst/>
          </a:prstGeom>
        </p:spPr>
      </p:pic>
      <p:sp>
        <p:nvSpPr>
          <p:cNvPr id="13" name="TextBox 12">
            <a:extLst>
              <a:ext uri="{FF2B5EF4-FFF2-40B4-BE49-F238E27FC236}">
                <a16:creationId xmlns:a16="http://schemas.microsoft.com/office/drawing/2014/main" id="{8E69AF25-8EE0-4185-8ECA-2A16B27EF023}"/>
              </a:ext>
            </a:extLst>
          </p:cNvPr>
          <p:cNvSpPr txBox="1"/>
          <p:nvPr/>
        </p:nvSpPr>
        <p:spPr>
          <a:xfrm>
            <a:off x="8661983" y="5054690"/>
            <a:ext cx="2674130" cy="230832"/>
          </a:xfrm>
          <a:prstGeom prst="rect">
            <a:avLst/>
          </a:prstGeom>
          <a:noFill/>
        </p:spPr>
        <p:txBody>
          <a:bodyPr wrap="none" rtlCol="0">
            <a:spAutoFit/>
          </a:bodyPr>
          <a:lstStyle/>
          <a:p>
            <a:r>
              <a:rPr lang="en-US" sz="900" dirty="0">
                <a:solidFill>
                  <a:schemeClr val="bg1">
                    <a:lumMod val="50000"/>
                  </a:schemeClr>
                </a:solidFill>
              </a:rPr>
              <a:t>Courtesy: Dr. Neil Shortland, Dr. Laurence Alison</a:t>
            </a:r>
          </a:p>
        </p:txBody>
      </p:sp>
      <p:sp>
        <p:nvSpPr>
          <p:cNvPr id="16" name="Rectangle 15">
            <a:extLst>
              <a:ext uri="{FF2B5EF4-FFF2-40B4-BE49-F238E27FC236}">
                <a16:creationId xmlns:a16="http://schemas.microsoft.com/office/drawing/2014/main" id="{FD3FC755-BC26-4AF3-802F-F4F6C15E88E6}"/>
              </a:ext>
            </a:extLst>
          </p:cNvPr>
          <p:cNvSpPr/>
          <p:nvPr/>
        </p:nvSpPr>
        <p:spPr>
          <a:xfrm>
            <a:off x="5570863" y="4721028"/>
            <a:ext cx="2339383" cy="2286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Ins="45720" rtlCol="0" anchor="ctr"/>
          <a:lstStyle/>
          <a:p>
            <a:pPr algn="r"/>
            <a:r>
              <a:rPr lang="en-US" sz="1050" dirty="0">
                <a:solidFill>
                  <a:schemeClr val="tx1"/>
                </a:solidFill>
              </a:rPr>
              <a:t>Leave</a:t>
            </a:r>
          </a:p>
        </p:txBody>
      </p:sp>
      <p:sp>
        <p:nvSpPr>
          <p:cNvPr id="15" name="Rectangle 14">
            <a:extLst>
              <a:ext uri="{FF2B5EF4-FFF2-40B4-BE49-F238E27FC236}">
                <a16:creationId xmlns:a16="http://schemas.microsoft.com/office/drawing/2014/main" id="{6243204C-A11D-4ACC-A33A-9CE8D9FAAD4C}"/>
              </a:ext>
            </a:extLst>
          </p:cNvPr>
          <p:cNvSpPr/>
          <p:nvPr/>
        </p:nvSpPr>
        <p:spPr>
          <a:xfrm>
            <a:off x="4833050" y="4721028"/>
            <a:ext cx="859536" cy="2286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 rIns="0" rtlCol="0" anchor="ctr"/>
          <a:lstStyle/>
          <a:p>
            <a:endParaRPr lang="en-US" sz="700" dirty="0">
              <a:solidFill>
                <a:schemeClr val="bg1"/>
              </a:solidFill>
            </a:endParaRPr>
          </a:p>
        </p:txBody>
      </p:sp>
      <p:sp>
        <p:nvSpPr>
          <p:cNvPr id="17" name="Rectangle 16">
            <a:extLst>
              <a:ext uri="{FF2B5EF4-FFF2-40B4-BE49-F238E27FC236}">
                <a16:creationId xmlns:a16="http://schemas.microsoft.com/office/drawing/2014/main" id="{3DA5086B-2170-4187-A935-BDB5A853D800}"/>
              </a:ext>
            </a:extLst>
          </p:cNvPr>
          <p:cNvSpPr/>
          <p:nvPr/>
        </p:nvSpPr>
        <p:spPr>
          <a:xfrm>
            <a:off x="8817482" y="4721028"/>
            <a:ext cx="2339383" cy="2286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Ins="45720" rtlCol="0" anchor="ctr"/>
          <a:lstStyle/>
          <a:p>
            <a:pPr algn="r"/>
            <a:r>
              <a:rPr lang="en-US" sz="1050" dirty="0">
                <a:solidFill>
                  <a:schemeClr val="tx1"/>
                </a:solidFill>
              </a:rPr>
              <a:t>Leave</a:t>
            </a:r>
          </a:p>
        </p:txBody>
      </p:sp>
      <p:sp>
        <p:nvSpPr>
          <p:cNvPr id="18" name="Rectangle 17">
            <a:extLst>
              <a:ext uri="{FF2B5EF4-FFF2-40B4-BE49-F238E27FC236}">
                <a16:creationId xmlns:a16="http://schemas.microsoft.com/office/drawing/2014/main" id="{51ADF72C-2DD0-4D24-ADD8-635A39FBBD6E}"/>
              </a:ext>
            </a:extLst>
          </p:cNvPr>
          <p:cNvSpPr/>
          <p:nvPr/>
        </p:nvSpPr>
        <p:spPr>
          <a:xfrm>
            <a:off x="8079669" y="4721028"/>
            <a:ext cx="1051560" cy="2286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 rIns="0" rtlCol="0" anchor="ctr"/>
          <a:lstStyle/>
          <a:p>
            <a:endParaRPr lang="en-US" sz="900" dirty="0">
              <a:solidFill>
                <a:schemeClr val="bg1"/>
              </a:solidFill>
            </a:endParaRPr>
          </a:p>
        </p:txBody>
      </p:sp>
      <p:sp>
        <p:nvSpPr>
          <p:cNvPr id="19" name="Rectangle 18">
            <a:extLst>
              <a:ext uri="{FF2B5EF4-FFF2-40B4-BE49-F238E27FC236}">
                <a16:creationId xmlns:a16="http://schemas.microsoft.com/office/drawing/2014/main" id="{B79BC72A-652A-4BC0-867F-F6C3A1A93CA4}"/>
              </a:ext>
            </a:extLst>
          </p:cNvPr>
          <p:cNvSpPr/>
          <p:nvPr/>
        </p:nvSpPr>
        <p:spPr>
          <a:xfrm>
            <a:off x="8817482" y="4067313"/>
            <a:ext cx="2339383" cy="2286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Ins="45720" rtlCol="0" anchor="ctr"/>
          <a:lstStyle/>
          <a:p>
            <a:pPr algn="r"/>
            <a:r>
              <a:rPr lang="en-US" sz="1050" dirty="0">
                <a:solidFill>
                  <a:schemeClr val="tx1"/>
                </a:solidFill>
              </a:rPr>
              <a:t>Obey</a:t>
            </a:r>
          </a:p>
        </p:txBody>
      </p:sp>
      <p:sp>
        <p:nvSpPr>
          <p:cNvPr id="20" name="Rectangle 19">
            <a:extLst>
              <a:ext uri="{FF2B5EF4-FFF2-40B4-BE49-F238E27FC236}">
                <a16:creationId xmlns:a16="http://schemas.microsoft.com/office/drawing/2014/main" id="{B37C6383-9320-4B80-A633-5BF05F7AE8FD}"/>
              </a:ext>
            </a:extLst>
          </p:cNvPr>
          <p:cNvSpPr/>
          <p:nvPr/>
        </p:nvSpPr>
        <p:spPr>
          <a:xfrm>
            <a:off x="8079669" y="4067313"/>
            <a:ext cx="1737360" cy="22860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 rIns="0" rtlCol="0" anchor="ctr"/>
          <a:lstStyle/>
          <a:p>
            <a:r>
              <a:rPr lang="en-US" sz="900" dirty="0">
                <a:solidFill>
                  <a:schemeClr val="bg1"/>
                </a:solidFill>
              </a:rPr>
              <a:t>Disobey order 	               65% </a:t>
            </a:r>
          </a:p>
        </p:txBody>
      </p:sp>
      <p:sp>
        <p:nvSpPr>
          <p:cNvPr id="21" name="Rectangle 20">
            <a:extLst>
              <a:ext uri="{FF2B5EF4-FFF2-40B4-BE49-F238E27FC236}">
                <a16:creationId xmlns:a16="http://schemas.microsoft.com/office/drawing/2014/main" id="{FDC94C2A-558F-4857-846B-9AF44C6A5341}"/>
              </a:ext>
            </a:extLst>
          </p:cNvPr>
          <p:cNvSpPr/>
          <p:nvPr/>
        </p:nvSpPr>
        <p:spPr>
          <a:xfrm>
            <a:off x="5570863" y="4067313"/>
            <a:ext cx="2339383" cy="2286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Ins="45720" rtlCol="0" anchor="ctr"/>
          <a:lstStyle/>
          <a:p>
            <a:pPr algn="r"/>
            <a:r>
              <a:rPr lang="en-US" sz="1050" dirty="0">
                <a:solidFill>
                  <a:schemeClr val="tx1"/>
                </a:solidFill>
              </a:rPr>
              <a:t> </a:t>
            </a:r>
          </a:p>
        </p:txBody>
      </p:sp>
      <p:sp>
        <p:nvSpPr>
          <p:cNvPr id="22" name="Rectangle 21">
            <a:extLst>
              <a:ext uri="{FF2B5EF4-FFF2-40B4-BE49-F238E27FC236}">
                <a16:creationId xmlns:a16="http://schemas.microsoft.com/office/drawing/2014/main" id="{403822CF-878B-4CEE-8C33-64412873EB78}"/>
              </a:ext>
            </a:extLst>
          </p:cNvPr>
          <p:cNvSpPr/>
          <p:nvPr/>
        </p:nvSpPr>
        <p:spPr>
          <a:xfrm>
            <a:off x="4833050" y="4067313"/>
            <a:ext cx="1605850" cy="22860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 rIns="0" rtlCol="0" anchor="ctr"/>
          <a:lstStyle/>
          <a:p>
            <a:r>
              <a:rPr lang="en-US" sz="900" dirty="0">
                <a:solidFill>
                  <a:schemeClr val="bg1"/>
                </a:solidFill>
              </a:rPr>
              <a:t>Rescue Mission               50% </a:t>
            </a:r>
          </a:p>
        </p:txBody>
      </p:sp>
      <p:sp>
        <p:nvSpPr>
          <p:cNvPr id="4" name="TextBox 3">
            <a:extLst>
              <a:ext uri="{FF2B5EF4-FFF2-40B4-BE49-F238E27FC236}">
                <a16:creationId xmlns:a16="http://schemas.microsoft.com/office/drawing/2014/main" id="{0D509FE8-A61D-4AAC-98CF-3E5A7FE77F9A}"/>
              </a:ext>
            </a:extLst>
          </p:cNvPr>
          <p:cNvSpPr txBox="1"/>
          <p:nvPr/>
        </p:nvSpPr>
        <p:spPr>
          <a:xfrm>
            <a:off x="8006812" y="4718796"/>
            <a:ext cx="1265090" cy="230832"/>
          </a:xfrm>
          <a:prstGeom prst="rect">
            <a:avLst/>
          </a:prstGeom>
          <a:noFill/>
        </p:spPr>
        <p:txBody>
          <a:bodyPr wrap="none" rtlCol="0">
            <a:spAutoFit/>
          </a:bodyPr>
          <a:lstStyle/>
          <a:p>
            <a:r>
              <a:rPr lang="en-US" sz="900" dirty="0">
                <a:solidFill>
                  <a:schemeClr val="bg1"/>
                </a:solidFill>
              </a:rPr>
              <a:t>Launch Mission 35% </a:t>
            </a:r>
          </a:p>
        </p:txBody>
      </p:sp>
      <p:sp>
        <p:nvSpPr>
          <p:cNvPr id="23" name="Rectangle 22">
            <a:extLst>
              <a:ext uri="{FF2B5EF4-FFF2-40B4-BE49-F238E27FC236}">
                <a16:creationId xmlns:a16="http://schemas.microsoft.com/office/drawing/2014/main" id="{11E8E7A1-6F12-48AA-9C8A-B1EA63B02513}"/>
              </a:ext>
            </a:extLst>
          </p:cNvPr>
          <p:cNvSpPr/>
          <p:nvPr/>
        </p:nvSpPr>
        <p:spPr>
          <a:xfrm>
            <a:off x="8829357" y="2774298"/>
            <a:ext cx="2339383" cy="2286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Ins="45720" rtlCol="0" anchor="ctr"/>
          <a:lstStyle/>
          <a:p>
            <a:pPr algn="r"/>
            <a:r>
              <a:rPr lang="en-US" sz="1050" dirty="0">
                <a:solidFill>
                  <a:schemeClr val="tx1"/>
                </a:solidFill>
              </a:rPr>
              <a:t>Do not</a:t>
            </a:r>
          </a:p>
        </p:txBody>
      </p:sp>
      <p:sp>
        <p:nvSpPr>
          <p:cNvPr id="24" name="Rectangle 23">
            <a:extLst>
              <a:ext uri="{FF2B5EF4-FFF2-40B4-BE49-F238E27FC236}">
                <a16:creationId xmlns:a16="http://schemas.microsoft.com/office/drawing/2014/main" id="{97E6F44B-3302-4EC6-86C0-CE933BB135D8}"/>
              </a:ext>
            </a:extLst>
          </p:cNvPr>
          <p:cNvSpPr/>
          <p:nvPr/>
        </p:nvSpPr>
        <p:spPr>
          <a:xfrm>
            <a:off x="8091544" y="2774298"/>
            <a:ext cx="859536" cy="228600"/>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 rIns="0" rtlCol="0" anchor="ctr"/>
          <a:lstStyle/>
          <a:p>
            <a:endParaRPr lang="en-US" sz="700" dirty="0">
              <a:solidFill>
                <a:schemeClr val="bg1"/>
              </a:solidFill>
            </a:endParaRPr>
          </a:p>
        </p:txBody>
      </p:sp>
      <p:sp>
        <p:nvSpPr>
          <p:cNvPr id="25" name="TextBox 24">
            <a:extLst>
              <a:ext uri="{FF2B5EF4-FFF2-40B4-BE49-F238E27FC236}">
                <a16:creationId xmlns:a16="http://schemas.microsoft.com/office/drawing/2014/main" id="{B8DDB286-1D93-4588-B60C-5FD491E352A9}"/>
              </a:ext>
            </a:extLst>
          </p:cNvPr>
          <p:cNvSpPr txBox="1"/>
          <p:nvPr/>
        </p:nvSpPr>
        <p:spPr>
          <a:xfrm>
            <a:off x="8065293" y="2773182"/>
            <a:ext cx="1468672" cy="230832"/>
          </a:xfrm>
          <a:prstGeom prst="rect">
            <a:avLst/>
          </a:prstGeom>
          <a:noFill/>
        </p:spPr>
        <p:txBody>
          <a:bodyPr wrap="none" rtlCol="0">
            <a:spAutoFit/>
          </a:bodyPr>
          <a:lstStyle/>
          <a:p>
            <a:r>
              <a:rPr lang="en-US" sz="900" dirty="0"/>
              <a:t>Send pedal cutter   28% </a:t>
            </a:r>
          </a:p>
        </p:txBody>
      </p:sp>
      <p:sp>
        <p:nvSpPr>
          <p:cNvPr id="26" name="TextBox 25">
            <a:extLst>
              <a:ext uri="{FF2B5EF4-FFF2-40B4-BE49-F238E27FC236}">
                <a16:creationId xmlns:a16="http://schemas.microsoft.com/office/drawing/2014/main" id="{94E44A36-A6E7-4B58-85F6-F4F0D2B5F766}"/>
              </a:ext>
            </a:extLst>
          </p:cNvPr>
          <p:cNvSpPr txBox="1"/>
          <p:nvPr/>
        </p:nvSpPr>
        <p:spPr>
          <a:xfrm>
            <a:off x="4783943" y="4718796"/>
            <a:ext cx="1338828" cy="230832"/>
          </a:xfrm>
          <a:prstGeom prst="rect">
            <a:avLst/>
          </a:prstGeom>
          <a:noFill/>
        </p:spPr>
        <p:txBody>
          <a:bodyPr wrap="none" rtlCol="0">
            <a:spAutoFit/>
          </a:bodyPr>
          <a:lstStyle/>
          <a:p>
            <a:r>
              <a:rPr lang="en-US" sz="900" dirty="0">
                <a:solidFill>
                  <a:schemeClr val="bg1"/>
                </a:solidFill>
              </a:rPr>
              <a:t>Launch Mission  </a:t>
            </a:r>
            <a:r>
              <a:rPr lang="en-US" sz="900" dirty="0"/>
              <a:t>28% </a:t>
            </a:r>
          </a:p>
        </p:txBody>
      </p:sp>
      <p:sp>
        <p:nvSpPr>
          <p:cNvPr id="27" name="Footer Placeholder 1">
            <a:extLst>
              <a:ext uri="{FF2B5EF4-FFF2-40B4-BE49-F238E27FC236}">
                <a16:creationId xmlns:a16="http://schemas.microsoft.com/office/drawing/2014/main" id="{ED28707C-1BA7-4EFF-8896-8A45088A12FA}"/>
              </a:ext>
            </a:extLst>
          </p:cNvPr>
          <p:cNvSpPr>
            <a:spLocks noGrp="1"/>
          </p:cNvSpPr>
          <p:nvPr>
            <p:ph type="ftr" sz="quarter" idx="10"/>
          </p:nvPr>
        </p:nvSpPr>
        <p:spPr>
          <a:xfrm>
            <a:off x="1778000" y="6550026"/>
            <a:ext cx="8636000" cy="298450"/>
          </a:xfrm>
        </p:spPr>
        <p:txBody>
          <a:bodyPr/>
          <a:lstStyle/>
          <a:p>
            <a:r>
              <a:rPr lang="en-US" dirty="0">
                <a:solidFill>
                  <a:schemeClr val="bg1">
                    <a:lumMod val="50000"/>
                  </a:schemeClr>
                </a:solidFill>
              </a:rPr>
              <a:t>Distribution A: Approved for public release</a:t>
            </a:r>
          </a:p>
        </p:txBody>
      </p:sp>
      <p:sp>
        <p:nvSpPr>
          <p:cNvPr id="28" name="Footer Placeholder 1">
            <a:extLst>
              <a:ext uri="{FF2B5EF4-FFF2-40B4-BE49-F238E27FC236}">
                <a16:creationId xmlns:a16="http://schemas.microsoft.com/office/drawing/2014/main" id="{8F80A4C0-A921-4FA2-97A1-E18B62FF3B8F}"/>
              </a:ext>
            </a:extLst>
          </p:cNvPr>
          <p:cNvSpPr txBox="1">
            <a:spLocks/>
          </p:cNvSpPr>
          <p:nvPr/>
        </p:nvSpPr>
        <p:spPr>
          <a:xfrm>
            <a:off x="-1" y="0"/>
            <a:ext cx="12192001" cy="233966"/>
          </a:xfrm>
          <a:prstGeom prst="rect">
            <a:avLst/>
          </a:prstGeom>
        </p:spPr>
        <p:txBody>
          <a:bodyPr/>
          <a:lstStyle>
            <a:defPPr>
              <a:defRPr lang="en-US"/>
            </a:defPPr>
            <a:lvl1pPr marL="0" algn="ct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lumMod val="50000"/>
                  </a:schemeClr>
                </a:solidFill>
              </a:rPr>
              <a:t>CUI</a:t>
            </a:r>
            <a:endParaRPr lang="en-US" sz="1000" dirty="0">
              <a:solidFill>
                <a:schemeClr val="bg1">
                  <a:lumMod val="50000"/>
                </a:schemeClr>
              </a:solidFill>
            </a:endParaRPr>
          </a:p>
        </p:txBody>
      </p:sp>
    </p:spTree>
    <p:extLst>
      <p:ext uri="{BB962C8B-B14F-4D97-AF65-F5344CB8AC3E}">
        <p14:creationId xmlns:p14="http://schemas.microsoft.com/office/powerpoint/2010/main" val="3247315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5B07BF-EC4C-4C6A-823D-5A4F25EFA83D}"/>
              </a:ext>
            </a:extLst>
          </p:cNvPr>
          <p:cNvSpPr>
            <a:spLocks noGrp="1"/>
          </p:cNvSpPr>
          <p:nvPr>
            <p:ph type="ctrTitle"/>
          </p:nvPr>
        </p:nvSpPr>
        <p:spPr/>
        <p:txBody>
          <a:bodyPr/>
          <a:lstStyle/>
          <a:p>
            <a:r>
              <a:rPr lang="en-US" dirty="0"/>
              <a:t>In The Moment</a:t>
            </a:r>
          </a:p>
        </p:txBody>
      </p:sp>
      <p:sp>
        <p:nvSpPr>
          <p:cNvPr id="9" name="TextBox 8">
            <a:extLst>
              <a:ext uri="{FF2B5EF4-FFF2-40B4-BE49-F238E27FC236}">
                <a16:creationId xmlns:a16="http://schemas.microsoft.com/office/drawing/2014/main" id="{B0F89612-4405-4C5B-91FF-9AAC3A008A65}"/>
              </a:ext>
            </a:extLst>
          </p:cNvPr>
          <p:cNvSpPr txBox="1"/>
          <p:nvPr/>
        </p:nvSpPr>
        <p:spPr>
          <a:xfrm>
            <a:off x="8600620" y="1798188"/>
            <a:ext cx="2234779" cy="369332"/>
          </a:xfrm>
          <a:prstGeom prst="rect">
            <a:avLst/>
          </a:prstGeom>
          <a:noFill/>
        </p:spPr>
        <p:txBody>
          <a:bodyPr wrap="square" rtlCol="0">
            <a:spAutoFit/>
          </a:bodyPr>
          <a:lstStyle/>
          <a:p>
            <a:pPr algn="ctr"/>
            <a:r>
              <a:rPr lang="en-US" b="1" dirty="0">
                <a:solidFill>
                  <a:schemeClr val="tx1">
                    <a:lumMod val="50000"/>
                    <a:lumOff val="50000"/>
                  </a:schemeClr>
                </a:solidFill>
              </a:rPr>
              <a:t>Disaster relief</a:t>
            </a:r>
          </a:p>
        </p:txBody>
      </p:sp>
      <p:sp>
        <p:nvSpPr>
          <p:cNvPr id="6" name="TextBox 5">
            <a:extLst>
              <a:ext uri="{FF2B5EF4-FFF2-40B4-BE49-F238E27FC236}">
                <a16:creationId xmlns:a16="http://schemas.microsoft.com/office/drawing/2014/main" id="{E3528104-86E8-4B44-A744-FD30DEC5CA6F}"/>
              </a:ext>
            </a:extLst>
          </p:cNvPr>
          <p:cNvSpPr txBox="1"/>
          <p:nvPr/>
        </p:nvSpPr>
        <p:spPr>
          <a:xfrm>
            <a:off x="1021678" y="1798528"/>
            <a:ext cx="2278358" cy="369332"/>
          </a:xfrm>
          <a:prstGeom prst="rect">
            <a:avLst/>
          </a:prstGeom>
          <a:noFill/>
        </p:spPr>
        <p:txBody>
          <a:bodyPr wrap="square" rtlCol="0">
            <a:spAutoFit/>
          </a:bodyPr>
          <a:lstStyle/>
          <a:p>
            <a:pPr algn="ctr"/>
            <a:r>
              <a:rPr lang="en-US" b="1" dirty="0"/>
              <a:t>Small unit triage</a:t>
            </a:r>
          </a:p>
        </p:txBody>
      </p:sp>
      <p:sp>
        <p:nvSpPr>
          <p:cNvPr id="28" name="TextBox 27">
            <a:extLst>
              <a:ext uri="{FF2B5EF4-FFF2-40B4-BE49-F238E27FC236}">
                <a16:creationId xmlns:a16="http://schemas.microsoft.com/office/drawing/2014/main" id="{5CAB6D56-41C3-41AA-8B59-BAD4503E7028}"/>
              </a:ext>
            </a:extLst>
          </p:cNvPr>
          <p:cNvSpPr txBox="1"/>
          <p:nvPr/>
        </p:nvSpPr>
        <p:spPr>
          <a:xfrm rot="16200000">
            <a:off x="6632682" y="3329528"/>
            <a:ext cx="2358080" cy="276999"/>
          </a:xfrm>
          <a:prstGeom prst="rect">
            <a:avLst/>
          </a:prstGeom>
          <a:noFill/>
        </p:spPr>
        <p:txBody>
          <a:bodyPr wrap="square" rtlCol="0">
            <a:spAutoFit/>
          </a:bodyPr>
          <a:lstStyle/>
          <a:p>
            <a:r>
              <a:rPr lang="en-US" sz="600" dirty="0">
                <a:solidFill>
                  <a:schemeClr val="bg1">
                    <a:lumMod val="50000"/>
                  </a:schemeClr>
                </a:solidFill>
              </a:rPr>
              <a:t>By JO1 MARK D. FARAM, USN - [1], Public Domain, https://commons.wikimedia.org/w/index.php?curid=2152632</a:t>
            </a:r>
          </a:p>
        </p:txBody>
      </p:sp>
      <p:pic>
        <p:nvPicPr>
          <p:cNvPr id="36" name="Picture 35">
            <a:extLst>
              <a:ext uri="{FF2B5EF4-FFF2-40B4-BE49-F238E27FC236}">
                <a16:creationId xmlns:a16="http://schemas.microsoft.com/office/drawing/2014/main" id="{B2394974-549A-46F6-A306-5E8D2B9E8BDF}"/>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13514" y="2295864"/>
            <a:ext cx="3412191" cy="2271936"/>
          </a:xfrm>
          <a:prstGeom prst="rect">
            <a:avLst/>
          </a:prstGeom>
        </p:spPr>
      </p:pic>
      <p:sp>
        <p:nvSpPr>
          <p:cNvPr id="37" name="TextBox 36">
            <a:extLst>
              <a:ext uri="{FF2B5EF4-FFF2-40B4-BE49-F238E27FC236}">
                <a16:creationId xmlns:a16="http://schemas.microsoft.com/office/drawing/2014/main" id="{2798A6C9-D15C-49E6-8FB9-EEE8562B696A}"/>
              </a:ext>
            </a:extLst>
          </p:cNvPr>
          <p:cNvSpPr txBox="1"/>
          <p:nvPr/>
        </p:nvSpPr>
        <p:spPr>
          <a:xfrm rot="16200000">
            <a:off x="10596782" y="3323711"/>
            <a:ext cx="2332696" cy="276999"/>
          </a:xfrm>
          <a:prstGeom prst="rect">
            <a:avLst/>
          </a:prstGeom>
          <a:noFill/>
        </p:spPr>
        <p:txBody>
          <a:bodyPr wrap="square" rtlCol="0">
            <a:spAutoFit/>
          </a:bodyPr>
          <a:lstStyle/>
          <a:p>
            <a:r>
              <a:rPr lang="en-US" sz="600" dirty="0">
                <a:solidFill>
                  <a:schemeClr val="bg1">
                    <a:lumMod val="50000"/>
                  </a:schemeClr>
                </a:solidFill>
                <a:hlinkClick r:id="rId5" tooltip="https://commons.wikimedia.org/wiki/File:Visitors_watch_a_multinational_medical_response_team_carry_a_simulated_natural_disaster_casualty_during_Immediate_Response_2014_in_Postojna,_Slovenia,_Aug._27,_2014_140827-A-LR291-002.jpg">
                  <a:extLst>
                    <a:ext uri="{A12FA001-AC4F-418D-AE19-62706E023703}">
                      <ahyp:hlinkClr xmlns:ahyp="http://schemas.microsoft.com/office/drawing/2018/hyperlinkcolor" val="tx"/>
                    </a:ext>
                  </a:extLst>
                </a:hlinkClick>
              </a:rPr>
              <a:t>This Photo</a:t>
            </a:r>
            <a:r>
              <a:rPr lang="en-US" sz="600" dirty="0">
                <a:solidFill>
                  <a:schemeClr val="bg1">
                    <a:lumMod val="50000"/>
                  </a:schemeClr>
                </a:solidFill>
              </a:rPr>
              <a:t> by Unknown Author is licensed </a:t>
            </a:r>
          </a:p>
          <a:p>
            <a:r>
              <a:rPr lang="en-US" sz="600" dirty="0">
                <a:solidFill>
                  <a:schemeClr val="bg1">
                    <a:lumMod val="50000"/>
                  </a:schemeClr>
                </a:solidFill>
              </a:rPr>
              <a:t>under </a:t>
            </a:r>
            <a:r>
              <a:rPr lang="en-US" sz="600" dirty="0">
                <a:solidFill>
                  <a:schemeClr val="bg1">
                    <a:lumMod val="50000"/>
                  </a:schemeClr>
                </a:solidFill>
                <a:hlinkClick r:id="rId6" tooltip="https://creativecommons.org/licenses/by-sa/3.0/">
                  <a:extLst>
                    <a:ext uri="{A12FA001-AC4F-418D-AE19-62706E023703}">
                      <ahyp:hlinkClr xmlns:ahyp="http://schemas.microsoft.com/office/drawing/2018/hyperlinkcolor" val="tx"/>
                    </a:ext>
                  </a:extLst>
                </a:hlinkClick>
              </a:rPr>
              <a:t>CC BY-SA</a:t>
            </a:r>
            <a:endParaRPr lang="en-US" sz="600" dirty="0">
              <a:solidFill>
                <a:schemeClr val="bg1">
                  <a:lumMod val="50000"/>
                </a:schemeClr>
              </a:solidFill>
            </a:endParaRPr>
          </a:p>
        </p:txBody>
      </p:sp>
      <p:sp>
        <p:nvSpPr>
          <p:cNvPr id="7" name="Arrow: Right 6">
            <a:extLst>
              <a:ext uri="{FF2B5EF4-FFF2-40B4-BE49-F238E27FC236}">
                <a16:creationId xmlns:a16="http://schemas.microsoft.com/office/drawing/2014/main" id="{011BC3A9-B867-4E76-8C52-A5996891D67D}"/>
              </a:ext>
            </a:extLst>
          </p:cNvPr>
          <p:cNvSpPr/>
          <p:nvPr/>
        </p:nvSpPr>
        <p:spPr>
          <a:xfrm>
            <a:off x="480585" y="5214831"/>
            <a:ext cx="11145120" cy="501864"/>
          </a:xfrm>
          <a:prstGeom prst="rightArrow">
            <a:avLst/>
          </a:prstGeom>
          <a:gradFill flip="none" rotWithShape="1">
            <a:gsLst>
              <a:gs pos="0">
                <a:schemeClr val="accent3">
                  <a:lumMod val="20000"/>
                  <a:lumOff val="80000"/>
                  <a:shade val="30000"/>
                  <a:satMod val="115000"/>
                </a:schemeClr>
              </a:gs>
              <a:gs pos="50000">
                <a:schemeClr val="accent3">
                  <a:lumMod val="20000"/>
                  <a:lumOff val="80000"/>
                  <a:shade val="67500"/>
                  <a:satMod val="115000"/>
                </a:schemeClr>
              </a:gs>
              <a:gs pos="100000">
                <a:schemeClr val="accent3">
                  <a:lumMod val="20000"/>
                  <a:lumOff val="80000"/>
                  <a:shade val="100000"/>
                  <a:satMod val="115000"/>
                </a:schemeClr>
              </a:gs>
            </a:gsLst>
            <a:lin ang="108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(min-hr)  </a:t>
            </a:r>
            <a:r>
              <a:rPr lang="en-US" sz="1400" dirty="0">
                <a:solidFill>
                  <a:schemeClr val="tx1"/>
                </a:solidFill>
              </a:rPr>
              <a:t> </a:t>
            </a:r>
            <a:r>
              <a:rPr lang="en-US" dirty="0">
                <a:solidFill>
                  <a:schemeClr val="tx1"/>
                </a:solidFill>
              </a:rPr>
              <a:t>                             Increasing event duration                       </a:t>
            </a:r>
            <a:r>
              <a:rPr lang="en-US" sz="1100" dirty="0">
                <a:solidFill>
                  <a:schemeClr val="tx1"/>
                </a:solidFill>
              </a:rPr>
              <a:t>(days-weeks)</a:t>
            </a:r>
            <a:endParaRPr lang="en-US" sz="1400" dirty="0">
              <a:solidFill>
                <a:schemeClr val="tx1"/>
              </a:solidFill>
            </a:endParaRPr>
          </a:p>
        </p:txBody>
      </p:sp>
      <p:sp>
        <p:nvSpPr>
          <p:cNvPr id="26" name="Arrow: Right 25">
            <a:extLst>
              <a:ext uri="{FF2B5EF4-FFF2-40B4-BE49-F238E27FC236}">
                <a16:creationId xmlns:a16="http://schemas.microsoft.com/office/drawing/2014/main" id="{0DF01B4E-0A8E-4009-B1DA-AFF7E77FE376}"/>
              </a:ext>
            </a:extLst>
          </p:cNvPr>
          <p:cNvSpPr/>
          <p:nvPr/>
        </p:nvSpPr>
        <p:spPr>
          <a:xfrm>
            <a:off x="481816" y="5837425"/>
            <a:ext cx="11145120" cy="501864"/>
          </a:xfrm>
          <a:prstGeom prst="rightArrow">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(triage has well-structured rules)  </a:t>
            </a:r>
            <a:r>
              <a:rPr lang="en-US" sz="1400" dirty="0">
                <a:solidFill>
                  <a:schemeClr val="tx1"/>
                </a:solidFill>
              </a:rPr>
              <a:t> </a:t>
            </a:r>
            <a:r>
              <a:rPr lang="en-US" dirty="0">
                <a:solidFill>
                  <a:schemeClr val="tx1"/>
                </a:solidFill>
              </a:rPr>
              <a:t>                    Less defined rules                       </a:t>
            </a:r>
            <a:r>
              <a:rPr lang="en-US" sz="1100" dirty="0">
                <a:solidFill>
                  <a:schemeClr val="tx1"/>
                </a:solidFill>
              </a:rPr>
              <a:t>(every disaster is unique)</a:t>
            </a:r>
            <a:endParaRPr lang="en-US" sz="1400" dirty="0">
              <a:solidFill>
                <a:schemeClr val="tx1"/>
              </a:solidFill>
            </a:endParaRPr>
          </a:p>
        </p:txBody>
      </p:sp>
      <p:grpSp>
        <p:nvGrpSpPr>
          <p:cNvPr id="10" name="Group 9">
            <a:extLst>
              <a:ext uri="{FF2B5EF4-FFF2-40B4-BE49-F238E27FC236}">
                <a16:creationId xmlns:a16="http://schemas.microsoft.com/office/drawing/2014/main" id="{91BF5DBA-307A-4528-BACE-BBBFA861D7EE}"/>
              </a:ext>
            </a:extLst>
          </p:cNvPr>
          <p:cNvGrpSpPr/>
          <p:nvPr/>
        </p:nvGrpSpPr>
        <p:grpSpPr>
          <a:xfrm>
            <a:off x="410399" y="2288989"/>
            <a:ext cx="3764375" cy="2370314"/>
            <a:chOff x="410399" y="2051484"/>
            <a:chExt cx="3764375" cy="2370314"/>
          </a:xfrm>
        </p:grpSpPr>
        <p:sp>
          <p:nvSpPr>
            <p:cNvPr id="32" name="TextBox 31">
              <a:extLst>
                <a:ext uri="{FF2B5EF4-FFF2-40B4-BE49-F238E27FC236}">
                  <a16:creationId xmlns:a16="http://schemas.microsoft.com/office/drawing/2014/main" id="{F54FB6D8-3E83-44BA-84B6-CAB92041A45F}"/>
                </a:ext>
              </a:extLst>
            </p:cNvPr>
            <p:cNvSpPr txBox="1"/>
            <p:nvPr/>
          </p:nvSpPr>
          <p:spPr>
            <a:xfrm rot="16200000">
              <a:off x="2835729" y="3082752"/>
              <a:ext cx="2370314" cy="307777"/>
            </a:xfrm>
            <a:prstGeom prst="rect">
              <a:avLst/>
            </a:prstGeom>
            <a:noFill/>
          </p:spPr>
          <p:txBody>
            <a:bodyPr wrap="square" rtlCol="0">
              <a:spAutoFit/>
            </a:bodyPr>
            <a:lstStyle/>
            <a:p>
              <a:r>
                <a:rPr lang="en-US" sz="700" dirty="0">
                  <a:solidFill>
                    <a:schemeClr val="bg1">
                      <a:lumMod val="50000"/>
                    </a:schemeClr>
                  </a:solidFill>
                </a:rPr>
                <a:t>https://www.afsoc.af.mil/News/Photos/igphoto/2001868908/</a:t>
              </a:r>
            </a:p>
          </p:txBody>
        </p:sp>
        <p:pic>
          <p:nvPicPr>
            <p:cNvPr id="8" name="Picture 7">
              <a:extLst>
                <a:ext uri="{FF2B5EF4-FFF2-40B4-BE49-F238E27FC236}">
                  <a16:creationId xmlns:a16="http://schemas.microsoft.com/office/drawing/2014/main" id="{EE153103-BA9E-4A41-A82F-1F672F7668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399" y="2058359"/>
              <a:ext cx="3486359" cy="2271936"/>
            </a:xfrm>
            <a:prstGeom prst="rect">
              <a:avLst/>
            </a:prstGeom>
          </p:spPr>
        </p:pic>
      </p:grpSp>
      <p:pic>
        <p:nvPicPr>
          <p:cNvPr id="12" name="Picture 11">
            <a:extLst>
              <a:ext uri="{FF2B5EF4-FFF2-40B4-BE49-F238E27FC236}">
                <a16:creationId xmlns:a16="http://schemas.microsoft.com/office/drawing/2014/main" id="{23B262A3-CD82-4793-AB0A-15D7C311824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096"/>
          <a:stretch/>
        </p:blipFill>
        <p:spPr>
          <a:xfrm>
            <a:off x="4495015" y="2295864"/>
            <a:ext cx="3191915" cy="2271936"/>
          </a:xfrm>
          <a:prstGeom prst="rect">
            <a:avLst/>
          </a:prstGeom>
        </p:spPr>
      </p:pic>
      <p:sp>
        <p:nvSpPr>
          <p:cNvPr id="20" name="TextBox 19">
            <a:extLst>
              <a:ext uri="{FF2B5EF4-FFF2-40B4-BE49-F238E27FC236}">
                <a16:creationId xmlns:a16="http://schemas.microsoft.com/office/drawing/2014/main" id="{5C87591F-2695-4AFB-8311-FD391056719A}"/>
              </a:ext>
            </a:extLst>
          </p:cNvPr>
          <p:cNvSpPr txBox="1"/>
          <p:nvPr/>
        </p:nvSpPr>
        <p:spPr>
          <a:xfrm>
            <a:off x="4380180" y="1798188"/>
            <a:ext cx="3640179" cy="369332"/>
          </a:xfrm>
          <a:prstGeom prst="rect">
            <a:avLst/>
          </a:prstGeom>
          <a:noFill/>
        </p:spPr>
        <p:txBody>
          <a:bodyPr wrap="square" rtlCol="0">
            <a:spAutoFit/>
          </a:bodyPr>
          <a:lstStyle/>
          <a:p>
            <a:pPr algn="ctr"/>
            <a:r>
              <a:rPr lang="en-US" b="1" dirty="0"/>
              <a:t>Triage for mass casualty</a:t>
            </a:r>
          </a:p>
        </p:txBody>
      </p:sp>
      <p:sp>
        <p:nvSpPr>
          <p:cNvPr id="4" name="TextBox 3">
            <a:extLst>
              <a:ext uri="{FF2B5EF4-FFF2-40B4-BE49-F238E27FC236}">
                <a16:creationId xmlns:a16="http://schemas.microsoft.com/office/drawing/2014/main" id="{2D327C34-50CF-42D6-B1E2-DDD682AEC847}"/>
              </a:ext>
            </a:extLst>
          </p:cNvPr>
          <p:cNvSpPr txBox="1"/>
          <p:nvPr/>
        </p:nvSpPr>
        <p:spPr>
          <a:xfrm>
            <a:off x="4128156" y="4905221"/>
            <a:ext cx="3935694" cy="369332"/>
          </a:xfrm>
          <a:prstGeom prst="rect">
            <a:avLst/>
          </a:prstGeom>
          <a:noFill/>
        </p:spPr>
        <p:txBody>
          <a:bodyPr wrap="none" rtlCol="0">
            <a:spAutoFit/>
          </a:bodyPr>
          <a:lstStyle/>
          <a:p>
            <a:pPr algn="ctr"/>
            <a:r>
              <a:rPr lang="en-US" b="1" dirty="0"/>
              <a:t>Elements of scenario complexity</a:t>
            </a:r>
          </a:p>
        </p:txBody>
      </p:sp>
      <p:sp>
        <p:nvSpPr>
          <p:cNvPr id="22" name="Footer Placeholder 1">
            <a:extLst>
              <a:ext uri="{FF2B5EF4-FFF2-40B4-BE49-F238E27FC236}">
                <a16:creationId xmlns:a16="http://schemas.microsoft.com/office/drawing/2014/main" id="{ED28707C-1BA7-4EFF-8896-8A45088A12FA}"/>
              </a:ext>
            </a:extLst>
          </p:cNvPr>
          <p:cNvSpPr>
            <a:spLocks noGrp="1"/>
          </p:cNvSpPr>
          <p:nvPr>
            <p:ph type="ftr" sz="quarter" idx="10"/>
          </p:nvPr>
        </p:nvSpPr>
        <p:spPr>
          <a:xfrm>
            <a:off x="1778000" y="6550026"/>
            <a:ext cx="8636000" cy="298450"/>
          </a:xfrm>
        </p:spPr>
        <p:txBody>
          <a:bodyPr/>
          <a:lstStyle/>
          <a:p>
            <a:r>
              <a:rPr lang="en-US" dirty="0">
                <a:solidFill>
                  <a:schemeClr val="bg1">
                    <a:lumMod val="50000"/>
                  </a:schemeClr>
                </a:solidFill>
              </a:rPr>
              <a:t>Distribution A: Approved for public release</a:t>
            </a:r>
          </a:p>
        </p:txBody>
      </p:sp>
      <p:sp>
        <p:nvSpPr>
          <p:cNvPr id="23" name="Footer Placeholder 1">
            <a:extLst>
              <a:ext uri="{FF2B5EF4-FFF2-40B4-BE49-F238E27FC236}">
                <a16:creationId xmlns:a16="http://schemas.microsoft.com/office/drawing/2014/main" id="{8F80A4C0-A921-4FA2-97A1-E18B62FF3B8F}"/>
              </a:ext>
            </a:extLst>
          </p:cNvPr>
          <p:cNvSpPr txBox="1">
            <a:spLocks/>
          </p:cNvSpPr>
          <p:nvPr/>
        </p:nvSpPr>
        <p:spPr>
          <a:xfrm>
            <a:off x="-1" y="0"/>
            <a:ext cx="12192001" cy="233966"/>
          </a:xfrm>
          <a:prstGeom prst="rect">
            <a:avLst/>
          </a:prstGeom>
        </p:spPr>
        <p:txBody>
          <a:bodyPr/>
          <a:lstStyle>
            <a:defPPr>
              <a:defRPr lang="en-US"/>
            </a:defPPr>
            <a:lvl1pPr marL="0" algn="ct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lumMod val="50000"/>
                  </a:schemeClr>
                </a:solidFill>
              </a:rPr>
              <a:t>CUI</a:t>
            </a:r>
            <a:endParaRPr lang="en-US" sz="1000" dirty="0">
              <a:solidFill>
                <a:schemeClr val="bg1">
                  <a:lumMod val="50000"/>
                </a:schemeClr>
              </a:solidFill>
            </a:endParaRPr>
          </a:p>
        </p:txBody>
      </p:sp>
      <p:sp>
        <p:nvSpPr>
          <p:cNvPr id="25" name="Content Placeholder 5">
            <a:extLst>
              <a:ext uri="{FF2B5EF4-FFF2-40B4-BE49-F238E27FC236}">
                <a16:creationId xmlns:a16="http://schemas.microsoft.com/office/drawing/2014/main" id="{A079132A-C0D3-4E5B-9F1C-7AEB81A05E47}"/>
              </a:ext>
            </a:extLst>
          </p:cNvPr>
          <p:cNvSpPr txBox="1">
            <a:spLocks/>
          </p:cNvSpPr>
          <p:nvPr/>
        </p:nvSpPr>
        <p:spPr>
          <a:xfrm>
            <a:off x="135497" y="931755"/>
            <a:ext cx="11910950" cy="744966"/>
          </a:xfrm>
          <a:prstGeom prst="rect">
            <a:avLst/>
          </a:prstGeom>
        </p:spPr>
        <p:txBody>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r>
              <a:rPr lang="en-US" sz="1800" dirty="0"/>
              <a:t>Enable human-off-the-loop delegation to algorithmic decision-makers for difficult DoD domains </a:t>
            </a:r>
          </a:p>
          <a:p>
            <a:pPr marL="0" indent="0" algn="ctr"/>
            <a:r>
              <a:rPr lang="en-US" sz="1800" dirty="0"/>
              <a:t>where there is no right answer. </a:t>
            </a:r>
          </a:p>
          <a:p>
            <a:pPr marL="0" indent="0" algn="ctr"/>
            <a:endParaRPr lang="en-US" sz="1800" dirty="0"/>
          </a:p>
        </p:txBody>
      </p:sp>
    </p:spTree>
    <p:extLst>
      <p:ext uri="{BB962C8B-B14F-4D97-AF65-F5344CB8AC3E}">
        <p14:creationId xmlns:p14="http://schemas.microsoft.com/office/powerpoint/2010/main" val="2101350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07F332-6231-4A00-AF63-4736F035B250}"/>
              </a:ext>
            </a:extLst>
          </p:cNvPr>
          <p:cNvSpPr>
            <a:spLocks noGrp="1"/>
          </p:cNvSpPr>
          <p:nvPr>
            <p:ph type="ctrTitle"/>
          </p:nvPr>
        </p:nvSpPr>
        <p:spPr/>
        <p:txBody>
          <a:bodyPr/>
          <a:lstStyle/>
          <a:p>
            <a:r>
              <a:rPr lang="en-US" dirty="0"/>
              <a:t>Trust model: delegation</a:t>
            </a:r>
          </a:p>
        </p:txBody>
      </p:sp>
      <p:grpSp>
        <p:nvGrpSpPr>
          <p:cNvPr id="2" name="Group 1">
            <a:extLst>
              <a:ext uri="{FF2B5EF4-FFF2-40B4-BE49-F238E27FC236}">
                <a16:creationId xmlns:a16="http://schemas.microsoft.com/office/drawing/2014/main" id="{58C833FD-5F57-4FEE-91EC-60EB9EDACE86}"/>
              </a:ext>
            </a:extLst>
          </p:cNvPr>
          <p:cNvGrpSpPr/>
          <p:nvPr/>
        </p:nvGrpSpPr>
        <p:grpSpPr>
          <a:xfrm>
            <a:off x="1602320" y="1935080"/>
            <a:ext cx="9312545" cy="4200428"/>
            <a:chOff x="1855538" y="1187671"/>
            <a:chExt cx="9312545" cy="4200428"/>
          </a:xfrm>
        </p:grpSpPr>
        <p:sp>
          <p:nvSpPr>
            <p:cNvPr id="9" name="TextBox 8">
              <a:extLst>
                <a:ext uri="{FF2B5EF4-FFF2-40B4-BE49-F238E27FC236}">
                  <a16:creationId xmlns:a16="http://schemas.microsoft.com/office/drawing/2014/main" id="{C4FC7CB0-9826-4537-BF16-DD5640DAE506}"/>
                </a:ext>
              </a:extLst>
            </p:cNvPr>
            <p:cNvSpPr txBox="1"/>
            <p:nvPr/>
          </p:nvSpPr>
          <p:spPr>
            <a:xfrm>
              <a:off x="8336187" y="1187671"/>
              <a:ext cx="2077813" cy="230832"/>
            </a:xfrm>
            <a:prstGeom prst="rect">
              <a:avLst/>
            </a:prstGeom>
            <a:noFill/>
          </p:spPr>
          <p:txBody>
            <a:bodyPr wrap="none" rtlCol="0">
              <a:spAutoFit/>
            </a:bodyPr>
            <a:lstStyle/>
            <a:p>
              <a:r>
                <a:rPr lang="en-US" sz="900" dirty="0">
                  <a:solidFill>
                    <a:schemeClr val="bg1">
                      <a:lumMod val="50000"/>
                    </a:schemeClr>
                  </a:solidFill>
                </a:rPr>
                <a:t>(Kohn et al. 2021, Mayer et al. 1995)</a:t>
              </a:r>
            </a:p>
          </p:txBody>
        </p:sp>
        <p:sp>
          <p:nvSpPr>
            <p:cNvPr id="10" name="Rectangle 9">
              <a:extLst>
                <a:ext uri="{FF2B5EF4-FFF2-40B4-BE49-F238E27FC236}">
                  <a16:creationId xmlns:a16="http://schemas.microsoft.com/office/drawing/2014/main" id="{D467BB0A-2A62-42A3-954E-48B71E17E357}"/>
                </a:ext>
              </a:extLst>
            </p:cNvPr>
            <p:cNvSpPr/>
            <p:nvPr/>
          </p:nvSpPr>
          <p:spPr>
            <a:xfrm>
              <a:off x="5341917" y="2885371"/>
              <a:ext cx="1508166"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a:t>
              </a:r>
            </a:p>
          </p:txBody>
        </p:sp>
        <p:sp>
          <p:nvSpPr>
            <p:cNvPr id="11" name="Rectangle 10">
              <a:extLst>
                <a:ext uri="{FF2B5EF4-FFF2-40B4-BE49-F238E27FC236}">
                  <a16:creationId xmlns:a16="http://schemas.microsoft.com/office/drawing/2014/main" id="{3DAFFEE1-CFEC-43A4-A5E0-E98ED71B5A34}"/>
                </a:ext>
              </a:extLst>
            </p:cNvPr>
            <p:cNvSpPr/>
            <p:nvPr/>
          </p:nvSpPr>
          <p:spPr>
            <a:xfrm>
              <a:off x="9659917" y="2885371"/>
              <a:ext cx="1508166"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Outcomes</a:t>
              </a:r>
            </a:p>
          </p:txBody>
        </p:sp>
        <p:sp>
          <p:nvSpPr>
            <p:cNvPr id="12" name="Rectangle 11">
              <a:extLst>
                <a:ext uri="{FF2B5EF4-FFF2-40B4-BE49-F238E27FC236}">
                  <a16:creationId xmlns:a16="http://schemas.microsoft.com/office/drawing/2014/main" id="{88B57B45-249B-4FBF-B51C-17A431940FE1}"/>
                </a:ext>
              </a:extLst>
            </p:cNvPr>
            <p:cNvSpPr/>
            <p:nvPr/>
          </p:nvSpPr>
          <p:spPr>
            <a:xfrm>
              <a:off x="3712525" y="4699330"/>
              <a:ext cx="1508165"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Trustor’s propensity</a:t>
              </a:r>
            </a:p>
          </p:txBody>
        </p:sp>
        <p:sp>
          <p:nvSpPr>
            <p:cNvPr id="13" name="Rectangle 12">
              <a:extLst>
                <a:ext uri="{FF2B5EF4-FFF2-40B4-BE49-F238E27FC236}">
                  <a16:creationId xmlns:a16="http://schemas.microsoft.com/office/drawing/2014/main" id="{E382A446-5A9D-4377-92D8-4427E9CB5C3F}"/>
                </a:ext>
              </a:extLst>
            </p:cNvPr>
            <p:cNvSpPr/>
            <p:nvPr/>
          </p:nvSpPr>
          <p:spPr>
            <a:xfrm>
              <a:off x="6409543" y="1926686"/>
              <a:ext cx="1508165"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Perceived risk</a:t>
              </a:r>
            </a:p>
          </p:txBody>
        </p:sp>
        <p:sp>
          <p:nvSpPr>
            <p:cNvPr id="14" name="Rectangle 13">
              <a:extLst>
                <a:ext uri="{FF2B5EF4-FFF2-40B4-BE49-F238E27FC236}">
                  <a16:creationId xmlns:a16="http://schemas.microsoft.com/office/drawing/2014/main" id="{16C0D2E6-1122-4BA6-8B36-582AC20DBFF4}"/>
                </a:ext>
              </a:extLst>
            </p:cNvPr>
            <p:cNvSpPr/>
            <p:nvPr/>
          </p:nvSpPr>
          <p:spPr>
            <a:xfrm>
              <a:off x="7500917" y="2885371"/>
              <a:ext cx="1508165"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Risk taking in relationship</a:t>
              </a:r>
            </a:p>
          </p:txBody>
        </p:sp>
        <p:sp>
          <p:nvSpPr>
            <p:cNvPr id="16" name="Rectangle 15">
              <a:extLst>
                <a:ext uri="{FF2B5EF4-FFF2-40B4-BE49-F238E27FC236}">
                  <a16:creationId xmlns:a16="http://schemas.microsoft.com/office/drawing/2014/main" id="{D61467FF-38AB-4EBB-B8F9-44544A6E8A5E}"/>
                </a:ext>
              </a:extLst>
            </p:cNvPr>
            <p:cNvSpPr/>
            <p:nvPr/>
          </p:nvSpPr>
          <p:spPr>
            <a:xfrm>
              <a:off x="1859484" y="2438402"/>
              <a:ext cx="1882238" cy="148705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2" name="Connector: Elbow 21">
              <a:extLst>
                <a:ext uri="{FF2B5EF4-FFF2-40B4-BE49-F238E27FC236}">
                  <a16:creationId xmlns:a16="http://schemas.microsoft.com/office/drawing/2014/main" id="{C116E7E9-F90C-4B0D-98B5-7FBF5702616D}"/>
                </a:ext>
              </a:extLst>
            </p:cNvPr>
            <p:cNvCxnSpPr>
              <a:cxnSpLocks/>
              <a:stCxn id="11" idx="0"/>
              <a:endCxn id="16" idx="1"/>
            </p:cNvCxnSpPr>
            <p:nvPr/>
          </p:nvCxnSpPr>
          <p:spPr bwMode="auto">
            <a:xfrm rot="16200000" flipH="1" flipV="1">
              <a:off x="5988463" y="-1243608"/>
              <a:ext cx="296558" cy="8554516"/>
            </a:xfrm>
            <a:prstGeom prst="bentConnector4">
              <a:avLst>
                <a:gd name="adj1" fmla="val -582859"/>
                <a:gd name="adj2" fmla="val 10267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9E204E85-337E-484B-AB68-2ECC785CC3F3}"/>
                </a:ext>
              </a:extLst>
            </p:cNvPr>
            <p:cNvCxnSpPr>
              <a:cxnSpLocks/>
              <a:endCxn id="10" idx="1"/>
            </p:cNvCxnSpPr>
            <p:nvPr/>
          </p:nvCxnSpPr>
          <p:spPr bwMode="auto">
            <a:xfrm>
              <a:off x="3745675" y="3229756"/>
              <a:ext cx="1596242"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4" name="Straight Arrow Connector 23">
              <a:extLst>
                <a:ext uri="{FF2B5EF4-FFF2-40B4-BE49-F238E27FC236}">
                  <a16:creationId xmlns:a16="http://schemas.microsoft.com/office/drawing/2014/main" id="{79E98D15-790F-4968-AAFE-4EAB083DAA7E}"/>
                </a:ext>
              </a:extLst>
            </p:cNvPr>
            <p:cNvCxnSpPr>
              <a:stCxn id="10" idx="3"/>
              <a:endCxn id="14" idx="1"/>
            </p:cNvCxnSpPr>
            <p:nvPr/>
          </p:nvCxnSpPr>
          <p:spPr bwMode="auto">
            <a:xfrm>
              <a:off x="6850083" y="3229756"/>
              <a:ext cx="650834"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EC80C284-95EE-40F2-9D95-D96DF2AC0AFB}"/>
                </a:ext>
              </a:extLst>
            </p:cNvPr>
            <p:cNvCxnSpPr>
              <a:stCxn id="14" idx="3"/>
              <a:endCxn id="11" idx="1"/>
            </p:cNvCxnSpPr>
            <p:nvPr/>
          </p:nvCxnSpPr>
          <p:spPr bwMode="auto">
            <a:xfrm>
              <a:off x="9009082" y="3229756"/>
              <a:ext cx="650835"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6" name="Straight Arrow Connector 25">
              <a:extLst>
                <a:ext uri="{FF2B5EF4-FFF2-40B4-BE49-F238E27FC236}">
                  <a16:creationId xmlns:a16="http://schemas.microsoft.com/office/drawing/2014/main" id="{2759DBD3-4F4A-478F-BCFA-E09D9B45FA88}"/>
                </a:ext>
              </a:extLst>
            </p:cNvPr>
            <p:cNvCxnSpPr>
              <a:stCxn id="13" idx="2"/>
            </p:cNvCxnSpPr>
            <p:nvPr/>
          </p:nvCxnSpPr>
          <p:spPr bwMode="auto">
            <a:xfrm flipH="1">
              <a:off x="7163625" y="2615455"/>
              <a:ext cx="1" cy="614298"/>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7" name="Straight Arrow Connector 26">
              <a:extLst>
                <a:ext uri="{FF2B5EF4-FFF2-40B4-BE49-F238E27FC236}">
                  <a16:creationId xmlns:a16="http://schemas.microsoft.com/office/drawing/2014/main" id="{FD1DD3D0-7A2D-4ABB-A54F-6585FFC6F4A2}"/>
                </a:ext>
              </a:extLst>
            </p:cNvPr>
            <p:cNvCxnSpPr>
              <a:stCxn id="12" idx="0"/>
            </p:cNvCxnSpPr>
            <p:nvPr/>
          </p:nvCxnSpPr>
          <p:spPr bwMode="auto">
            <a:xfrm flipH="1" flipV="1">
              <a:off x="4466607" y="3278051"/>
              <a:ext cx="1" cy="1421279"/>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19" name="TextBox 18">
              <a:extLst>
                <a:ext uri="{FF2B5EF4-FFF2-40B4-BE49-F238E27FC236}">
                  <a16:creationId xmlns:a16="http://schemas.microsoft.com/office/drawing/2014/main" id="{72907B90-6C24-420D-A051-3E15EA587BB3}"/>
                </a:ext>
              </a:extLst>
            </p:cNvPr>
            <p:cNvSpPr txBox="1"/>
            <p:nvPr/>
          </p:nvSpPr>
          <p:spPr>
            <a:xfrm>
              <a:off x="1855538" y="2796852"/>
              <a:ext cx="1886184" cy="830997"/>
            </a:xfrm>
            <a:prstGeom prst="rect">
              <a:avLst/>
            </a:prstGeom>
            <a:noFill/>
          </p:spPr>
          <p:txBody>
            <a:bodyPr wrap="square" rtlCol="0">
              <a:spAutoFit/>
            </a:bodyPr>
            <a:lstStyle/>
            <a:p>
              <a:pPr algn="ctr"/>
              <a:r>
                <a:rPr lang="en-US" sz="1600" dirty="0"/>
                <a:t>Factors of perceived trustworthiness</a:t>
              </a:r>
            </a:p>
          </p:txBody>
        </p:sp>
      </p:grpSp>
      <p:sp>
        <p:nvSpPr>
          <p:cNvPr id="6" name="TextBox 5">
            <a:extLst>
              <a:ext uri="{FF2B5EF4-FFF2-40B4-BE49-F238E27FC236}">
                <a16:creationId xmlns:a16="http://schemas.microsoft.com/office/drawing/2014/main" id="{54011273-18E9-40BD-A9D2-A02B3DE5C91E}"/>
              </a:ext>
            </a:extLst>
          </p:cNvPr>
          <p:cNvSpPr txBox="1"/>
          <p:nvPr/>
        </p:nvSpPr>
        <p:spPr>
          <a:xfrm>
            <a:off x="210150" y="1033128"/>
            <a:ext cx="11771697" cy="723275"/>
          </a:xfrm>
          <a:prstGeom prst="rect">
            <a:avLst/>
          </a:prstGeom>
          <a:noFill/>
        </p:spPr>
        <p:txBody>
          <a:bodyPr wrap="square" rtlCol="0">
            <a:spAutoFit/>
          </a:bodyPr>
          <a:lstStyle/>
          <a:p>
            <a:pPr algn="ctr"/>
            <a:r>
              <a:rPr lang="en-US" sz="1600" dirty="0"/>
              <a:t>Trust: “the willingness of a party to be </a:t>
            </a:r>
            <a:r>
              <a:rPr lang="en-US" sz="1600" b="1" dirty="0"/>
              <a:t>vulnerable to the actions of another </a:t>
            </a:r>
            <a:r>
              <a:rPr lang="en-US" sz="1600" dirty="0"/>
              <a:t>party based on the expectation that the other will perform a particular action important to the trustor, </a:t>
            </a:r>
            <a:r>
              <a:rPr lang="en-US" sz="1600" b="1" dirty="0"/>
              <a:t>irrespective of the ability to monitor or control</a:t>
            </a:r>
            <a:r>
              <a:rPr lang="en-US" sz="1600" dirty="0"/>
              <a:t> that other party.”   </a:t>
            </a:r>
            <a:r>
              <a:rPr lang="en-US" sz="900" dirty="0">
                <a:solidFill>
                  <a:schemeClr val="bg1">
                    <a:lumMod val="50000"/>
                  </a:schemeClr>
                </a:solidFill>
              </a:rPr>
              <a:t>Mayer et al. 1995</a:t>
            </a:r>
          </a:p>
        </p:txBody>
      </p:sp>
      <p:sp>
        <p:nvSpPr>
          <p:cNvPr id="21" name="Footer Placeholder 1">
            <a:extLst>
              <a:ext uri="{FF2B5EF4-FFF2-40B4-BE49-F238E27FC236}">
                <a16:creationId xmlns:a16="http://schemas.microsoft.com/office/drawing/2014/main" id="{8F80A4C0-A921-4FA2-97A1-E18B62FF3B8F}"/>
              </a:ext>
            </a:extLst>
          </p:cNvPr>
          <p:cNvSpPr txBox="1">
            <a:spLocks/>
          </p:cNvSpPr>
          <p:nvPr/>
        </p:nvSpPr>
        <p:spPr>
          <a:xfrm>
            <a:off x="-1" y="0"/>
            <a:ext cx="12192001" cy="233966"/>
          </a:xfrm>
          <a:prstGeom prst="rect">
            <a:avLst/>
          </a:prstGeom>
        </p:spPr>
        <p:txBody>
          <a:bodyPr/>
          <a:lstStyle>
            <a:defPPr>
              <a:defRPr lang="en-US"/>
            </a:defPPr>
            <a:lvl1pPr marL="0" algn="ct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lumMod val="50000"/>
                  </a:schemeClr>
                </a:solidFill>
              </a:rPr>
              <a:t>CUI</a:t>
            </a:r>
            <a:endParaRPr lang="en-US" sz="1000" dirty="0">
              <a:solidFill>
                <a:schemeClr val="bg1">
                  <a:lumMod val="50000"/>
                </a:schemeClr>
              </a:solidFill>
            </a:endParaRPr>
          </a:p>
        </p:txBody>
      </p:sp>
      <p:sp>
        <p:nvSpPr>
          <p:cNvPr id="28" name="Footer Placeholder 1">
            <a:extLst>
              <a:ext uri="{FF2B5EF4-FFF2-40B4-BE49-F238E27FC236}">
                <a16:creationId xmlns:a16="http://schemas.microsoft.com/office/drawing/2014/main" id="{2C446F5B-510F-4A4D-BFAD-398E256313E8}"/>
              </a:ext>
            </a:extLst>
          </p:cNvPr>
          <p:cNvSpPr>
            <a:spLocks noGrp="1"/>
          </p:cNvSpPr>
          <p:nvPr>
            <p:ph type="ftr" sz="quarter" idx="10"/>
          </p:nvPr>
        </p:nvSpPr>
        <p:spPr>
          <a:xfrm>
            <a:off x="1778000" y="6550026"/>
            <a:ext cx="8636000" cy="298450"/>
          </a:xfrm>
        </p:spPr>
        <p:txBody>
          <a:bodyPr/>
          <a:lstStyle/>
          <a:p>
            <a:r>
              <a:rPr lang="en-US" dirty="0">
                <a:solidFill>
                  <a:schemeClr val="bg1">
                    <a:lumMod val="50000"/>
                  </a:schemeClr>
                </a:solidFill>
              </a:rPr>
              <a:t>Distribution A: Approved for public release</a:t>
            </a:r>
          </a:p>
        </p:txBody>
      </p:sp>
    </p:spTree>
    <p:extLst>
      <p:ext uri="{BB962C8B-B14F-4D97-AF65-F5344CB8AC3E}">
        <p14:creationId xmlns:p14="http://schemas.microsoft.com/office/powerpoint/2010/main" val="420811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9B5C7670-95BA-45B9-99F0-3E1FC7133FC8}"/>
              </a:ext>
            </a:extLst>
          </p:cNvPr>
          <p:cNvPicPr>
            <a:picLocks noChangeAspect="1"/>
          </p:cNvPicPr>
          <p:nvPr/>
        </p:nvPicPr>
        <p:blipFill rotWithShape="1">
          <a:blip r:embed="rId3"/>
          <a:srcRect l="7937" r="15050"/>
          <a:stretch/>
        </p:blipFill>
        <p:spPr>
          <a:xfrm>
            <a:off x="7254493" y="1261870"/>
            <a:ext cx="2582732" cy="2247206"/>
          </a:xfrm>
          <a:prstGeom prst="hexagon">
            <a:avLst>
              <a:gd name="adj" fmla="val 28843"/>
              <a:gd name="vf" fmla="val 115470"/>
            </a:avLst>
          </a:prstGeom>
        </p:spPr>
      </p:pic>
      <p:grpSp>
        <p:nvGrpSpPr>
          <p:cNvPr id="74" name="Group 73">
            <a:extLst>
              <a:ext uri="{FF2B5EF4-FFF2-40B4-BE49-F238E27FC236}">
                <a16:creationId xmlns:a16="http://schemas.microsoft.com/office/drawing/2014/main" id="{2800128A-2561-404A-9599-924E0948CD3F}"/>
              </a:ext>
            </a:extLst>
          </p:cNvPr>
          <p:cNvGrpSpPr/>
          <p:nvPr/>
        </p:nvGrpSpPr>
        <p:grpSpPr>
          <a:xfrm>
            <a:off x="7242936" y="4140220"/>
            <a:ext cx="2595291" cy="2247206"/>
            <a:chOff x="2217741" y="4237458"/>
            <a:chExt cx="2647140" cy="2247206"/>
          </a:xfrm>
        </p:grpSpPr>
        <p:pic>
          <p:nvPicPr>
            <p:cNvPr id="78" name="Picture 77">
              <a:extLst>
                <a:ext uri="{FF2B5EF4-FFF2-40B4-BE49-F238E27FC236}">
                  <a16:creationId xmlns:a16="http://schemas.microsoft.com/office/drawing/2014/main" id="{53E5222B-3EE2-41F2-9CB6-D97E38A0C8CA}"/>
                </a:ext>
              </a:extLst>
            </p:cNvPr>
            <p:cNvPicPr>
              <a:picLocks noChangeAspect="1"/>
            </p:cNvPicPr>
            <p:nvPr/>
          </p:nvPicPr>
          <p:blipFill rotWithShape="1">
            <a:blip r:embed="rId4"/>
            <a:srcRect l="25576" b="5412"/>
            <a:stretch/>
          </p:blipFill>
          <p:spPr>
            <a:xfrm>
              <a:off x="2217741" y="4237458"/>
              <a:ext cx="2647140" cy="2247206"/>
            </a:xfrm>
            <a:prstGeom prst="hexagon">
              <a:avLst>
                <a:gd name="adj" fmla="val 28617"/>
                <a:gd name="vf" fmla="val 115470"/>
              </a:avLst>
            </a:prstGeom>
          </p:spPr>
        </p:pic>
        <p:sp>
          <p:nvSpPr>
            <p:cNvPr id="79" name="Rectangle 78">
              <a:extLst>
                <a:ext uri="{FF2B5EF4-FFF2-40B4-BE49-F238E27FC236}">
                  <a16:creationId xmlns:a16="http://schemas.microsoft.com/office/drawing/2014/main" id="{47A2C649-96E1-4F1A-AF16-D04907A46AB1}"/>
                </a:ext>
              </a:extLst>
            </p:cNvPr>
            <p:cNvSpPr/>
            <p:nvPr/>
          </p:nvSpPr>
          <p:spPr>
            <a:xfrm>
              <a:off x="2763890" y="4259036"/>
              <a:ext cx="436338"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D7DA4"/>
                  </a:solidFill>
                  <a:effectLst/>
                  <a:uLnTx/>
                  <a:uFillTx/>
                  <a:latin typeface="Tahoma"/>
                  <a:ea typeface="+mn-ea"/>
                  <a:cs typeface="+mn-cs"/>
                </a:rPr>
                <a:t>af.mil</a:t>
              </a:r>
            </a:p>
          </p:txBody>
        </p:sp>
      </p:grpSp>
      <p:pic>
        <p:nvPicPr>
          <p:cNvPr id="81" name="Picture 80">
            <a:extLst>
              <a:ext uri="{FF2B5EF4-FFF2-40B4-BE49-F238E27FC236}">
                <a16:creationId xmlns:a16="http://schemas.microsoft.com/office/drawing/2014/main" id="{6697F5B4-1904-414B-9EE2-CE784CB866D2}"/>
              </a:ext>
            </a:extLst>
          </p:cNvPr>
          <p:cNvPicPr>
            <a:picLocks noChangeAspect="1"/>
          </p:cNvPicPr>
          <p:nvPr/>
        </p:nvPicPr>
        <p:blipFill rotWithShape="1">
          <a:blip r:embed="rId5">
            <a:extLst>
              <a:ext uri="{28A0092B-C50C-407E-A947-70E740481C1C}">
                <a14:useLocalDpi xmlns:a14="http://schemas.microsoft.com/office/drawing/2010/main" val="0"/>
              </a:ext>
            </a:extLst>
          </a:blip>
          <a:srcRect l="7949" t="16073" r="27844" b="17980"/>
          <a:stretch/>
        </p:blipFill>
        <p:spPr>
          <a:xfrm>
            <a:off x="2278620" y="1277110"/>
            <a:ext cx="2569990" cy="2247206"/>
          </a:xfrm>
          <a:prstGeom prst="hexagon">
            <a:avLst>
              <a:gd name="adj" fmla="val 29069"/>
              <a:gd name="vf" fmla="val 115470"/>
            </a:avLst>
          </a:prstGeom>
        </p:spPr>
      </p:pic>
      <p:grpSp>
        <p:nvGrpSpPr>
          <p:cNvPr id="86" name="Group 85">
            <a:extLst>
              <a:ext uri="{FF2B5EF4-FFF2-40B4-BE49-F238E27FC236}">
                <a16:creationId xmlns:a16="http://schemas.microsoft.com/office/drawing/2014/main" id="{8FC21030-9657-4953-9533-5C014B3C5BFA}"/>
              </a:ext>
            </a:extLst>
          </p:cNvPr>
          <p:cNvGrpSpPr/>
          <p:nvPr/>
        </p:nvGrpSpPr>
        <p:grpSpPr>
          <a:xfrm>
            <a:off x="2282530" y="4139988"/>
            <a:ext cx="2569989" cy="2247206"/>
            <a:chOff x="6979441" y="4201983"/>
            <a:chExt cx="2569989" cy="2247206"/>
          </a:xfrm>
        </p:grpSpPr>
        <p:pic>
          <p:nvPicPr>
            <p:cNvPr id="90" name="Picture 89">
              <a:extLst>
                <a:ext uri="{FF2B5EF4-FFF2-40B4-BE49-F238E27FC236}">
                  <a16:creationId xmlns:a16="http://schemas.microsoft.com/office/drawing/2014/main" id="{00C1317B-DAD3-4EC6-AB3A-DD2FD11E983A}"/>
                </a:ext>
              </a:extLst>
            </p:cNvPr>
            <p:cNvPicPr>
              <a:picLocks noChangeAspect="1"/>
            </p:cNvPicPr>
            <p:nvPr/>
          </p:nvPicPr>
          <p:blipFill rotWithShape="1">
            <a:blip r:embed="rId6"/>
            <a:srcRect l="9057" r="26614"/>
            <a:stretch/>
          </p:blipFill>
          <p:spPr>
            <a:xfrm>
              <a:off x="6979441" y="4201983"/>
              <a:ext cx="2569989" cy="2247206"/>
            </a:xfrm>
            <a:prstGeom prst="hexagon">
              <a:avLst>
                <a:gd name="adj" fmla="val 28165"/>
                <a:gd name="vf" fmla="val 115470"/>
              </a:avLst>
            </a:prstGeom>
          </p:spPr>
        </p:pic>
        <p:sp>
          <p:nvSpPr>
            <p:cNvPr id="126" name="Rectangle 125">
              <a:extLst>
                <a:ext uri="{FF2B5EF4-FFF2-40B4-BE49-F238E27FC236}">
                  <a16:creationId xmlns:a16="http://schemas.microsoft.com/office/drawing/2014/main" id="{B6B39279-872E-4359-B7FF-D9995916A523}"/>
                </a:ext>
              </a:extLst>
            </p:cNvPr>
            <p:cNvSpPr/>
            <p:nvPr/>
          </p:nvSpPr>
          <p:spPr>
            <a:xfrm>
              <a:off x="7558246" y="6229324"/>
              <a:ext cx="564578"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prstClr>
                  </a:solidFill>
                  <a:effectLst/>
                  <a:uLnTx/>
                  <a:uFillTx/>
                  <a:latin typeface="Tahoma"/>
                  <a:ea typeface="+mn-ea"/>
                  <a:cs typeface="+mn-cs"/>
                </a:rPr>
                <a:t>abc.com</a:t>
              </a:r>
            </a:p>
          </p:txBody>
        </p:sp>
      </p:grpSp>
      <p:sp>
        <p:nvSpPr>
          <p:cNvPr id="63" name="Hexagon 62">
            <a:extLst>
              <a:ext uri="{FF2B5EF4-FFF2-40B4-BE49-F238E27FC236}">
                <a16:creationId xmlns:a16="http://schemas.microsoft.com/office/drawing/2014/main" id="{D5C2B022-7CE0-4517-BE6F-649A1F31A0D2}"/>
              </a:ext>
            </a:extLst>
          </p:cNvPr>
          <p:cNvSpPr/>
          <p:nvPr/>
        </p:nvSpPr>
        <p:spPr>
          <a:xfrm>
            <a:off x="4369923" y="2412171"/>
            <a:ext cx="3272610" cy="2821218"/>
          </a:xfrm>
          <a:prstGeom prst="hexagon">
            <a:avLst>
              <a:gd name="adj" fmla="val 29521"/>
              <a:gd name="vf" fmla="val 115470"/>
            </a:avLst>
          </a:prstGeom>
          <a:noFill/>
          <a:ln w="85725" cmpd="sng">
            <a:solidFill>
              <a:srgbClr val="7E7E7E">
                <a:alpha val="10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4" name="Title 3"/>
          <p:cNvSpPr>
            <a:spLocks noGrp="1"/>
          </p:cNvSpPr>
          <p:nvPr>
            <p:ph type="ctrTitle"/>
          </p:nvPr>
        </p:nvSpPr>
        <p:spPr/>
        <p:txBody>
          <a:bodyPr/>
          <a:lstStyle/>
          <a:p>
            <a:r>
              <a:rPr lang="en-US" dirty="0"/>
              <a:t>Information Innovation Office (I2O)</a:t>
            </a:r>
          </a:p>
        </p:txBody>
      </p:sp>
      <p:sp>
        <p:nvSpPr>
          <p:cNvPr id="97" name="Rectangle 96">
            <a:extLst>
              <a:ext uri="{FF2B5EF4-FFF2-40B4-BE49-F238E27FC236}">
                <a16:creationId xmlns:a16="http://schemas.microsoft.com/office/drawing/2014/main" id="{3A6F5B5B-F170-46F4-B6B9-F4BEA4234DCA}"/>
              </a:ext>
            </a:extLst>
          </p:cNvPr>
          <p:cNvSpPr/>
          <p:nvPr/>
        </p:nvSpPr>
        <p:spPr>
          <a:xfrm>
            <a:off x="385357" y="1324582"/>
            <a:ext cx="1928147"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B5F"/>
                </a:solidFill>
                <a:effectLst/>
                <a:uLnTx/>
                <a:uFillTx/>
                <a:latin typeface="Tahoma"/>
                <a:ea typeface="+mn-ea"/>
                <a:cs typeface="+mn-cs"/>
              </a:rPr>
              <a:t>Proficient</a:t>
            </a:r>
            <a:r>
              <a:rPr kumimoji="0" lang="en-US" sz="1600" b="1" i="0" u="none" strike="noStrike" kern="1200" cap="none" spc="0" normalizeH="0" baseline="0" noProof="0" dirty="0">
                <a:ln>
                  <a:noFill/>
                </a:ln>
                <a:solidFill>
                  <a:srgbClr val="1F2B5F"/>
                </a:solidFill>
                <a:effectLst/>
                <a:uLnTx/>
                <a:uFillTx/>
                <a:latin typeface="Tahoma"/>
                <a:ea typeface="+mn-ea"/>
                <a:cs typeface="+mn-cs"/>
              </a:rPr>
              <a:t> </a:t>
            </a:r>
            <a:br>
              <a:rPr kumimoji="0" lang="en-US" sz="1600" b="1" i="0" u="none" strike="noStrike" kern="1200" cap="none" spc="0" normalizeH="0" baseline="0" noProof="0" dirty="0">
                <a:ln>
                  <a:noFill/>
                </a:ln>
                <a:solidFill>
                  <a:srgbClr val="1F2B5F"/>
                </a:solidFill>
                <a:effectLst/>
                <a:uLnTx/>
                <a:uFillTx/>
                <a:latin typeface="Tahoma"/>
                <a:ea typeface="+mn-ea"/>
                <a:cs typeface="+mn-cs"/>
              </a:rPr>
            </a:br>
            <a:r>
              <a:rPr kumimoji="0" lang="en-US" sz="1600" b="1" i="0" u="none" strike="noStrike" kern="1200" cap="none" spc="0" normalizeH="0" baseline="0" noProof="0" dirty="0">
                <a:ln>
                  <a:noFill/>
                </a:ln>
                <a:solidFill>
                  <a:srgbClr val="1F2B5F"/>
                </a:solidFill>
                <a:effectLst/>
                <a:uLnTx/>
                <a:uFillTx/>
                <a:latin typeface="Tahoma"/>
                <a:ea typeface="+mn-ea"/>
                <a:cs typeface="+mn-cs"/>
              </a:rPr>
              <a:t>artificial intelligence</a:t>
            </a:r>
            <a:endParaRPr kumimoji="0" lang="en-US" sz="1600" b="0" i="0" u="none" strike="noStrike" kern="1200" cap="none" spc="0" normalizeH="0" baseline="0" noProof="0" dirty="0">
              <a:ln>
                <a:noFill/>
              </a:ln>
              <a:solidFill>
                <a:srgbClr val="1F2B5F"/>
              </a:solidFill>
              <a:effectLst/>
              <a:uLnTx/>
              <a:uFillTx/>
              <a:latin typeface="Tahoma"/>
              <a:ea typeface="+mn-ea"/>
              <a:cs typeface="+mn-cs"/>
            </a:endParaRPr>
          </a:p>
        </p:txBody>
      </p:sp>
      <p:sp>
        <p:nvSpPr>
          <p:cNvPr id="98" name="Rectangle 97">
            <a:extLst>
              <a:ext uri="{FF2B5EF4-FFF2-40B4-BE49-F238E27FC236}">
                <a16:creationId xmlns:a16="http://schemas.microsoft.com/office/drawing/2014/main" id="{B0B54F3B-EC45-4521-9944-FA859C81F476}"/>
              </a:ext>
            </a:extLst>
          </p:cNvPr>
          <p:cNvSpPr/>
          <p:nvPr/>
        </p:nvSpPr>
        <p:spPr>
          <a:xfrm>
            <a:off x="391899" y="4240702"/>
            <a:ext cx="1921605"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B5F"/>
                </a:solidFill>
                <a:effectLst/>
                <a:uLnTx/>
                <a:uFillTx/>
                <a:latin typeface="Tahoma"/>
                <a:ea typeface="+mn-ea"/>
                <a:cs typeface="+mn-cs"/>
              </a:rPr>
              <a:t>Confidence in the </a:t>
            </a:r>
            <a:r>
              <a:rPr kumimoji="0" lang="en-US" sz="1600" b="1" i="0" u="none" strike="noStrike" kern="1200" cap="none" spc="0" normalizeH="0" baseline="0" noProof="0" dirty="0">
                <a:ln>
                  <a:noFill/>
                </a:ln>
                <a:solidFill>
                  <a:srgbClr val="1F2B5F"/>
                </a:solidFill>
                <a:effectLst/>
                <a:uLnTx/>
                <a:uFillTx/>
                <a:latin typeface="Tahoma"/>
                <a:ea typeface="+mn-ea"/>
                <a:cs typeface="+mn-cs"/>
              </a:rPr>
              <a:t>information domain</a:t>
            </a:r>
          </a:p>
        </p:txBody>
      </p:sp>
      <p:sp>
        <p:nvSpPr>
          <p:cNvPr id="99" name="Rectangle 98">
            <a:extLst>
              <a:ext uri="{FF2B5EF4-FFF2-40B4-BE49-F238E27FC236}">
                <a16:creationId xmlns:a16="http://schemas.microsoft.com/office/drawing/2014/main" id="{25B8178C-9C62-4F8A-B48B-F8783816F27E}"/>
              </a:ext>
            </a:extLst>
          </p:cNvPr>
          <p:cNvSpPr/>
          <p:nvPr/>
        </p:nvSpPr>
        <p:spPr>
          <a:xfrm>
            <a:off x="9701025" y="1324582"/>
            <a:ext cx="2509697"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E2C5D"/>
                </a:solidFill>
                <a:effectLst/>
                <a:uLnTx/>
                <a:uFillTx/>
                <a:latin typeface="Tahoma"/>
                <a:ea typeface="+mn-ea"/>
                <a:cs typeface="+mn-cs"/>
              </a:rPr>
              <a:t>Advantage in </a:t>
            </a:r>
            <a:r>
              <a:rPr kumimoji="0" lang="en-US" sz="1600" b="1" i="0" u="none" strike="noStrike" kern="1200" cap="none" spc="0" normalizeH="0" baseline="0" noProof="0" dirty="0">
                <a:ln>
                  <a:noFill/>
                </a:ln>
                <a:solidFill>
                  <a:srgbClr val="1E2C5D"/>
                </a:solidFill>
                <a:effectLst/>
                <a:uLnTx/>
                <a:uFillTx/>
                <a:latin typeface="Tahoma"/>
                <a:ea typeface="+mn-ea"/>
                <a:cs typeface="+mn-cs"/>
              </a:rPr>
              <a:t>cyber</a:t>
            </a:r>
            <a:r>
              <a:rPr kumimoji="0" lang="en-US" sz="1600" b="0" i="0" u="none" strike="noStrike" kern="1200" cap="none" spc="0" normalizeH="0" baseline="0" noProof="0" dirty="0">
                <a:ln>
                  <a:noFill/>
                </a:ln>
                <a:solidFill>
                  <a:srgbClr val="1E2C5D"/>
                </a:solidFill>
                <a:effectLst/>
                <a:uLnTx/>
                <a:uFillTx/>
                <a:latin typeface="Tahoma"/>
                <a:ea typeface="+mn-ea"/>
                <a:cs typeface="+mn-cs"/>
              </a:rPr>
              <a:t> </a:t>
            </a:r>
            <a:r>
              <a:rPr kumimoji="0" lang="en-US" sz="1600" b="1" i="0" u="none" strike="noStrike" kern="1200" cap="none" spc="0" normalizeH="0" baseline="0" noProof="0" dirty="0">
                <a:ln>
                  <a:noFill/>
                </a:ln>
                <a:solidFill>
                  <a:srgbClr val="1E2C5D"/>
                </a:solidFill>
                <a:effectLst/>
                <a:uLnTx/>
                <a:uFillTx/>
                <a:latin typeface="Tahoma"/>
                <a:ea typeface="+mn-ea"/>
                <a:cs typeface="+mn-cs"/>
              </a:rPr>
              <a:t>operations</a:t>
            </a:r>
          </a:p>
        </p:txBody>
      </p:sp>
      <p:sp>
        <p:nvSpPr>
          <p:cNvPr id="100" name="Rectangle 99">
            <a:extLst>
              <a:ext uri="{FF2B5EF4-FFF2-40B4-BE49-F238E27FC236}">
                <a16:creationId xmlns:a16="http://schemas.microsoft.com/office/drawing/2014/main" id="{E5BA7362-7BCF-49EF-BA2F-657BA0EAFFC8}"/>
              </a:ext>
            </a:extLst>
          </p:cNvPr>
          <p:cNvSpPr/>
          <p:nvPr/>
        </p:nvSpPr>
        <p:spPr>
          <a:xfrm>
            <a:off x="9701025" y="4240702"/>
            <a:ext cx="1880061" cy="83099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B5F"/>
                </a:solidFill>
                <a:effectLst/>
                <a:uLnTx/>
                <a:uFillTx/>
                <a:latin typeface="Tahoma"/>
                <a:ea typeface="+mn-ea"/>
                <a:cs typeface="+mn-cs"/>
              </a:rPr>
              <a:t>Resilient, adaptable, and </a:t>
            </a:r>
            <a:r>
              <a:rPr kumimoji="0" lang="en-US" sz="1600" b="1" i="0" u="none" strike="noStrike" kern="1200" cap="none" spc="0" normalizeH="0" baseline="0" noProof="0" dirty="0">
                <a:ln>
                  <a:noFill/>
                </a:ln>
                <a:solidFill>
                  <a:srgbClr val="1F2B5F"/>
                </a:solidFill>
                <a:effectLst/>
                <a:uLnTx/>
                <a:uFillTx/>
                <a:latin typeface="Tahoma"/>
                <a:ea typeface="+mn-ea"/>
                <a:cs typeface="+mn-cs"/>
              </a:rPr>
              <a:t>secure</a:t>
            </a:r>
            <a:r>
              <a:rPr kumimoji="0" lang="en-US" sz="1600" b="0" i="0" u="none" strike="noStrike" kern="1200" cap="none" spc="0" normalizeH="0" baseline="0" noProof="0" dirty="0">
                <a:ln>
                  <a:noFill/>
                </a:ln>
                <a:solidFill>
                  <a:srgbClr val="1F2B5F"/>
                </a:solidFill>
                <a:effectLst/>
                <a:uLnTx/>
                <a:uFillTx/>
                <a:latin typeface="Tahoma"/>
                <a:ea typeface="+mn-ea"/>
                <a:cs typeface="+mn-cs"/>
              </a:rPr>
              <a:t> </a:t>
            </a:r>
            <a:r>
              <a:rPr kumimoji="0" lang="en-US" sz="1600" b="1" i="0" u="none" strike="noStrike" kern="1200" cap="none" spc="0" normalizeH="0" baseline="0" noProof="0" dirty="0">
                <a:ln>
                  <a:noFill/>
                </a:ln>
                <a:solidFill>
                  <a:srgbClr val="1F2B5F"/>
                </a:solidFill>
                <a:effectLst/>
                <a:uLnTx/>
                <a:uFillTx/>
                <a:latin typeface="Tahoma"/>
                <a:ea typeface="+mn-ea"/>
                <a:cs typeface="+mn-cs"/>
              </a:rPr>
              <a:t>systems</a:t>
            </a:r>
          </a:p>
        </p:txBody>
      </p:sp>
      <p:sp>
        <p:nvSpPr>
          <p:cNvPr id="51" name="Rectangle 50">
            <a:extLst>
              <a:ext uri="{FF2B5EF4-FFF2-40B4-BE49-F238E27FC236}">
                <a16:creationId xmlns:a16="http://schemas.microsoft.com/office/drawing/2014/main" id="{E449BB31-C18A-4947-887C-DE70D0DF1671}"/>
              </a:ext>
            </a:extLst>
          </p:cNvPr>
          <p:cNvSpPr/>
          <p:nvPr/>
        </p:nvSpPr>
        <p:spPr>
          <a:xfrm>
            <a:off x="0" y="6673334"/>
            <a:ext cx="393056" cy="184666"/>
          </a:xfrm>
          <a:prstGeom prst="rect">
            <a:avLst/>
          </a:prstGeom>
        </p:spPr>
        <p:txBody>
          <a:bodyPr wrap="none">
            <a:spAutoFit/>
          </a:bodyPr>
          <a:lstStyle/>
          <a:p>
            <a:r>
              <a:rPr lang="en-US" sz="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34937</a:t>
            </a:r>
          </a:p>
        </p:txBody>
      </p:sp>
      <p:sp>
        <p:nvSpPr>
          <p:cNvPr id="2" name="TextBox 1">
            <a:extLst>
              <a:ext uri="{FF2B5EF4-FFF2-40B4-BE49-F238E27FC236}">
                <a16:creationId xmlns:a16="http://schemas.microsoft.com/office/drawing/2014/main" id="{746C7F6D-83A5-40A9-8E0F-B5E4EB19BE2B}"/>
              </a:ext>
            </a:extLst>
          </p:cNvPr>
          <p:cNvSpPr txBox="1"/>
          <p:nvPr/>
        </p:nvSpPr>
        <p:spPr>
          <a:xfrm>
            <a:off x="292191" y="3306950"/>
            <a:ext cx="2225289" cy="261610"/>
          </a:xfrm>
          <a:prstGeom prst="rect">
            <a:avLst/>
          </a:prstGeom>
          <a:noFill/>
        </p:spPr>
        <p:txBody>
          <a:bodyPr wrap="none" rtlCol="0">
            <a:spAutoFit/>
          </a:bodyPr>
          <a:lstStyle/>
          <a:p>
            <a:r>
              <a:rPr lang="en-US" sz="1100" dirty="0">
                <a:solidFill>
                  <a:schemeClr val="tx1">
                    <a:lumMod val="50000"/>
                    <a:lumOff val="50000"/>
                  </a:schemeClr>
                </a:solidFill>
              </a:rPr>
              <a:t>11 programs + 5 AI explorations</a:t>
            </a:r>
          </a:p>
        </p:txBody>
      </p:sp>
      <p:sp>
        <p:nvSpPr>
          <p:cNvPr id="59" name="TextBox 58">
            <a:extLst>
              <a:ext uri="{FF2B5EF4-FFF2-40B4-BE49-F238E27FC236}">
                <a16:creationId xmlns:a16="http://schemas.microsoft.com/office/drawing/2014/main" id="{CC84ED8E-5029-4502-BDD6-1AFF78D7D645}"/>
              </a:ext>
            </a:extLst>
          </p:cNvPr>
          <p:cNvSpPr txBox="1"/>
          <p:nvPr/>
        </p:nvSpPr>
        <p:spPr>
          <a:xfrm>
            <a:off x="1619477" y="6168514"/>
            <a:ext cx="898003" cy="261610"/>
          </a:xfrm>
          <a:prstGeom prst="rect">
            <a:avLst/>
          </a:prstGeom>
          <a:noFill/>
        </p:spPr>
        <p:txBody>
          <a:bodyPr wrap="none" rtlCol="0">
            <a:spAutoFit/>
          </a:bodyPr>
          <a:lstStyle/>
          <a:p>
            <a:r>
              <a:rPr lang="en-US" sz="1100" dirty="0">
                <a:solidFill>
                  <a:schemeClr val="tx1">
                    <a:lumMod val="50000"/>
                    <a:lumOff val="50000"/>
                  </a:schemeClr>
                </a:solidFill>
              </a:rPr>
              <a:t>6 programs</a:t>
            </a:r>
          </a:p>
        </p:txBody>
      </p:sp>
      <p:sp>
        <p:nvSpPr>
          <p:cNvPr id="61" name="TextBox 60">
            <a:extLst>
              <a:ext uri="{FF2B5EF4-FFF2-40B4-BE49-F238E27FC236}">
                <a16:creationId xmlns:a16="http://schemas.microsoft.com/office/drawing/2014/main" id="{80090507-91DA-48FA-89C7-72E41DBC4D47}"/>
              </a:ext>
            </a:extLst>
          </p:cNvPr>
          <p:cNvSpPr txBox="1"/>
          <p:nvPr/>
        </p:nvSpPr>
        <p:spPr>
          <a:xfrm>
            <a:off x="9462439" y="6168514"/>
            <a:ext cx="974947" cy="261610"/>
          </a:xfrm>
          <a:prstGeom prst="rect">
            <a:avLst/>
          </a:prstGeom>
          <a:noFill/>
        </p:spPr>
        <p:txBody>
          <a:bodyPr wrap="none" rtlCol="0">
            <a:spAutoFit/>
          </a:bodyPr>
          <a:lstStyle/>
          <a:p>
            <a:pPr algn="r"/>
            <a:r>
              <a:rPr lang="en-US" sz="1100" dirty="0">
                <a:solidFill>
                  <a:schemeClr val="tx1">
                    <a:lumMod val="50000"/>
                    <a:lumOff val="50000"/>
                  </a:schemeClr>
                </a:solidFill>
              </a:rPr>
              <a:t>15 programs</a:t>
            </a:r>
          </a:p>
        </p:txBody>
      </p:sp>
      <p:sp>
        <p:nvSpPr>
          <p:cNvPr id="62" name="TextBox 61">
            <a:extLst>
              <a:ext uri="{FF2B5EF4-FFF2-40B4-BE49-F238E27FC236}">
                <a16:creationId xmlns:a16="http://schemas.microsoft.com/office/drawing/2014/main" id="{A3D6DC9E-AB76-4816-A92B-2B3230B1C1DD}"/>
              </a:ext>
            </a:extLst>
          </p:cNvPr>
          <p:cNvSpPr txBox="1"/>
          <p:nvPr/>
        </p:nvSpPr>
        <p:spPr>
          <a:xfrm>
            <a:off x="9462439" y="3307377"/>
            <a:ext cx="974947" cy="261610"/>
          </a:xfrm>
          <a:prstGeom prst="rect">
            <a:avLst/>
          </a:prstGeom>
          <a:noFill/>
        </p:spPr>
        <p:txBody>
          <a:bodyPr wrap="none" rtlCol="0">
            <a:spAutoFit/>
          </a:bodyPr>
          <a:lstStyle/>
          <a:p>
            <a:pPr algn="r"/>
            <a:r>
              <a:rPr lang="en-US" sz="1100" dirty="0">
                <a:solidFill>
                  <a:schemeClr val="tx1">
                    <a:lumMod val="50000"/>
                    <a:lumOff val="50000"/>
                  </a:schemeClr>
                </a:solidFill>
              </a:rPr>
              <a:t>16 programs</a:t>
            </a:r>
          </a:p>
        </p:txBody>
      </p:sp>
      <p:grpSp>
        <p:nvGrpSpPr>
          <p:cNvPr id="91" name="I2O Logo Blues">
            <a:extLst>
              <a:ext uri="{FF2B5EF4-FFF2-40B4-BE49-F238E27FC236}">
                <a16:creationId xmlns:a16="http://schemas.microsoft.com/office/drawing/2014/main" id="{0E4ABAA0-C307-4A4C-A261-9071983D4607}"/>
              </a:ext>
            </a:extLst>
          </p:cNvPr>
          <p:cNvGrpSpPr/>
          <p:nvPr/>
        </p:nvGrpSpPr>
        <p:grpSpPr>
          <a:xfrm>
            <a:off x="4741010" y="2707640"/>
            <a:ext cx="2542590" cy="2247206"/>
            <a:chOff x="5291137" y="2714625"/>
            <a:chExt cx="1613534" cy="1426082"/>
          </a:xfrm>
        </p:grpSpPr>
        <p:sp>
          <p:nvSpPr>
            <p:cNvPr id="92" name="Freeform: Shape 91">
              <a:extLst>
                <a:ext uri="{FF2B5EF4-FFF2-40B4-BE49-F238E27FC236}">
                  <a16:creationId xmlns:a16="http://schemas.microsoft.com/office/drawing/2014/main" id="{07203E41-ECD7-4712-BD0C-DE3DBF3A2B4C}"/>
                </a:ext>
              </a:extLst>
            </p:cNvPr>
            <p:cNvSpPr/>
            <p:nvPr/>
          </p:nvSpPr>
          <p:spPr>
            <a:xfrm>
              <a:off x="6599014" y="3454717"/>
              <a:ext cx="305657" cy="264699"/>
            </a:xfrm>
            <a:custGeom>
              <a:avLst/>
              <a:gdLst>
                <a:gd name="connsiteX0" fmla="*/ 0 w 305657"/>
                <a:gd name="connsiteY0" fmla="*/ 0 h 264699"/>
                <a:gd name="connsiteX1" fmla="*/ 305657 w 305657"/>
                <a:gd name="connsiteY1" fmla="*/ 0 h 264699"/>
                <a:gd name="connsiteX2" fmla="*/ 152781 w 305657"/>
                <a:gd name="connsiteY2" fmla="*/ 264700 h 264699"/>
                <a:gd name="connsiteX3" fmla="*/ 0 w 305657"/>
                <a:gd name="connsiteY3" fmla="*/ 0 h 264699"/>
              </a:gdLst>
              <a:ahLst/>
              <a:cxnLst>
                <a:cxn ang="0">
                  <a:pos x="connsiteX0" y="connsiteY0"/>
                </a:cxn>
                <a:cxn ang="0">
                  <a:pos x="connsiteX1" y="connsiteY1"/>
                </a:cxn>
                <a:cxn ang="0">
                  <a:pos x="connsiteX2" y="connsiteY2"/>
                </a:cxn>
                <a:cxn ang="0">
                  <a:pos x="connsiteX3" y="connsiteY3"/>
                </a:cxn>
              </a:cxnLst>
              <a:rect l="l" t="t" r="r" b="b"/>
              <a:pathLst>
                <a:path w="305657" h="264699">
                  <a:moveTo>
                    <a:pt x="0" y="0"/>
                  </a:moveTo>
                  <a:lnTo>
                    <a:pt x="305657" y="0"/>
                  </a:lnTo>
                  <a:lnTo>
                    <a:pt x="152781" y="264700"/>
                  </a:lnTo>
                  <a:lnTo>
                    <a:pt x="0" y="0"/>
                  </a:lnTo>
                  <a:close/>
                </a:path>
              </a:pathLst>
            </a:custGeom>
            <a:solidFill>
              <a:srgbClr val="FFFFFF">
                <a:alpha val="0"/>
              </a:srgbClr>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92BCCEB-8158-464D-87CF-D0733F98BFED}"/>
                </a:ext>
              </a:extLst>
            </p:cNvPr>
            <p:cNvSpPr/>
            <p:nvPr/>
          </p:nvSpPr>
          <p:spPr>
            <a:xfrm>
              <a:off x="6573202" y="3114293"/>
              <a:ext cx="331469" cy="286988"/>
            </a:xfrm>
            <a:custGeom>
              <a:avLst/>
              <a:gdLst>
                <a:gd name="connsiteX0" fmla="*/ 165735 w 331469"/>
                <a:gd name="connsiteY0" fmla="*/ 0 h 286988"/>
                <a:gd name="connsiteX1" fmla="*/ 331470 w 331469"/>
                <a:gd name="connsiteY1" fmla="*/ 286988 h 286988"/>
                <a:gd name="connsiteX2" fmla="*/ 0 w 331469"/>
                <a:gd name="connsiteY2" fmla="*/ 286988 h 286988"/>
                <a:gd name="connsiteX3" fmla="*/ 165735 w 331469"/>
                <a:gd name="connsiteY3" fmla="*/ 0 h 286988"/>
              </a:gdLst>
              <a:ahLst/>
              <a:cxnLst>
                <a:cxn ang="0">
                  <a:pos x="connsiteX0" y="connsiteY0"/>
                </a:cxn>
                <a:cxn ang="0">
                  <a:pos x="connsiteX1" y="connsiteY1"/>
                </a:cxn>
                <a:cxn ang="0">
                  <a:pos x="connsiteX2" y="connsiteY2"/>
                </a:cxn>
                <a:cxn ang="0">
                  <a:pos x="connsiteX3" y="connsiteY3"/>
                </a:cxn>
              </a:cxnLst>
              <a:rect l="l" t="t" r="r" b="b"/>
              <a:pathLst>
                <a:path w="331469" h="286988">
                  <a:moveTo>
                    <a:pt x="165735" y="0"/>
                  </a:moveTo>
                  <a:lnTo>
                    <a:pt x="331470" y="286988"/>
                  </a:lnTo>
                  <a:lnTo>
                    <a:pt x="0" y="286988"/>
                  </a:lnTo>
                  <a:lnTo>
                    <a:pt x="165735" y="0"/>
                  </a:lnTo>
                  <a:close/>
                </a:path>
              </a:pathLst>
            </a:custGeom>
            <a:solidFill>
              <a:srgbClr val="FFFFFF">
                <a:alpha val="0"/>
              </a:srgbClr>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2680E22-1057-4653-8D4B-8F95EA2DA283}"/>
                </a:ext>
              </a:extLst>
            </p:cNvPr>
            <p:cNvSpPr/>
            <p:nvPr/>
          </p:nvSpPr>
          <p:spPr>
            <a:xfrm>
              <a:off x="6600538" y="3215044"/>
              <a:ext cx="232523" cy="186237"/>
            </a:xfrm>
            <a:custGeom>
              <a:avLst/>
              <a:gdLst>
                <a:gd name="connsiteX0" fmla="*/ 0 w 232523"/>
                <a:gd name="connsiteY0" fmla="*/ 186238 h 186237"/>
                <a:gd name="connsiteX1" fmla="*/ 181737 w 232523"/>
                <a:gd name="connsiteY1" fmla="*/ 186238 h 186237"/>
                <a:gd name="connsiteX2" fmla="*/ 225647 w 232523"/>
                <a:gd name="connsiteY2" fmla="*/ 110228 h 186237"/>
                <a:gd name="connsiteX3" fmla="*/ 175641 w 232523"/>
                <a:gd name="connsiteY3" fmla="*/ 23646 h 186237"/>
                <a:gd name="connsiteX4" fmla="*/ 93821 w 232523"/>
                <a:gd name="connsiteY4" fmla="*/ 23646 h 186237"/>
                <a:gd name="connsiteX5" fmla="*/ 0 w 232523"/>
                <a:gd name="connsiteY5" fmla="*/ 186238 h 1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523" h="186237">
                  <a:moveTo>
                    <a:pt x="0" y="186238"/>
                  </a:moveTo>
                  <a:lnTo>
                    <a:pt x="181737" y="186238"/>
                  </a:lnTo>
                  <a:cubicBezTo>
                    <a:pt x="220789" y="186238"/>
                    <a:pt x="245174" y="144042"/>
                    <a:pt x="225647" y="110228"/>
                  </a:cubicBezTo>
                  <a:lnTo>
                    <a:pt x="175641" y="23646"/>
                  </a:lnTo>
                  <a:cubicBezTo>
                    <a:pt x="157448" y="-7882"/>
                    <a:pt x="112014" y="-7882"/>
                    <a:pt x="93821" y="23646"/>
                  </a:cubicBezTo>
                  <a:lnTo>
                    <a:pt x="0" y="186238"/>
                  </a:lnTo>
                  <a:close/>
                </a:path>
              </a:pathLst>
            </a:custGeom>
            <a:solidFill>
              <a:srgbClr val="5E7996"/>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C162599-3BA3-4FCB-A4FE-7BBBEC022665}"/>
                </a:ext>
              </a:extLst>
            </p:cNvPr>
            <p:cNvSpPr/>
            <p:nvPr/>
          </p:nvSpPr>
          <p:spPr>
            <a:xfrm>
              <a:off x="6437870" y="3506819"/>
              <a:ext cx="199741" cy="240125"/>
            </a:xfrm>
            <a:custGeom>
              <a:avLst/>
              <a:gdLst>
                <a:gd name="connsiteX0" fmla="*/ 50559 w 199741"/>
                <a:gd name="connsiteY0" fmla="*/ 240125 h 240125"/>
                <a:gd name="connsiteX1" fmla="*/ 143999 w 199741"/>
                <a:gd name="connsiteY1" fmla="*/ 240125 h 240125"/>
                <a:gd name="connsiteX2" fmla="*/ 192195 w 199741"/>
                <a:gd name="connsiteY2" fmla="*/ 156686 h 240125"/>
                <a:gd name="connsiteX3" fmla="*/ 101708 w 199741"/>
                <a:gd name="connsiteY3" fmla="*/ 0 h 240125"/>
                <a:gd name="connsiteX4" fmla="*/ 6839 w 199741"/>
                <a:gd name="connsiteY4" fmla="*/ 164402 h 240125"/>
                <a:gd name="connsiteX5" fmla="*/ 50559 w 199741"/>
                <a:gd name="connsiteY5" fmla="*/ 240125 h 24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741" h="240125">
                  <a:moveTo>
                    <a:pt x="50559" y="240125"/>
                  </a:moveTo>
                  <a:lnTo>
                    <a:pt x="143999" y="240125"/>
                  </a:lnTo>
                  <a:cubicBezTo>
                    <a:pt x="186861" y="240125"/>
                    <a:pt x="213627" y="193739"/>
                    <a:pt x="192195" y="156686"/>
                  </a:cubicBezTo>
                  <a:lnTo>
                    <a:pt x="101708" y="0"/>
                  </a:lnTo>
                  <a:lnTo>
                    <a:pt x="6839" y="164402"/>
                  </a:lnTo>
                  <a:cubicBezTo>
                    <a:pt x="-12592" y="198025"/>
                    <a:pt x="11697" y="240125"/>
                    <a:pt x="50559" y="240125"/>
                  </a:cubicBezTo>
                  <a:close/>
                </a:path>
              </a:pathLst>
            </a:custGeom>
            <a:solidFill>
              <a:srgbClr val="2F517F"/>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3238BE4-6A42-41EE-B12F-A7E9710B7832}"/>
                </a:ext>
              </a:extLst>
            </p:cNvPr>
            <p:cNvSpPr/>
            <p:nvPr/>
          </p:nvSpPr>
          <p:spPr>
            <a:xfrm>
              <a:off x="6569773" y="3454622"/>
              <a:ext cx="260453" cy="212122"/>
            </a:xfrm>
            <a:custGeom>
              <a:avLst/>
              <a:gdLst>
                <a:gd name="connsiteX0" fmla="*/ 0 w 260453"/>
                <a:gd name="connsiteY0" fmla="*/ 95 h 212122"/>
                <a:gd name="connsiteX1" fmla="*/ 104299 w 260453"/>
                <a:gd name="connsiteY1" fmla="*/ 186404 h 212122"/>
                <a:gd name="connsiteX2" fmla="*/ 191643 w 260453"/>
                <a:gd name="connsiteY2" fmla="*/ 186976 h 212122"/>
                <a:gd name="connsiteX3" fmla="*/ 253175 w 260453"/>
                <a:gd name="connsiteY3" fmla="*/ 80391 h 212122"/>
                <a:gd name="connsiteX4" fmla="*/ 206788 w 260453"/>
                <a:gd name="connsiteY4" fmla="*/ 0 h 212122"/>
                <a:gd name="connsiteX5" fmla="*/ 0 w 260453"/>
                <a:gd name="connsiteY5" fmla="*/ 0 h 21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53" h="212122">
                  <a:moveTo>
                    <a:pt x="0" y="95"/>
                  </a:moveTo>
                  <a:lnTo>
                    <a:pt x="104299" y="186404"/>
                  </a:lnTo>
                  <a:cubicBezTo>
                    <a:pt x="123349" y="220409"/>
                    <a:pt x="172212" y="220790"/>
                    <a:pt x="191643" y="186976"/>
                  </a:cubicBezTo>
                  <a:lnTo>
                    <a:pt x="253175" y="80391"/>
                  </a:lnTo>
                  <a:cubicBezTo>
                    <a:pt x="273844" y="44672"/>
                    <a:pt x="248031" y="0"/>
                    <a:pt x="206788" y="0"/>
                  </a:cubicBezTo>
                  <a:lnTo>
                    <a:pt x="0" y="0"/>
                  </a:lnTo>
                  <a:close/>
                </a:path>
              </a:pathLst>
            </a:custGeom>
            <a:solidFill>
              <a:srgbClr val="3C5E89"/>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1C9E831-B413-419A-ABF9-C67E7CA351FB}"/>
                </a:ext>
              </a:extLst>
            </p:cNvPr>
            <p:cNvSpPr/>
            <p:nvPr/>
          </p:nvSpPr>
          <p:spPr>
            <a:xfrm>
              <a:off x="6360794" y="3085052"/>
              <a:ext cx="305180" cy="264318"/>
            </a:xfrm>
            <a:custGeom>
              <a:avLst/>
              <a:gdLst>
                <a:gd name="connsiteX0" fmla="*/ 152591 w 305180"/>
                <a:gd name="connsiteY0" fmla="*/ 264319 h 264318"/>
                <a:gd name="connsiteX1" fmla="*/ 305181 w 305180"/>
                <a:gd name="connsiteY1" fmla="*/ 0 h 264318"/>
                <a:gd name="connsiteX2" fmla="*/ 0 w 305180"/>
                <a:gd name="connsiteY2" fmla="*/ 0 h 264318"/>
                <a:gd name="connsiteX3" fmla="*/ 152591 w 305180"/>
                <a:gd name="connsiteY3" fmla="*/ 264319 h 264318"/>
              </a:gdLst>
              <a:ahLst/>
              <a:cxnLst>
                <a:cxn ang="0">
                  <a:pos x="connsiteX0" y="connsiteY0"/>
                </a:cxn>
                <a:cxn ang="0">
                  <a:pos x="connsiteX1" y="connsiteY1"/>
                </a:cxn>
                <a:cxn ang="0">
                  <a:pos x="connsiteX2" y="connsiteY2"/>
                </a:cxn>
                <a:cxn ang="0">
                  <a:pos x="connsiteX3" y="connsiteY3"/>
                </a:cxn>
              </a:cxnLst>
              <a:rect l="l" t="t" r="r" b="b"/>
              <a:pathLst>
                <a:path w="305180" h="264318">
                  <a:moveTo>
                    <a:pt x="152591" y="264319"/>
                  </a:moveTo>
                  <a:lnTo>
                    <a:pt x="305181" y="0"/>
                  </a:lnTo>
                  <a:lnTo>
                    <a:pt x="0" y="0"/>
                  </a:lnTo>
                  <a:lnTo>
                    <a:pt x="152591" y="264319"/>
                  </a:lnTo>
                  <a:close/>
                </a:path>
              </a:pathLst>
            </a:custGeom>
            <a:solidFill>
              <a:srgbClr val="2F517F"/>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961E9C2-074D-4987-8F2B-6A47FECCC3DB}"/>
                </a:ext>
              </a:extLst>
            </p:cNvPr>
            <p:cNvSpPr/>
            <p:nvPr/>
          </p:nvSpPr>
          <p:spPr>
            <a:xfrm>
              <a:off x="6171437" y="3135630"/>
              <a:ext cx="306800" cy="265652"/>
            </a:xfrm>
            <a:custGeom>
              <a:avLst/>
              <a:gdLst>
                <a:gd name="connsiteX0" fmla="*/ 306800 w 306800"/>
                <a:gd name="connsiteY0" fmla="*/ 265652 h 265652"/>
                <a:gd name="connsiteX1" fmla="*/ 153448 w 306800"/>
                <a:gd name="connsiteY1" fmla="*/ 0 h 265652"/>
                <a:gd name="connsiteX2" fmla="*/ 0 w 306800"/>
                <a:gd name="connsiteY2" fmla="*/ 265652 h 265652"/>
                <a:gd name="connsiteX3" fmla="*/ 306800 w 306800"/>
                <a:gd name="connsiteY3" fmla="*/ 265652 h 265652"/>
              </a:gdLst>
              <a:ahLst/>
              <a:cxnLst>
                <a:cxn ang="0">
                  <a:pos x="connsiteX0" y="connsiteY0"/>
                </a:cxn>
                <a:cxn ang="0">
                  <a:pos x="connsiteX1" y="connsiteY1"/>
                </a:cxn>
                <a:cxn ang="0">
                  <a:pos x="connsiteX2" y="connsiteY2"/>
                </a:cxn>
                <a:cxn ang="0">
                  <a:pos x="connsiteX3" y="connsiteY3"/>
                </a:cxn>
              </a:cxnLst>
              <a:rect l="l" t="t" r="r" b="b"/>
              <a:pathLst>
                <a:path w="306800" h="265652">
                  <a:moveTo>
                    <a:pt x="306800" y="265652"/>
                  </a:moveTo>
                  <a:lnTo>
                    <a:pt x="153448" y="0"/>
                  </a:lnTo>
                  <a:lnTo>
                    <a:pt x="0" y="265652"/>
                  </a:lnTo>
                  <a:lnTo>
                    <a:pt x="306800" y="265652"/>
                  </a:lnTo>
                  <a:close/>
                </a:path>
              </a:pathLst>
            </a:custGeom>
            <a:solidFill>
              <a:srgbClr val="2F517F"/>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38C5611-EF67-4C58-8A1B-8CC6375583A2}"/>
                </a:ext>
              </a:extLst>
            </p:cNvPr>
            <p:cNvSpPr/>
            <p:nvPr/>
          </p:nvSpPr>
          <p:spPr>
            <a:xfrm>
              <a:off x="5972703" y="3085052"/>
              <a:ext cx="230374" cy="263270"/>
            </a:xfrm>
            <a:custGeom>
              <a:avLst/>
              <a:gdLst>
                <a:gd name="connsiteX0" fmla="*/ 7281 w 230374"/>
                <a:gd name="connsiteY0" fmla="*/ 81534 h 263270"/>
                <a:gd name="connsiteX1" fmla="*/ 112247 w 230374"/>
                <a:gd name="connsiteY1" fmla="*/ 263271 h 263270"/>
                <a:gd name="connsiteX2" fmla="*/ 224070 w 230374"/>
                <a:gd name="connsiteY2" fmla="*/ 69628 h 263270"/>
                <a:gd name="connsiteX3" fmla="*/ 183875 w 230374"/>
                <a:gd name="connsiteY3" fmla="*/ 0 h 263270"/>
                <a:gd name="connsiteX4" fmla="*/ 54430 w 230374"/>
                <a:gd name="connsiteY4" fmla="*/ 0 h 263270"/>
                <a:gd name="connsiteX5" fmla="*/ 7377 w 230374"/>
                <a:gd name="connsiteY5" fmla="*/ 81534 h 26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74" h="263270">
                  <a:moveTo>
                    <a:pt x="7281" y="81534"/>
                  </a:moveTo>
                  <a:lnTo>
                    <a:pt x="112247" y="263271"/>
                  </a:lnTo>
                  <a:lnTo>
                    <a:pt x="224070" y="69628"/>
                  </a:lnTo>
                  <a:cubicBezTo>
                    <a:pt x="241977" y="38672"/>
                    <a:pt x="219594" y="0"/>
                    <a:pt x="183875" y="0"/>
                  </a:cubicBezTo>
                  <a:lnTo>
                    <a:pt x="54430" y="0"/>
                  </a:lnTo>
                  <a:cubicBezTo>
                    <a:pt x="12615" y="0"/>
                    <a:pt x="-13579" y="45339"/>
                    <a:pt x="7377" y="81534"/>
                  </a:cubicBezTo>
                  <a:close/>
                </a:path>
              </a:pathLst>
            </a:custGeom>
            <a:solidFill>
              <a:srgbClr val="202B5E"/>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671CBB8-9A3B-45A4-87A7-47F8E7E72968}"/>
                </a:ext>
              </a:extLst>
            </p:cNvPr>
            <p:cNvSpPr/>
            <p:nvPr/>
          </p:nvSpPr>
          <p:spPr>
            <a:xfrm>
              <a:off x="5996366" y="2834282"/>
              <a:ext cx="203112" cy="193714"/>
            </a:xfrm>
            <a:custGeom>
              <a:avLst/>
              <a:gdLst>
                <a:gd name="connsiteX0" fmla="*/ 49246 w 203112"/>
                <a:gd name="connsiteY0" fmla="*/ 193619 h 193714"/>
                <a:gd name="connsiteX1" fmla="*/ 152687 w 203112"/>
                <a:gd name="connsiteY1" fmla="*/ 193619 h 193714"/>
                <a:gd name="connsiteX2" fmla="*/ 196312 w 203112"/>
                <a:gd name="connsiteY2" fmla="*/ 118181 h 193714"/>
                <a:gd name="connsiteX3" fmla="*/ 141162 w 203112"/>
                <a:gd name="connsiteY3" fmla="*/ 22646 h 193714"/>
                <a:gd name="connsiteX4" fmla="*/ 62771 w 203112"/>
                <a:gd name="connsiteY4" fmla="*/ 22646 h 193714"/>
                <a:gd name="connsiteX5" fmla="*/ 6669 w 203112"/>
                <a:gd name="connsiteY5" fmla="*/ 119896 h 193714"/>
                <a:gd name="connsiteX6" fmla="*/ 49246 w 203112"/>
                <a:gd name="connsiteY6" fmla="*/ 193715 h 19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112" h="193714">
                  <a:moveTo>
                    <a:pt x="49246" y="193619"/>
                  </a:moveTo>
                  <a:lnTo>
                    <a:pt x="152687" y="193619"/>
                  </a:lnTo>
                  <a:cubicBezTo>
                    <a:pt x="191454" y="193619"/>
                    <a:pt x="215648" y="151709"/>
                    <a:pt x="196312" y="118181"/>
                  </a:cubicBezTo>
                  <a:lnTo>
                    <a:pt x="141162" y="22646"/>
                  </a:lnTo>
                  <a:cubicBezTo>
                    <a:pt x="123731" y="-7549"/>
                    <a:pt x="80202" y="-7549"/>
                    <a:pt x="62771" y="22646"/>
                  </a:cubicBezTo>
                  <a:lnTo>
                    <a:pt x="6669" y="119896"/>
                  </a:lnTo>
                  <a:cubicBezTo>
                    <a:pt x="-12286" y="152662"/>
                    <a:pt x="11432" y="193715"/>
                    <a:pt x="49246" y="193715"/>
                  </a:cubicBezTo>
                  <a:close/>
                </a:path>
              </a:pathLst>
            </a:custGeom>
            <a:solidFill>
              <a:srgbClr val="3C5E89"/>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1D26F1F-FADD-4B4E-85F5-76A8A7B03BD2}"/>
                </a:ext>
              </a:extLst>
            </p:cNvPr>
            <p:cNvSpPr/>
            <p:nvPr/>
          </p:nvSpPr>
          <p:spPr>
            <a:xfrm>
              <a:off x="5531452" y="3507009"/>
              <a:ext cx="304800" cy="264033"/>
            </a:xfrm>
            <a:custGeom>
              <a:avLst/>
              <a:gdLst>
                <a:gd name="connsiteX0" fmla="*/ 152400 w 304800"/>
                <a:gd name="connsiteY0" fmla="*/ 0 h 264033"/>
                <a:gd name="connsiteX1" fmla="*/ 0 w 304800"/>
                <a:gd name="connsiteY1" fmla="*/ 264033 h 264033"/>
                <a:gd name="connsiteX2" fmla="*/ 304800 w 304800"/>
                <a:gd name="connsiteY2" fmla="*/ 264033 h 264033"/>
                <a:gd name="connsiteX3" fmla="*/ 152400 w 304800"/>
                <a:gd name="connsiteY3" fmla="*/ 0 h 264033"/>
              </a:gdLst>
              <a:ahLst/>
              <a:cxnLst>
                <a:cxn ang="0">
                  <a:pos x="connsiteX0" y="connsiteY0"/>
                </a:cxn>
                <a:cxn ang="0">
                  <a:pos x="connsiteX1" y="connsiteY1"/>
                </a:cxn>
                <a:cxn ang="0">
                  <a:pos x="connsiteX2" y="connsiteY2"/>
                </a:cxn>
                <a:cxn ang="0">
                  <a:pos x="connsiteX3" y="connsiteY3"/>
                </a:cxn>
              </a:cxnLst>
              <a:rect l="l" t="t" r="r" b="b"/>
              <a:pathLst>
                <a:path w="304800" h="264033">
                  <a:moveTo>
                    <a:pt x="152400" y="0"/>
                  </a:moveTo>
                  <a:lnTo>
                    <a:pt x="0" y="264033"/>
                  </a:lnTo>
                  <a:lnTo>
                    <a:pt x="304800" y="264033"/>
                  </a:lnTo>
                  <a:lnTo>
                    <a:pt x="152400" y="0"/>
                  </a:lnTo>
                  <a:close/>
                </a:path>
              </a:pathLst>
            </a:custGeom>
            <a:solidFill>
              <a:srgbClr val="243E69"/>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5DB462D-6DD3-4D92-8860-AAC48C77ED46}"/>
                </a:ext>
              </a:extLst>
            </p:cNvPr>
            <p:cNvSpPr/>
            <p:nvPr/>
          </p:nvSpPr>
          <p:spPr>
            <a:xfrm>
              <a:off x="6146862" y="3454717"/>
              <a:ext cx="305657" cy="264699"/>
            </a:xfrm>
            <a:custGeom>
              <a:avLst/>
              <a:gdLst>
                <a:gd name="connsiteX0" fmla="*/ 0 w 305657"/>
                <a:gd name="connsiteY0" fmla="*/ 0 h 264699"/>
                <a:gd name="connsiteX1" fmla="*/ 152876 w 305657"/>
                <a:gd name="connsiteY1" fmla="*/ 264700 h 264699"/>
                <a:gd name="connsiteX2" fmla="*/ 305657 w 305657"/>
                <a:gd name="connsiteY2" fmla="*/ 0 h 264699"/>
                <a:gd name="connsiteX3" fmla="*/ 0 w 305657"/>
                <a:gd name="connsiteY3" fmla="*/ 0 h 264699"/>
              </a:gdLst>
              <a:ahLst/>
              <a:cxnLst>
                <a:cxn ang="0">
                  <a:pos x="connsiteX0" y="connsiteY0"/>
                </a:cxn>
                <a:cxn ang="0">
                  <a:pos x="connsiteX1" y="connsiteY1"/>
                </a:cxn>
                <a:cxn ang="0">
                  <a:pos x="connsiteX2" y="connsiteY2"/>
                </a:cxn>
                <a:cxn ang="0">
                  <a:pos x="connsiteX3" y="connsiteY3"/>
                </a:cxn>
              </a:cxnLst>
              <a:rect l="l" t="t" r="r" b="b"/>
              <a:pathLst>
                <a:path w="305657" h="264699">
                  <a:moveTo>
                    <a:pt x="0" y="0"/>
                  </a:moveTo>
                  <a:lnTo>
                    <a:pt x="152876" y="264700"/>
                  </a:lnTo>
                  <a:lnTo>
                    <a:pt x="305657" y="0"/>
                  </a:lnTo>
                  <a:lnTo>
                    <a:pt x="0" y="0"/>
                  </a:lnTo>
                  <a:close/>
                </a:path>
              </a:pathLst>
            </a:custGeom>
            <a:solidFill>
              <a:srgbClr val="5E7996"/>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386810C-A3C7-492D-941F-E2F1E6DDC28C}"/>
                </a:ext>
              </a:extLst>
            </p:cNvPr>
            <p:cNvSpPr/>
            <p:nvPr/>
          </p:nvSpPr>
          <p:spPr>
            <a:xfrm>
              <a:off x="5744812" y="3185231"/>
              <a:ext cx="305466" cy="216050"/>
            </a:xfrm>
            <a:custGeom>
              <a:avLst/>
              <a:gdLst>
                <a:gd name="connsiteX0" fmla="*/ 305467 w 305466"/>
                <a:gd name="connsiteY0" fmla="*/ 216051 h 216050"/>
                <a:gd name="connsiteX1" fmla="*/ 194691 w 305466"/>
                <a:gd name="connsiteY1" fmla="*/ 24217 h 216050"/>
                <a:gd name="connsiteX2" fmla="*/ 110776 w 305466"/>
                <a:gd name="connsiteY2" fmla="*/ 24217 h 216050"/>
                <a:gd name="connsiteX3" fmla="*/ 0 w 305466"/>
                <a:gd name="connsiteY3" fmla="*/ 216051 h 216050"/>
                <a:gd name="connsiteX4" fmla="*/ 305467 w 305466"/>
                <a:gd name="connsiteY4" fmla="*/ 216051 h 2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466" h="216050">
                  <a:moveTo>
                    <a:pt x="305467" y="216051"/>
                  </a:moveTo>
                  <a:lnTo>
                    <a:pt x="194691" y="24217"/>
                  </a:lnTo>
                  <a:cubicBezTo>
                    <a:pt x="176022" y="-8072"/>
                    <a:pt x="129445" y="-8072"/>
                    <a:pt x="110776" y="24217"/>
                  </a:cubicBezTo>
                  <a:lnTo>
                    <a:pt x="0" y="216051"/>
                  </a:lnTo>
                  <a:lnTo>
                    <a:pt x="305467" y="216051"/>
                  </a:lnTo>
                  <a:close/>
                </a:path>
              </a:pathLst>
            </a:custGeom>
            <a:solidFill>
              <a:srgbClr val="2F517F"/>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1D82316-DAA2-4D2D-ACBD-021E4B6A244E}"/>
                </a:ext>
              </a:extLst>
            </p:cNvPr>
            <p:cNvSpPr/>
            <p:nvPr/>
          </p:nvSpPr>
          <p:spPr>
            <a:xfrm>
              <a:off x="6008295" y="3505771"/>
              <a:ext cx="242104" cy="241172"/>
            </a:xfrm>
            <a:custGeom>
              <a:avLst/>
              <a:gdLst>
                <a:gd name="connsiteX0" fmla="*/ 49795 w 242104"/>
                <a:gd name="connsiteY0" fmla="*/ 241173 h 241172"/>
                <a:gd name="connsiteX1" fmla="*/ 242104 w 242104"/>
                <a:gd name="connsiteY1" fmla="*/ 241173 h 241172"/>
                <a:gd name="connsiteX2" fmla="*/ 102849 w 242104"/>
                <a:gd name="connsiteY2" fmla="*/ 0 h 241172"/>
                <a:gd name="connsiteX3" fmla="*/ 6742 w 242104"/>
                <a:gd name="connsiteY3" fmla="*/ 166497 h 241172"/>
                <a:gd name="connsiteX4" fmla="*/ 49795 w 242104"/>
                <a:gd name="connsiteY4" fmla="*/ 241078 h 241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04" h="241172">
                  <a:moveTo>
                    <a:pt x="49795" y="241173"/>
                  </a:moveTo>
                  <a:lnTo>
                    <a:pt x="242104" y="241173"/>
                  </a:lnTo>
                  <a:lnTo>
                    <a:pt x="102849" y="0"/>
                  </a:lnTo>
                  <a:lnTo>
                    <a:pt x="6742" y="166497"/>
                  </a:lnTo>
                  <a:cubicBezTo>
                    <a:pt x="-12404" y="199644"/>
                    <a:pt x="11504" y="241078"/>
                    <a:pt x="49795" y="241078"/>
                  </a:cubicBezTo>
                  <a:close/>
                </a:path>
              </a:pathLst>
            </a:custGeom>
            <a:solidFill>
              <a:srgbClr val="3C5E89"/>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12E3B80-8031-444F-9C53-0723D464250C}"/>
                </a:ext>
              </a:extLst>
            </p:cNvPr>
            <p:cNvSpPr/>
            <p:nvPr/>
          </p:nvSpPr>
          <p:spPr>
            <a:xfrm>
              <a:off x="5718904" y="3454717"/>
              <a:ext cx="304514" cy="263747"/>
            </a:xfrm>
            <a:custGeom>
              <a:avLst/>
              <a:gdLst>
                <a:gd name="connsiteX0" fmla="*/ 0 w 304514"/>
                <a:gd name="connsiteY0" fmla="*/ 0 h 263747"/>
                <a:gd name="connsiteX1" fmla="*/ 152210 w 304514"/>
                <a:gd name="connsiteY1" fmla="*/ 263747 h 263747"/>
                <a:gd name="connsiteX2" fmla="*/ 304514 w 304514"/>
                <a:gd name="connsiteY2" fmla="*/ 0 h 263747"/>
                <a:gd name="connsiteX3" fmla="*/ 0 w 304514"/>
                <a:gd name="connsiteY3" fmla="*/ 0 h 263747"/>
              </a:gdLst>
              <a:ahLst/>
              <a:cxnLst>
                <a:cxn ang="0">
                  <a:pos x="connsiteX0" y="connsiteY0"/>
                </a:cxn>
                <a:cxn ang="0">
                  <a:pos x="connsiteX1" y="connsiteY1"/>
                </a:cxn>
                <a:cxn ang="0">
                  <a:pos x="connsiteX2" y="connsiteY2"/>
                </a:cxn>
                <a:cxn ang="0">
                  <a:pos x="connsiteX3" y="connsiteY3"/>
                </a:cxn>
              </a:cxnLst>
              <a:rect l="l" t="t" r="r" b="b"/>
              <a:pathLst>
                <a:path w="304514" h="263747">
                  <a:moveTo>
                    <a:pt x="0" y="0"/>
                  </a:moveTo>
                  <a:lnTo>
                    <a:pt x="152210" y="263747"/>
                  </a:lnTo>
                  <a:lnTo>
                    <a:pt x="304514" y="0"/>
                  </a:lnTo>
                  <a:lnTo>
                    <a:pt x="0" y="0"/>
                  </a:lnTo>
                  <a:close/>
                </a:path>
              </a:pathLst>
            </a:custGeom>
            <a:solidFill>
              <a:srgbClr val="3C5E89"/>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8A1C19E-EECA-4C0C-9522-832003022AF7}"/>
                </a:ext>
              </a:extLst>
            </p:cNvPr>
            <p:cNvSpPr/>
            <p:nvPr/>
          </p:nvSpPr>
          <p:spPr>
            <a:xfrm>
              <a:off x="5718904" y="3853719"/>
              <a:ext cx="331374" cy="286988"/>
            </a:xfrm>
            <a:custGeom>
              <a:avLst/>
              <a:gdLst>
                <a:gd name="connsiteX0" fmla="*/ 0 w 331374"/>
                <a:gd name="connsiteY0" fmla="*/ 286988 h 286988"/>
                <a:gd name="connsiteX1" fmla="*/ 331375 w 331374"/>
                <a:gd name="connsiteY1" fmla="*/ 286988 h 286988"/>
                <a:gd name="connsiteX2" fmla="*/ 165640 w 331374"/>
                <a:gd name="connsiteY2" fmla="*/ 0 h 286988"/>
                <a:gd name="connsiteX3" fmla="*/ 0 w 331374"/>
                <a:gd name="connsiteY3" fmla="*/ 286988 h 286988"/>
              </a:gdLst>
              <a:ahLst/>
              <a:cxnLst>
                <a:cxn ang="0">
                  <a:pos x="connsiteX0" y="connsiteY0"/>
                </a:cxn>
                <a:cxn ang="0">
                  <a:pos x="connsiteX1" y="connsiteY1"/>
                </a:cxn>
                <a:cxn ang="0">
                  <a:pos x="connsiteX2" y="connsiteY2"/>
                </a:cxn>
                <a:cxn ang="0">
                  <a:pos x="connsiteX3" y="connsiteY3"/>
                </a:cxn>
              </a:cxnLst>
              <a:rect l="l" t="t" r="r" b="b"/>
              <a:pathLst>
                <a:path w="331374" h="286988">
                  <a:moveTo>
                    <a:pt x="0" y="286988"/>
                  </a:moveTo>
                  <a:lnTo>
                    <a:pt x="331375" y="286988"/>
                  </a:lnTo>
                  <a:lnTo>
                    <a:pt x="165640" y="0"/>
                  </a:lnTo>
                  <a:lnTo>
                    <a:pt x="0" y="286988"/>
                  </a:lnTo>
                  <a:close/>
                </a:path>
              </a:pathLst>
            </a:custGeom>
            <a:solidFill>
              <a:srgbClr val="5E7996"/>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8C7418-5901-48C4-8075-9390D6C722A8}"/>
                </a:ext>
              </a:extLst>
            </p:cNvPr>
            <p:cNvSpPr/>
            <p:nvPr/>
          </p:nvSpPr>
          <p:spPr>
            <a:xfrm>
              <a:off x="5946742" y="3848481"/>
              <a:ext cx="303656" cy="262985"/>
            </a:xfrm>
            <a:custGeom>
              <a:avLst/>
              <a:gdLst>
                <a:gd name="connsiteX0" fmla="*/ 0 w 303656"/>
                <a:gd name="connsiteY0" fmla="*/ 0 h 262985"/>
                <a:gd name="connsiteX1" fmla="*/ 151828 w 303656"/>
                <a:gd name="connsiteY1" fmla="*/ 262985 h 262985"/>
                <a:gd name="connsiteX2" fmla="*/ 303657 w 303656"/>
                <a:gd name="connsiteY2" fmla="*/ 0 h 262985"/>
                <a:gd name="connsiteX3" fmla="*/ 0 w 303656"/>
                <a:gd name="connsiteY3" fmla="*/ 0 h 262985"/>
              </a:gdLst>
              <a:ahLst/>
              <a:cxnLst>
                <a:cxn ang="0">
                  <a:pos x="connsiteX0" y="connsiteY0"/>
                </a:cxn>
                <a:cxn ang="0">
                  <a:pos x="connsiteX1" y="connsiteY1"/>
                </a:cxn>
                <a:cxn ang="0">
                  <a:pos x="connsiteX2" y="connsiteY2"/>
                </a:cxn>
                <a:cxn ang="0">
                  <a:pos x="connsiteX3" y="connsiteY3"/>
                </a:cxn>
              </a:cxnLst>
              <a:rect l="l" t="t" r="r" b="b"/>
              <a:pathLst>
                <a:path w="303656" h="262985">
                  <a:moveTo>
                    <a:pt x="0" y="0"/>
                  </a:moveTo>
                  <a:lnTo>
                    <a:pt x="151828" y="262985"/>
                  </a:lnTo>
                  <a:lnTo>
                    <a:pt x="303657" y="0"/>
                  </a:lnTo>
                  <a:lnTo>
                    <a:pt x="0" y="0"/>
                  </a:lnTo>
                  <a:close/>
                </a:path>
              </a:pathLst>
            </a:custGeom>
            <a:solidFill>
              <a:srgbClr val="243E69"/>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75AF855-7F80-4628-A1FC-7836954AE5EA}"/>
                </a:ext>
              </a:extLst>
            </p:cNvPr>
            <p:cNvSpPr/>
            <p:nvPr/>
          </p:nvSpPr>
          <p:spPr>
            <a:xfrm>
              <a:off x="5504878" y="3824477"/>
              <a:ext cx="331374" cy="286988"/>
            </a:xfrm>
            <a:custGeom>
              <a:avLst/>
              <a:gdLst>
                <a:gd name="connsiteX0" fmla="*/ 0 w 331374"/>
                <a:gd name="connsiteY0" fmla="*/ 0 h 286988"/>
                <a:gd name="connsiteX1" fmla="*/ 165735 w 331374"/>
                <a:gd name="connsiteY1" fmla="*/ 286988 h 286988"/>
                <a:gd name="connsiteX2" fmla="*/ 331375 w 331374"/>
                <a:gd name="connsiteY2" fmla="*/ 0 h 286988"/>
                <a:gd name="connsiteX3" fmla="*/ 0 w 331374"/>
                <a:gd name="connsiteY3" fmla="*/ 0 h 286988"/>
              </a:gdLst>
              <a:ahLst/>
              <a:cxnLst>
                <a:cxn ang="0">
                  <a:pos x="connsiteX0" y="connsiteY0"/>
                </a:cxn>
                <a:cxn ang="0">
                  <a:pos x="connsiteX1" y="connsiteY1"/>
                </a:cxn>
                <a:cxn ang="0">
                  <a:pos x="connsiteX2" y="connsiteY2"/>
                </a:cxn>
                <a:cxn ang="0">
                  <a:pos x="connsiteX3" y="connsiteY3"/>
                </a:cxn>
              </a:cxnLst>
              <a:rect l="l" t="t" r="r" b="b"/>
              <a:pathLst>
                <a:path w="331374" h="286988">
                  <a:moveTo>
                    <a:pt x="0" y="0"/>
                  </a:moveTo>
                  <a:lnTo>
                    <a:pt x="165735" y="286988"/>
                  </a:lnTo>
                  <a:lnTo>
                    <a:pt x="331375" y="0"/>
                  </a:lnTo>
                  <a:lnTo>
                    <a:pt x="0" y="0"/>
                  </a:lnTo>
                  <a:close/>
                </a:path>
              </a:pathLst>
            </a:custGeom>
            <a:solidFill>
              <a:srgbClr val="3C5E89"/>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0AF4D72-FE72-4B00-B5E2-59FBBD62AA31}"/>
                </a:ext>
              </a:extLst>
            </p:cNvPr>
            <p:cNvSpPr/>
            <p:nvPr/>
          </p:nvSpPr>
          <p:spPr>
            <a:xfrm>
              <a:off x="6360794" y="2740913"/>
              <a:ext cx="331374" cy="286988"/>
            </a:xfrm>
            <a:custGeom>
              <a:avLst/>
              <a:gdLst>
                <a:gd name="connsiteX0" fmla="*/ 331375 w 331374"/>
                <a:gd name="connsiteY0" fmla="*/ 286988 h 286988"/>
                <a:gd name="connsiteX1" fmla="*/ 165640 w 331374"/>
                <a:gd name="connsiteY1" fmla="*/ 0 h 286988"/>
                <a:gd name="connsiteX2" fmla="*/ 0 w 331374"/>
                <a:gd name="connsiteY2" fmla="*/ 286988 h 286988"/>
                <a:gd name="connsiteX3" fmla="*/ 331375 w 331374"/>
                <a:gd name="connsiteY3" fmla="*/ 286988 h 286988"/>
              </a:gdLst>
              <a:ahLst/>
              <a:cxnLst>
                <a:cxn ang="0">
                  <a:pos x="connsiteX0" y="connsiteY0"/>
                </a:cxn>
                <a:cxn ang="0">
                  <a:pos x="connsiteX1" y="connsiteY1"/>
                </a:cxn>
                <a:cxn ang="0">
                  <a:pos x="connsiteX2" y="connsiteY2"/>
                </a:cxn>
                <a:cxn ang="0">
                  <a:pos x="connsiteX3" y="connsiteY3"/>
                </a:cxn>
              </a:cxnLst>
              <a:rect l="l" t="t" r="r" b="b"/>
              <a:pathLst>
                <a:path w="331374" h="286988">
                  <a:moveTo>
                    <a:pt x="331375" y="286988"/>
                  </a:moveTo>
                  <a:lnTo>
                    <a:pt x="165640" y="0"/>
                  </a:lnTo>
                  <a:lnTo>
                    <a:pt x="0" y="286988"/>
                  </a:lnTo>
                  <a:lnTo>
                    <a:pt x="331375" y="286988"/>
                  </a:lnTo>
                  <a:close/>
                </a:path>
              </a:pathLst>
            </a:custGeom>
            <a:solidFill>
              <a:srgbClr val="243E69"/>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C90371E-B860-4B0B-BCB5-CCD403199402}"/>
                </a:ext>
              </a:extLst>
            </p:cNvPr>
            <p:cNvSpPr/>
            <p:nvPr/>
          </p:nvSpPr>
          <p:spPr>
            <a:xfrm>
              <a:off x="6374605" y="3848481"/>
              <a:ext cx="303657" cy="262985"/>
            </a:xfrm>
            <a:custGeom>
              <a:avLst/>
              <a:gdLst>
                <a:gd name="connsiteX0" fmla="*/ 0 w 303657"/>
                <a:gd name="connsiteY0" fmla="*/ 0 h 262985"/>
                <a:gd name="connsiteX1" fmla="*/ 151829 w 303657"/>
                <a:gd name="connsiteY1" fmla="*/ 262985 h 262985"/>
                <a:gd name="connsiteX2" fmla="*/ 303657 w 303657"/>
                <a:gd name="connsiteY2" fmla="*/ 0 h 262985"/>
                <a:gd name="connsiteX3" fmla="*/ 0 w 303657"/>
                <a:gd name="connsiteY3" fmla="*/ 0 h 262985"/>
              </a:gdLst>
              <a:ahLst/>
              <a:cxnLst>
                <a:cxn ang="0">
                  <a:pos x="connsiteX0" y="connsiteY0"/>
                </a:cxn>
                <a:cxn ang="0">
                  <a:pos x="connsiteX1" y="connsiteY1"/>
                </a:cxn>
                <a:cxn ang="0">
                  <a:pos x="connsiteX2" y="connsiteY2"/>
                </a:cxn>
                <a:cxn ang="0">
                  <a:pos x="connsiteX3" y="connsiteY3"/>
                </a:cxn>
              </a:cxnLst>
              <a:rect l="l" t="t" r="r" b="b"/>
              <a:pathLst>
                <a:path w="303657" h="262985">
                  <a:moveTo>
                    <a:pt x="0" y="0"/>
                  </a:moveTo>
                  <a:lnTo>
                    <a:pt x="151829" y="262985"/>
                  </a:lnTo>
                  <a:lnTo>
                    <a:pt x="303657" y="0"/>
                  </a:lnTo>
                  <a:lnTo>
                    <a:pt x="0" y="0"/>
                  </a:lnTo>
                  <a:close/>
                </a:path>
              </a:pathLst>
            </a:custGeom>
            <a:solidFill>
              <a:srgbClr val="3C5E89"/>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FA549BE-C44D-4FBE-96EC-E3BDC0DC3033}"/>
                </a:ext>
              </a:extLst>
            </p:cNvPr>
            <p:cNvSpPr/>
            <p:nvPr/>
          </p:nvSpPr>
          <p:spPr>
            <a:xfrm>
              <a:off x="5291137" y="3454717"/>
              <a:ext cx="305657" cy="264699"/>
            </a:xfrm>
            <a:custGeom>
              <a:avLst/>
              <a:gdLst>
                <a:gd name="connsiteX0" fmla="*/ 305657 w 305657"/>
                <a:gd name="connsiteY0" fmla="*/ 0 h 264699"/>
                <a:gd name="connsiteX1" fmla="*/ 0 w 305657"/>
                <a:gd name="connsiteY1" fmla="*/ 0 h 264699"/>
                <a:gd name="connsiteX2" fmla="*/ 152876 w 305657"/>
                <a:gd name="connsiteY2" fmla="*/ 264700 h 264699"/>
                <a:gd name="connsiteX3" fmla="*/ 305657 w 305657"/>
                <a:gd name="connsiteY3" fmla="*/ 0 h 264699"/>
              </a:gdLst>
              <a:ahLst/>
              <a:cxnLst>
                <a:cxn ang="0">
                  <a:pos x="connsiteX0" y="connsiteY0"/>
                </a:cxn>
                <a:cxn ang="0">
                  <a:pos x="connsiteX1" y="connsiteY1"/>
                </a:cxn>
                <a:cxn ang="0">
                  <a:pos x="connsiteX2" y="connsiteY2"/>
                </a:cxn>
                <a:cxn ang="0">
                  <a:pos x="connsiteX3" y="connsiteY3"/>
                </a:cxn>
              </a:cxnLst>
              <a:rect l="l" t="t" r="r" b="b"/>
              <a:pathLst>
                <a:path w="305657" h="264699">
                  <a:moveTo>
                    <a:pt x="305657" y="0"/>
                  </a:moveTo>
                  <a:lnTo>
                    <a:pt x="0" y="0"/>
                  </a:lnTo>
                  <a:lnTo>
                    <a:pt x="152876" y="264700"/>
                  </a:lnTo>
                  <a:lnTo>
                    <a:pt x="305657" y="0"/>
                  </a:lnTo>
                  <a:close/>
                </a:path>
              </a:pathLst>
            </a:custGeom>
            <a:solidFill>
              <a:srgbClr val="3C5E89"/>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FED564B-36B0-49EE-852B-66F046FF5AEF}"/>
                </a:ext>
              </a:extLst>
            </p:cNvPr>
            <p:cNvSpPr/>
            <p:nvPr/>
          </p:nvSpPr>
          <p:spPr>
            <a:xfrm>
              <a:off x="6146862" y="3853719"/>
              <a:ext cx="331374" cy="286988"/>
            </a:xfrm>
            <a:custGeom>
              <a:avLst/>
              <a:gdLst>
                <a:gd name="connsiteX0" fmla="*/ 0 w 331374"/>
                <a:gd name="connsiteY0" fmla="*/ 286988 h 286988"/>
                <a:gd name="connsiteX1" fmla="*/ 331375 w 331374"/>
                <a:gd name="connsiteY1" fmla="*/ 286988 h 286988"/>
                <a:gd name="connsiteX2" fmla="*/ 165735 w 331374"/>
                <a:gd name="connsiteY2" fmla="*/ 0 h 286988"/>
                <a:gd name="connsiteX3" fmla="*/ 0 w 331374"/>
                <a:gd name="connsiteY3" fmla="*/ 286988 h 286988"/>
              </a:gdLst>
              <a:ahLst/>
              <a:cxnLst>
                <a:cxn ang="0">
                  <a:pos x="connsiteX0" y="connsiteY0"/>
                </a:cxn>
                <a:cxn ang="0">
                  <a:pos x="connsiteX1" y="connsiteY1"/>
                </a:cxn>
                <a:cxn ang="0">
                  <a:pos x="connsiteX2" y="connsiteY2"/>
                </a:cxn>
                <a:cxn ang="0">
                  <a:pos x="connsiteX3" y="connsiteY3"/>
                </a:cxn>
              </a:cxnLst>
              <a:rect l="l" t="t" r="r" b="b"/>
              <a:pathLst>
                <a:path w="331374" h="286988">
                  <a:moveTo>
                    <a:pt x="0" y="286988"/>
                  </a:moveTo>
                  <a:lnTo>
                    <a:pt x="331375" y="286988"/>
                  </a:lnTo>
                  <a:lnTo>
                    <a:pt x="165735" y="0"/>
                  </a:lnTo>
                  <a:lnTo>
                    <a:pt x="0" y="286988"/>
                  </a:lnTo>
                  <a:close/>
                </a:path>
              </a:pathLst>
            </a:custGeom>
            <a:solidFill>
              <a:srgbClr val="202B5E"/>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DC9F0E6-9458-4EB0-B7F9-BDF21A499AB3}"/>
                </a:ext>
              </a:extLst>
            </p:cNvPr>
            <p:cNvSpPr/>
            <p:nvPr/>
          </p:nvSpPr>
          <p:spPr>
            <a:xfrm>
              <a:off x="6172580" y="2714625"/>
              <a:ext cx="305657" cy="264699"/>
            </a:xfrm>
            <a:custGeom>
              <a:avLst/>
              <a:gdLst>
                <a:gd name="connsiteX0" fmla="*/ 152876 w 305657"/>
                <a:gd name="connsiteY0" fmla="*/ 264700 h 264699"/>
                <a:gd name="connsiteX1" fmla="*/ 305657 w 305657"/>
                <a:gd name="connsiteY1" fmla="*/ 0 h 264699"/>
                <a:gd name="connsiteX2" fmla="*/ 0 w 305657"/>
                <a:gd name="connsiteY2" fmla="*/ 0 h 264699"/>
                <a:gd name="connsiteX3" fmla="*/ 152876 w 305657"/>
                <a:gd name="connsiteY3" fmla="*/ 264700 h 264699"/>
              </a:gdLst>
              <a:ahLst/>
              <a:cxnLst>
                <a:cxn ang="0">
                  <a:pos x="connsiteX0" y="connsiteY0"/>
                </a:cxn>
                <a:cxn ang="0">
                  <a:pos x="connsiteX1" y="connsiteY1"/>
                </a:cxn>
                <a:cxn ang="0">
                  <a:pos x="connsiteX2" y="connsiteY2"/>
                </a:cxn>
                <a:cxn ang="0">
                  <a:pos x="connsiteX3" y="connsiteY3"/>
                </a:cxn>
              </a:cxnLst>
              <a:rect l="l" t="t" r="r" b="b"/>
              <a:pathLst>
                <a:path w="305657" h="264699">
                  <a:moveTo>
                    <a:pt x="152876" y="264700"/>
                  </a:moveTo>
                  <a:lnTo>
                    <a:pt x="305657" y="0"/>
                  </a:lnTo>
                  <a:lnTo>
                    <a:pt x="0" y="0"/>
                  </a:lnTo>
                  <a:lnTo>
                    <a:pt x="152876" y="264700"/>
                  </a:lnTo>
                  <a:close/>
                </a:path>
              </a:pathLst>
            </a:custGeom>
            <a:solidFill>
              <a:srgbClr val="2F517F"/>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2E1A664-9824-46F1-8D4C-8E5760C81632}"/>
                </a:ext>
              </a:extLst>
            </p:cNvPr>
            <p:cNvSpPr/>
            <p:nvPr/>
          </p:nvSpPr>
          <p:spPr>
            <a:xfrm>
              <a:off x="5291137" y="3114293"/>
              <a:ext cx="331374" cy="286988"/>
            </a:xfrm>
            <a:custGeom>
              <a:avLst/>
              <a:gdLst>
                <a:gd name="connsiteX0" fmla="*/ 165735 w 331374"/>
                <a:gd name="connsiteY0" fmla="*/ 0 h 286988"/>
                <a:gd name="connsiteX1" fmla="*/ 0 w 331374"/>
                <a:gd name="connsiteY1" fmla="*/ 286988 h 286988"/>
                <a:gd name="connsiteX2" fmla="*/ 331375 w 331374"/>
                <a:gd name="connsiteY2" fmla="*/ 286988 h 286988"/>
                <a:gd name="connsiteX3" fmla="*/ 165735 w 331374"/>
                <a:gd name="connsiteY3" fmla="*/ 0 h 286988"/>
              </a:gdLst>
              <a:ahLst/>
              <a:cxnLst>
                <a:cxn ang="0">
                  <a:pos x="connsiteX0" y="connsiteY0"/>
                </a:cxn>
                <a:cxn ang="0">
                  <a:pos x="connsiteX1" y="connsiteY1"/>
                </a:cxn>
                <a:cxn ang="0">
                  <a:pos x="connsiteX2" y="connsiteY2"/>
                </a:cxn>
                <a:cxn ang="0">
                  <a:pos x="connsiteX3" y="connsiteY3"/>
                </a:cxn>
              </a:cxnLst>
              <a:rect l="l" t="t" r="r" b="b"/>
              <a:pathLst>
                <a:path w="331374" h="286988">
                  <a:moveTo>
                    <a:pt x="165735" y="0"/>
                  </a:moveTo>
                  <a:lnTo>
                    <a:pt x="0" y="286988"/>
                  </a:lnTo>
                  <a:lnTo>
                    <a:pt x="331375" y="286988"/>
                  </a:lnTo>
                  <a:lnTo>
                    <a:pt x="165735" y="0"/>
                  </a:lnTo>
                  <a:close/>
                </a:path>
              </a:pathLst>
            </a:custGeom>
            <a:solidFill>
              <a:srgbClr val="5E7996"/>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A75A8F2-EC40-415B-B9ED-45BF8A18A6E5}"/>
                </a:ext>
              </a:extLst>
            </p:cNvPr>
            <p:cNvSpPr/>
            <p:nvPr/>
          </p:nvSpPr>
          <p:spPr>
            <a:xfrm>
              <a:off x="5718904" y="2714625"/>
              <a:ext cx="305180" cy="223527"/>
            </a:xfrm>
            <a:custGeom>
              <a:avLst/>
              <a:gdLst>
                <a:gd name="connsiteX0" fmla="*/ 305181 w 305180"/>
                <a:gd name="connsiteY0" fmla="*/ 0 h 223527"/>
                <a:gd name="connsiteX1" fmla="*/ 0 w 305180"/>
                <a:gd name="connsiteY1" fmla="*/ 0 h 223527"/>
                <a:gd name="connsiteX2" fmla="*/ 117348 w 305180"/>
                <a:gd name="connsiteY2" fmla="*/ 203168 h 223527"/>
                <a:gd name="connsiteX3" fmla="*/ 187928 w 305180"/>
                <a:gd name="connsiteY3" fmla="*/ 203168 h 223527"/>
                <a:gd name="connsiteX4" fmla="*/ 305181 w 305180"/>
                <a:gd name="connsiteY4" fmla="*/ 0 h 22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80" h="223527">
                  <a:moveTo>
                    <a:pt x="305181" y="0"/>
                  </a:moveTo>
                  <a:lnTo>
                    <a:pt x="0" y="0"/>
                  </a:lnTo>
                  <a:lnTo>
                    <a:pt x="117348" y="203168"/>
                  </a:lnTo>
                  <a:cubicBezTo>
                    <a:pt x="133064" y="230315"/>
                    <a:pt x="172212" y="230315"/>
                    <a:pt x="187928" y="203168"/>
                  </a:cubicBezTo>
                  <a:lnTo>
                    <a:pt x="305181" y="0"/>
                  </a:lnTo>
                  <a:close/>
                </a:path>
              </a:pathLst>
            </a:custGeom>
            <a:solidFill>
              <a:srgbClr val="5E7996"/>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681FBBB-24E3-4C9E-84F6-521843647379}"/>
                </a:ext>
              </a:extLst>
            </p:cNvPr>
            <p:cNvSpPr/>
            <p:nvPr/>
          </p:nvSpPr>
          <p:spPr>
            <a:xfrm>
              <a:off x="5504878" y="3085052"/>
              <a:ext cx="267863" cy="264414"/>
            </a:xfrm>
            <a:custGeom>
              <a:avLst/>
              <a:gdLst>
                <a:gd name="connsiteX0" fmla="*/ 216313 w 267863"/>
                <a:gd name="connsiteY0" fmla="*/ 0 h 264414"/>
                <a:gd name="connsiteX1" fmla="*/ 0 w 267863"/>
                <a:gd name="connsiteY1" fmla="*/ 0 h 264414"/>
                <a:gd name="connsiteX2" fmla="*/ 152686 w 267863"/>
                <a:gd name="connsiteY2" fmla="*/ 264414 h 264414"/>
                <a:gd name="connsiteX3" fmla="*/ 260890 w 267863"/>
                <a:gd name="connsiteY3" fmla="*/ 77057 h 264414"/>
                <a:gd name="connsiteX4" fmla="*/ 216408 w 267863"/>
                <a:gd name="connsiteY4" fmla="*/ 0 h 26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63" h="264414">
                  <a:moveTo>
                    <a:pt x="216313" y="0"/>
                  </a:moveTo>
                  <a:lnTo>
                    <a:pt x="0" y="0"/>
                  </a:lnTo>
                  <a:lnTo>
                    <a:pt x="152686" y="264414"/>
                  </a:lnTo>
                  <a:lnTo>
                    <a:pt x="260890" y="77057"/>
                  </a:lnTo>
                  <a:cubicBezTo>
                    <a:pt x="280702" y="42767"/>
                    <a:pt x="255937" y="0"/>
                    <a:pt x="216408" y="0"/>
                  </a:cubicBezTo>
                  <a:close/>
                </a:path>
              </a:pathLst>
            </a:custGeom>
            <a:solidFill>
              <a:srgbClr val="5E7996"/>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6CC67A0-BEAC-4ACE-9550-2E68F1C08348}"/>
                </a:ext>
              </a:extLst>
            </p:cNvPr>
            <p:cNvSpPr/>
            <p:nvPr/>
          </p:nvSpPr>
          <p:spPr>
            <a:xfrm>
              <a:off x="5504878" y="2740913"/>
              <a:ext cx="293603" cy="286988"/>
            </a:xfrm>
            <a:custGeom>
              <a:avLst/>
              <a:gdLst>
                <a:gd name="connsiteX0" fmla="*/ 165735 w 293603"/>
                <a:gd name="connsiteY0" fmla="*/ 0 h 286988"/>
                <a:gd name="connsiteX1" fmla="*/ 0 w 293603"/>
                <a:gd name="connsiteY1" fmla="*/ 286988 h 286988"/>
                <a:gd name="connsiteX2" fmla="*/ 241744 w 293603"/>
                <a:gd name="connsiteY2" fmla="*/ 286988 h 286988"/>
                <a:gd name="connsiteX3" fmla="*/ 286607 w 293603"/>
                <a:gd name="connsiteY3" fmla="*/ 209360 h 286988"/>
                <a:gd name="connsiteX4" fmla="*/ 165735 w 293603"/>
                <a:gd name="connsiteY4" fmla="*/ 0 h 28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3" h="286988">
                  <a:moveTo>
                    <a:pt x="165735" y="0"/>
                  </a:moveTo>
                  <a:lnTo>
                    <a:pt x="0" y="286988"/>
                  </a:lnTo>
                  <a:lnTo>
                    <a:pt x="241744" y="286988"/>
                  </a:lnTo>
                  <a:cubicBezTo>
                    <a:pt x="281559" y="286988"/>
                    <a:pt x="306515" y="243840"/>
                    <a:pt x="286607" y="209360"/>
                  </a:cubicBezTo>
                  <a:lnTo>
                    <a:pt x="165735" y="0"/>
                  </a:lnTo>
                  <a:close/>
                </a:path>
              </a:pathLst>
            </a:custGeom>
            <a:solidFill>
              <a:srgbClr val="3C5E89"/>
            </a:solidFill>
            <a:ln w="9525" cap="flat">
              <a:noFill/>
              <a:prstDash val="solid"/>
              <a:miter/>
            </a:ln>
          </p:spPr>
          <p:txBody>
            <a:bodyPr rtlCol="0" anchor="ctr"/>
            <a:lstStyle/>
            <a:p>
              <a:endParaRPr lang="en-US"/>
            </a:p>
          </p:txBody>
        </p:sp>
      </p:grpSp>
      <p:sp>
        <p:nvSpPr>
          <p:cNvPr id="167" name="Hexagon 166">
            <a:extLst>
              <a:ext uri="{FF2B5EF4-FFF2-40B4-BE49-F238E27FC236}">
                <a16:creationId xmlns:a16="http://schemas.microsoft.com/office/drawing/2014/main" id="{350769C9-FBA0-4103-9CD9-408F4DB85B14}"/>
              </a:ext>
            </a:extLst>
          </p:cNvPr>
          <p:cNvSpPr/>
          <p:nvPr/>
        </p:nvSpPr>
        <p:spPr>
          <a:xfrm>
            <a:off x="3456354" y="1624611"/>
            <a:ext cx="5099748" cy="4396338"/>
          </a:xfrm>
          <a:prstGeom prst="hexagon">
            <a:avLst>
              <a:gd name="adj" fmla="val 29521"/>
              <a:gd name="vf" fmla="val 115470"/>
            </a:avLst>
          </a:prstGeom>
          <a:noFill/>
          <a:ln w="269875" cmpd="dbl">
            <a:solidFill>
              <a:srgbClr val="7E7E7E">
                <a:alpha val="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53" name="Footer Placeholder 1">
            <a:extLst>
              <a:ext uri="{FF2B5EF4-FFF2-40B4-BE49-F238E27FC236}">
                <a16:creationId xmlns:a16="http://schemas.microsoft.com/office/drawing/2014/main" id="{D8DD589D-654B-4606-B649-AFF1216972AD}"/>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3114586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44A727-54A5-47A5-8E15-1B4023871CA8}"/>
              </a:ext>
            </a:extLst>
          </p:cNvPr>
          <p:cNvSpPr/>
          <p:nvPr/>
        </p:nvSpPr>
        <p:spPr>
          <a:xfrm>
            <a:off x="2861187" y="1098755"/>
            <a:ext cx="6533536" cy="5353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C54491A-72F9-4555-A3F5-5E59C7709F0B}"/>
              </a:ext>
            </a:extLst>
          </p:cNvPr>
          <p:cNvSpPr>
            <a:spLocks noGrp="1"/>
          </p:cNvSpPr>
          <p:nvPr>
            <p:ph type="ctrTitle"/>
          </p:nvPr>
        </p:nvSpPr>
        <p:spPr/>
        <p:txBody>
          <a:bodyPr>
            <a:normAutofit/>
          </a:bodyPr>
          <a:lstStyle/>
          <a:p>
            <a:r>
              <a:rPr lang="en-US" sz="2800" dirty="0"/>
              <a:t>Factors of perceived trustworthiness</a:t>
            </a:r>
          </a:p>
        </p:txBody>
      </p:sp>
      <p:grpSp>
        <p:nvGrpSpPr>
          <p:cNvPr id="25" name="Group 24">
            <a:extLst>
              <a:ext uri="{FF2B5EF4-FFF2-40B4-BE49-F238E27FC236}">
                <a16:creationId xmlns:a16="http://schemas.microsoft.com/office/drawing/2014/main" id="{EA3E1AC4-0968-4904-BBE8-D11DE22D0FAE}"/>
              </a:ext>
            </a:extLst>
          </p:cNvPr>
          <p:cNvGrpSpPr/>
          <p:nvPr/>
        </p:nvGrpSpPr>
        <p:grpSpPr>
          <a:xfrm>
            <a:off x="3519018" y="1394717"/>
            <a:ext cx="5185533" cy="4776025"/>
            <a:chOff x="1394300" y="3875857"/>
            <a:chExt cx="2491212" cy="2294479"/>
          </a:xfrm>
        </p:grpSpPr>
        <p:sp>
          <p:nvSpPr>
            <p:cNvPr id="3" name="Oval 2">
              <a:extLst>
                <a:ext uri="{FF2B5EF4-FFF2-40B4-BE49-F238E27FC236}">
                  <a16:creationId xmlns:a16="http://schemas.microsoft.com/office/drawing/2014/main" id="{5912F7E9-7988-45B3-A452-1C7BD1237D5F}"/>
                </a:ext>
              </a:extLst>
            </p:cNvPr>
            <p:cNvSpPr/>
            <p:nvPr/>
          </p:nvSpPr>
          <p:spPr>
            <a:xfrm>
              <a:off x="1935810" y="3875857"/>
              <a:ext cx="1389888" cy="1389888"/>
            </a:xfrm>
            <a:prstGeom prst="ellipse">
              <a:avLst/>
            </a:prstGeom>
            <a:solidFill>
              <a:schemeClr val="tx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Ability</a:t>
              </a:r>
            </a:p>
          </p:txBody>
        </p:sp>
        <p:sp>
          <p:nvSpPr>
            <p:cNvPr id="19" name="Oval 18">
              <a:extLst>
                <a:ext uri="{FF2B5EF4-FFF2-40B4-BE49-F238E27FC236}">
                  <a16:creationId xmlns:a16="http://schemas.microsoft.com/office/drawing/2014/main" id="{BE9F2DB1-E2AD-45BE-A17E-59D82584609A}"/>
                </a:ext>
              </a:extLst>
            </p:cNvPr>
            <p:cNvSpPr/>
            <p:nvPr/>
          </p:nvSpPr>
          <p:spPr>
            <a:xfrm>
              <a:off x="1394300" y="4780448"/>
              <a:ext cx="1389888" cy="1389888"/>
            </a:xfrm>
            <a:prstGeom prst="ellipse">
              <a:avLst/>
            </a:prstGeom>
            <a:solidFill>
              <a:schemeClr val="tx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Integrity</a:t>
              </a:r>
            </a:p>
          </p:txBody>
        </p:sp>
        <p:sp>
          <p:nvSpPr>
            <p:cNvPr id="18" name="Oval 17">
              <a:extLst>
                <a:ext uri="{FF2B5EF4-FFF2-40B4-BE49-F238E27FC236}">
                  <a16:creationId xmlns:a16="http://schemas.microsoft.com/office/drawing/2014/main" id="{99D04B88-15DD-4B9D-BBE7-1D639B05C23B}"/>
                </a:ext>
              </a:extLst>
            </p:cNvPr>
            <p:cNvSpPr/>
            <p:nvPr/>
          </p:nvSpPr>
          <p:spPr>
            <a:xfrm>
              <a:off x="2499483" y="4780448"/>
              <a:ext cx="1386029" cy="1386029"/>
            </a:xfrm>
            <a:prstGeom prst="ellipse">
              <a:avLst/>
            </a:prstGeom>
            <a:solidFill>
              <a:schemeClr val="tx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Benevolence</a:t>
              </a:r>
            </a:p>
          </p:txBody>
        </p:sp>
      </p:grpSp>
      <p:sp>
        <p:nvSpPr>
          <p:cNvPr id="5" name="Footer Placeholder 4">
            <a:extLst>
              <a:ext uri="{FF2B5EF4-FFF2-40B4-BE49-F238E27FC236}">
                <a16:creationId xmlns:a16="http://schemas.microsoft.com/office/drawing/2014/main" id="{422048EE-D2C9-4780-BCFA-45E2E7E19B2A}"/>
              </a:ext>
            </a:extLst>
          </p:cNvPr>
          <p:cNvSpPr>
            <a:spLocks noGrp="1"/>
          </p:cNvSpPr>
          <p:nvPr>
            <p:ph type="ftr" sz="quarter" idx="10"/>
          </p:nvPr>
        </p:nvSpPr>
        <p:spPr/>
        <p:txBody>
          <a:bodyPr/>
          <a:lstStyle/>
          <a:p>
            <a:pPr>
              <a:defRPr/>
            </a:pPr>
            <a:r>
              <a:rPr lang="en-US" dirty="0"/>
              <a:t>Distribution A: Approved for public release</a:t>
            </a:r>
          </a:p>
        </p:txBody>
      </p:sp>
    </p:spTree>
    <p:extLst>
      <p:ext uri="{BB962C8B-B14F-4D97-AF65-F5344CB8AC3E}">
        <p14:creationId xmlns:p14="http://schemas.microsoft.com/office/powerpoint/2010/main" val="2572445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D199DA-9E14-4F93-9718-D80D44D95C1F}"/>
              </a:ext>
            </a:extLst>
          </p:cNvPr>
          <p:cNvSpPr/>
          <p:nvPr/>
        </p:nvSpPr>
        <p:spPr>
          <a:xfrm>
            <a:off x="2861187" y="1098755"/>
            <a:ext cx="6533536" cy="53536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C54491A-72F9-4555-A3F5-5E59C7709F0B}"/>
              </a:ext>
            </a:extLst>
          </p:cNvPr>
          <p:cNvSpPr>
            <a:spLocks noGrp="1"/>
          </p:cNvSpPr>
          <p:nvPr>
            <p:ph type="ctrTitle"/>
          </p:nvPr>
        </p:nvSpPr>
        <p:spPr/>
        <p:txBody>
          <a:bodyPr>
            <a:normAutofit/>
          </a:bodyPr>
          <a:lstStyle/>
          <a:p>
            <a:r>
              <a:rPr lang="en-US" sz="2800" dirty="0"/>
              <a:t>Factors of perceived trustworthiness: AI</a:t>
            </a:r>
          </a:p>
        </p:txBody>
      </p:sp>
      <p:grpSp>
        <p:nvGrpSpPr>
          <p:cNvPr id="25" name="Group 24">
            <a:extLst>
              <a:ext uri="{FF2B5EF4-FFF2-40B4-BE49-F238E27FC236}">
                <a16:creationId xmlns:a16="http://schemas.microsoft.com/office/drawing/2014/main" id="{EA3E1AC4-0968-4904-BBE8-D11DE22D0FAE}"/>
              </a:ext>
            </a:extLst>
          </p:cNvPr>
          <p:cNvGrpSpPr/>
          <p:nvPr/>
        </p:nvGrpSpPr>
        <p:grpSpPr>
          <a:xfrm>
            <a:off x="3519018" y="1394717"/>
            <a:ext cx="5185533" cy="4776025"/>
            <a:chOff x="1394300" y="3875857"/>
            <a:chExt cx="2491212" cy="2294479"/>
          </a:xfrm>
        </p:grpSpPr>
        <p:sp>
          <p:nvSpPr>
            <p:cNvPr id="3" name="Oval 2">
              <a:extLst>
                <a:ext uri="{FF2B5EF4-FFF2-40B4-BE49-F238E27FC236}">
                  <a16:creationId xmlns:a16="http://schemas.microsoft.com/office/drawing/2014/main" id="{5912F7E9-7988-45B3-A452-1C7BD1237D5F}"/>
                </a:ext>
              </a:extLst>
            </p:cNvPr>
            <p:cNvSpPr/>
            <p:nvPr/>
          </p:nvSpPr>
          <p:spPr>
            <a:xfrm>
              <a:off x="1935810" y="3875857"/>
              <a:ext cx="1389888" cy="1389888"/>
            </a:xfrm>
            <a:prstGeom prst="ellipse">
              <a:avLst/>
            </a:prstGeom>
            <a:solidFill>
              <a:schemeClr val="tx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Operates competently</a:t>
              </a:r>
            </a:p>
          </p:txBody>
        </p:sp>
        <p:sp>
          <p:nvSpPr>
            <p:cNvPr id="19" name="Oval 18">
              <a:extLst>
                <a:ext uri="{FF2B5EF4-FFF2-40B4-BE49-F238E27FC236}">
                  <a16:creationId xmlns:a16="http://schemas.microsoft.com/office/drawing/2014/main" id="{BE9F2DB1-E2AD-45BE-A17E-59D82584609A}"/>
                </a:ext>
              </a:extLst>
            </p:cNvPr>
            <p:cNvSpPr/>
            <p:nvPr/>
          </p:nvSpPr>
          <p:spPr>
            <a:xfrm>
              <a:off x="1394300" y="4780448"/>
              <a:ext cx="1389888" cy="1389888"/>
            </a:xfrm>
            <a:prstGeom prst="ellipse">
              <a:avLst/>
            </a:prstGeom>
            <a:solidFill>
              <a:schemeClr val="tx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Behaves virtuously</a:t>
              </a:r>
            </a:p>
          </p:txBody>
        </p:sp>
        <p:sp>
          <p:nvSpPr>
            <p:cNvPr id="18" name="Oval 17">
              <a:extLst>
                <a:ext uri="{FF2B5EF4-FFF2-40B4-BE49-F238E27FC236}">
                  <a16:creationId xmlns:a16="http://schemas.microsoft.com/office/drawing/2014/main" id="{99D04B88-15DD-4B9D-BBE7-1D639B05C23B}"/>
                </a:ext>
              </a:extLst>
            </p:cNvPr>
            <p:cNvSpPr/>
            <p:nvPr/>
          </p:nvSpPr>
          <p:spPr>
            <a:xfrm>
              <a:off x="2499483" y="4780448"/>
              <a:ext cx="1386029" cy="1386029"/>
            </a:xfrm>
            <a:prstGeom prst="ellipse">
              <a:avLst/>
            </a:prstGeom>
            <a:solidFill>
              <a:schemeClr val="tx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panose="020B0604020202020204" pitchFamily="34" charset="0"/>
                  <a:cs typeface="Arial" panose="020B0604020202020204" pitchFamily="34" charset="0"/>
                </a:rPr>
                <a:t>Interacts appropriately with humans</a:t>
              </a:r>
            </a:p>
          </p:txBody>
        </p:sp>
      </p:grpSp>
      <p:sp>
        <p:nvSpPr>
          <p:cNvPr id="4" name="Footer Placeholder 3">
            <a:extLst>
              <a:ext uri="{FF2B5EF4-FFF2-40B4-BE49-F238E27FC236}">
                <a16:creationId xmlns:a16="http://schemas.microsoft.com/office/drawing/2014/main" id="{2E2BE4DA-EE60-430D-BB3A-DA8F0EC10E0C}"/>
              </a:ext>
            </a:extLst>
          </p:cNvPr>
          <p:cNvSpPr>
            <a:spLocks noGrp="1"/>
          </p:cNvSpPr>
          <p:nvPr>
            <p:ph type="ftr" sz="quarter" idx="10"/>
          </p:nvPr>
        </p:nvSpPr>
        <p:spPr/>
        <p:txBody>
          <a:bodyPr/>
          <a:lstStyle/>
          <a:p>
            <a:pPr>
              <a:defRPr/>
            </a:pPr>
            <a:r>
              <a:rPr lang="en-US" dirty="0"/>
              <a:t>Distribution A: Approved for public release</a:t>
            </a:r>
          </a:p>
        </p:txBody>
      </p:sp>
    </p:spTree>
    <p:extLst>
      <p:ext uri="{BB962C8B-B14F-4D97-AF65-F5344CB8AC3E}">
        <p14:creationId xmlns:p14="http://schemas.microsoft.com/office/powerpoint/2010/main" val="1458355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AF3A8D-D057-45FE-A350-C47E76E2BCF1}"/>
              </a:ext>
            </a:extLst>
          </p:cNvPr>
          <p:cNvSpPr>
            <a:spLocks noGrp="1"/>
          </p:cNvSpPr>
          <p:nvPr>
            <p:ph type="ftr" sz="quarter" idx="10"/>
          </p:nvPr>
        </p:nvSpPr>
        <p:spPr/>
        <p:txBody>
          <a:bodyPr/>
          <a:lstStyle/>
          <a:p>
            <a:pPr>
              <a:defRPr/>
            </a:pPr>
            <a:r>
              <a:rPr lang="en-US" dirty="0"/>
              <a:t>Distribution A: Approved for public release</a:t>
            </a:r>
          </a:p>
        </p:txBody>
      </p:sp>
      <p:sp>
        <p:nvSpPr>
          <p:cNvPr id="5" name="Title 4">
            <a:extLst>
              <a:ext uri="{FF2B5EF4-FFF2-40B4-BE49-F238E27FC236}">
                <a16:creationId xmlns:a16="http://schemas.microsoft.com/office/drawing/2014/main" id="{8A9C9CF0-2AEE-4253-94A4-2908BD344168}"/>
              </a:ext>
            </a:extLst>
          </p:cNvPr>
          <p:cNvSpPr>
            <a:spLocks noGrp="1"/>
          </p:cNvSpPr>
          <p:nvPr>
            <p:ph type="ctrTitle"/>
          </p:nvPr>
        </p:nvSpPr>
        <p:spPr/>
        <p:txBody>
          <a:bodyPr/>
          <a:lstStyle/>
          <a:p>
            <a:r>
              <a:rPr lang="en-US" dirty="0"/>
              <a:t>ITM: Measurement of human-algorithm alignment</a:t>
            </a:r>
          </a:p>
        </p:txBody>
      </p:sp>
      <p:pic>
        <p:nvPicPr>
          <p:cNvPr id="4" name="Picture 3">
            <a:extLst>
              <a:ext uri="{FF2B5EF4-FFF2-40B4-BE49-F238E27FC236}">
                <a16:creationId xmlns:a16="http://schemas.microsoft.com/office/drawing/2014/main" id="{18405D56-4A06-46D5-90CE-042CAFA780EE}"/>
              </a:ext>
            </a:extLst>
          </p:cNvPr>
          <p:cNvPicPr>
            <a:picLocks noChangeAspect="1"/>
          </p:cNvPicPr>
          <p:nvPr/>
        </p:nvPicPr>
        <p:blipFill>
          <a:blip r:embed="rId2"/>
          <a:stretch>
            <a:fillRect/>
          </a:stretch>
        </p:blipFill>
        <p:spPr>
          <a:xfrm>
            <a:off x="1044460" y="1678236"/>
            <a:ext cx="10103080" cy="4087300"/>
          </a:xfrm>
          <a:prstGeom prst="rect">
            <a:avLst/>
          </a:prstGeom>
        </p:spPr>
      </p:pic>
    </p:spTree>
    <p:extLst>
      <p:ext uri="{BB962C8B-B14F-4D97-AF65-F5344CB8AC3E}">
        <p14:creationId xmlns:p14="http://schemas.microsoft.com/office/powerpoint/2010/main" val="1720452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ECEA7C-845C-4DE5-AC95-AA2E51E820AD}"/>
              </a:ext>
            </a:extLst>
          </p:cNvPr>
          <p:cNvSpPr/>
          <p:nvPr/>
        </p:nvSpPr>
        <p:spPr>
          <a:xfrm>
            <a:off x="4206240" y="1429900"/>
            <a:ext cx="3724394" cy="3482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Slide Number Placeholder 2">
            <a:extLst>
              <a:ext uri="{FF2B5EF4-FFF2-40B4-BE49-F238E27FC236}">
                <a16:creationId xmlns:a16="http://schemas.microsoft.com/office/drawing/2014/main" id="{8485E328-90DA-4484-AC4E-C56A6B5BFAF5}"/>
              </a:ext>
            </a:extLst>
          </p:cNvPr>
          <p:cNvSpPr>
            <a:spLocks noGrp="1"/>
          </p:cNvSpPr>
          <p:nvPr>
            <p:ph type="sldNum" sz="quarter" idx="11"/>
          </p:nvPr>
        </p:nvSpPr>
        <p:spPr/>
        <p:txBody>
          <a:bodyPr/>
          <a:lstStyle/>
          <a:p>
            <a:pPr>
              <a:defRPr/>
            </a:pPr>
            <a:fld id="{231CC523-8BC6-4921-807A-66BD262F34AB}" type="slidenum">
              <a:rPr lang="en-US" smtClean="0"/>
              <a:pPr>
                <a:defRPr/>
              </a:pPr>
              <a:t>23</a:t>
            </a:fld>
            <a:endParaRPr lang="en-US" dirty="0"/>
          </a:p>
        </p:txBody>
      </p:sp>
      <p:grpSp>
        <p:nvGrpSpPr>
          <p:cNvPr id="35" name="I2O Logo Blues">
            <a:extLst>
              <a:ext uri="{FF2B5EF4-FFF2-40B4-BE49-F238E27FC236}">
                <a16:creationId xmlns:a16="http://schemas.microsoft.com/office/drawing/2014/main" id="{DB0101D7-6DC3-46CA-9EDF-DE92FE0C8754}"/>
              </a:ext>
            </a:extLst>
          </p:cNvPr>
          <p:cNvGrpSpPr/>
          <p:nvPr/>
        </p:nvGrpSpPr>
        <p:grpSpPr>
          <a:xfrm>
            <a:off x="4278730" y="1818640"/>
            <a:ext cx="3651904" cy="3227646"/>
            <a:chOff x="5291137" y="2714625"/>
            <a:chExt cx="1613534" cy="1426082"/>
          </a:xfrm>
        </p:grpSpPr>
        <p:sp>
          <p:nvSpPr>
            <p:cNvPr id="36" name="Freeform: Shape 35">
              <a:extLst>
                <a:ext uri="{FF2B5EF4-FFF2-40B4-BE49-F238E27FC236}">
                  <a16:creationId xmlns:a16="http://schemas.microsoft.com/office/drawing/2014/main" id="{B4C65838-AECF-474B-A1AB-A091A522A949}"/>
                </a:ext>
              </a:extLst>
            </p:cNvPr>
            <p:cNvSpPr/>
            <p:nvPr/>
          </p:nvSpPr>
          <p:spPr>
            <a:xfrm>
              <a:off x="6599014" y="3454717"/>
              <a:ext cx="305657" cy="264699"/>
            </a:xfrm>
            <a:custGeom>
              <a:avLst/>
              <a:gdLst>
                <a:gd name="connsiteX0" fmla="*/ 0 w 305657"/>
                <a:gd name="connsiteY0" fmla="*/ 0 h 264699"/>
                <a:gd name="connsiteX1" fmla="*/ 305657 w 305657"/>
                <a:gd name="connsiteY1" fmla="*/ 0 h 264699"/>
                <a:gd name="connsiteX2" fmla="*/ 152781 w 305657"/>
                <a:gd name="connsiteY2" fmla="*/ 264700 h 264699"/>
                <a:gd name="connsiteX3" fmla="*/ 0 w 305657"/>
                <a:gd name="connsiteY3" fmla="*/ 0 h 264699"/>
              </a:gdLst>
              <a:ahLst/>
              <a:cxnLst>
                <a:cxn ang="0">
                  <a:pos x="connsiteX0" y="connsiteY0"/>
                </a:cxn>
                <a:cxn ang="0">
                  <a:pos x="connsiteX1" y="connsiteY1"/>
                </a:cxn>
                <a:cxn ang="0">
                  <a:pos x="connsiteX2" y="connsiteY2"/>
                </a:cxn>
                <a:cxn ang="0">
                  <a:pos x="connsiteX3" y="connsiteY3"/>
                </a:cxn>
              </a:cxnLst>
              <a:rect l="l" t="t" r="r" b="b"/>
              <a:pathLst>
                <a:path w="305657" h="264699">
                  <a:moveTo>
                    <a:pt x="0" y="0"/>
                  </a:moveTo>
                  <a:lnTo>
                    <a:pt x="305657" y="0"/>
                  </a:lnTo>
                  <a:lnTo>
                    <a:pt x="152781" y="264700"/>
                  </a:lnTo>
                  <a:lnTo>
                    <a:pt x="0" y="0"/>
                  </a:lnTo>
                  <a:close/>
                </a:path>
              </a:pathLst>
            </a:custGeom>
            <a:solidFill>
              <a:srgbClr val="FFFFFF">
                <a:alpha val="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C4FBA01-B0F2-4D09-A6CC-6AF254E040BC}"/>
                </a:ext>
              </a:extLst>
            </p:cNvPr>
            <p:cNvSpPr/>
            <p:nvPr/>
          </p:nvSpPr>
          <p:spPr>
            <a:xfrm>
              <a:off x="6573202" y="3114293"/>
              <a:ext cx="331469" cy="286988"/>
            </a:xfrm>
            <a:custGeom>
              <a:avLst/>
              <a:gdLst>
                <a:gd name="connsiteX0" fmla="*/ 165735 w 331469"/>
                <a:gd name="connsiteY0" fmla="*/ 0 h 286988"/>
                <a:gd name="connsiteX1" fmla="*/ 331470 w 331469"/>
                <a:gd name="connsiteY1" fmla="*/ 286988 h 286988"/>
                <a:gd name="connsiteX2" fmla="*/ 0 w 331469"/>
                <a:gd name="connsiteY2" fmla="*/ 286988 h 286988"/>
                <a:gd name="connsiteX3" fmla="*/ 165735 w 331469"/>
                <a:gd name="connsiteY3" fmla="*/ 0 h 286988"/>
              </a:gdLst>
              <a:ahLst/>
              <a:cxnLst>
                <a:cxn ang="0">
                  <a:pos x="connsiteX0" y="connsiteY0"/>
                </a:cxn>
                <a:cxn ang="0">
                  <a:pos x="connsiteX1" y="connsiteY1"/>
                </a:cxn>
                <a:cxn ang="0">
                  <a:pos x="connsiteX2" y="connsiteY2"/>
                </a:cxn>
                <a:cxn ang="0">
                  <a:pos x="connsiteX3" y="connsiteY3"/>
                </a:cxn>
              </a:cxnLst>
              <a:rect l="l" t="t" r="r" b="b"/>
              <a:pathLst>
                <a:path w="331469" h="286988">
                  <a:moveTo>
                    <a:pt x="165735" y="0"/>
                  </a:moveTo>
                  <a:lnTo>
                    <a:pt x="331470" y="286988"/>
                  </a:lnTo>
                  <a:lnTo>
                    <a:pt x="0" y="286988"/>
                  </a:lnTo>
                  <a:lnTo>
                    <a:pt x="165735" y="0"/>
                  </a:lnTo>
                  <a:close/>
                </a:path>
              </a:pathLst>
            </a:custGeom>
            <a:solidFill>
              <a:srgbClr val="FFFFFF">
                <a:alpha val="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BE39A75-FC9B-4191-AD58-269768E18E03}"/>
                </a:ext>
              </a:extLst>
            </p:cNvPr>
            <p:cNvSpPr/>
            <p:nvPr/>
          </p:nvSpPr>
          <p:spPr>
            <a:xfrm>
              <a:off x="6600538" y="3215044"/>
              <a:ext cx="232523" cy="186237"/>
            </a:xfrm>
            <a:custGeom>
              <a:avLst/>
              <a:gdLst>
                <a:gd name="connsiteX0" fmla="*/ 0 w 232523"/>
                <a:gd name="connsiteY0" fmla="*/ 186238 h 186237"/>
                <a:gd name="connsiteX1" fmla="*/ 181737 w 232523"/>
                <a:gd name="connsiteY1" fmla="*/ 186238 h 186237"/>
                <a:gd name="connsiteX2" fmla="*/ 225647 w 232523"/>
                <a:gd name="connsiteY2" fmla="*/ 110228 h 186237"/>
                <a:gd name="connsiteX3" fmla="*/ 175641 w 232523"/>
                <a:gd name="connsiteY3" fmla="*/ 23646 h 186237"/>
                <a:gd name="connsiteX4" fmla="*/ 93821 w 232523"/>
                <a:gd name="connsiteY4" fmla="*/ 23646 h 186237"/>
                <a:gd name="connsiteX5" fmla="*/ 0 w 232523"/>
                <a:gd name="connsiteY5" fmla="*/ 186238 h 1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523" h="186237">
                  <a:moveTo>
                    <a:pt x="0" y="186238"/>
                  </a:moveTo>
                  <a:lnTo>
                    <a:pt x="181737" y="186238"/>
                  </a:lnTo>
                  <a:cubicBezTo>
                    <a:pt x="220789" y="186238"/>
                    <a:pt x="245174" y="144042"/>
                    <a:pt x="225647" y="110228"/>
                  </a:cubicBezTo>
                  <a:lnTo>
                    <a:pt x="175641" y="23646"/>
                  </a:lnTo>
                  <a:cubicBezTo>
                    <a:pt x="157448" y="-7882"/>
                    <a:pt x="112014" y="-7882"/>
                    <a:pt x="93821" y="23646"/>
                  </a:cubicBezTo>
                  <a:lnTo>
                    <a:pt x="0" y="186238"/>
                  </a:lnTo>
                  <a:close/>
                </a:path>
              </a:pathLst>
            </a:custGeom>
            <a:solidFill>
              <a:srgbClr val="5E7996"/>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37456C-1725-4C8C-B75C-A5DDB651078F}"/>
                </a:ext>
              </a:extLst>
            </p:cNvPr>
            <p:cNvSpPr/>
            <p:nvPr/>
          </p:nvSpPr>
          <p:spPr>
            <a:xfrm>
              <a:off x="6437870" y="3506819"/>
              <a:ext cx="199741" cy="240125"/>
            </a:xfrm>
            <a:custGeom>
              <a:avLst/>
              <a:gdLst>
                <a:gd name="connsiteX0" fmla="*/ 50559 w 199741"/>
                <a:gd name="connsiteY0" fmla="*/ 240125 h 240125"/>
                <a:gd name="connsiteX1" fmla="*/ 143999 w 199741"/>
                <a:gd name="connsiteY1" fmla="*/ 240125 h 240125"/>
                <a:gd name="connsiteX2" fmla="*/ 192195 w 199741"/>
                <a:gd name="connsiteY2" fmla="*/ 156686 h 240125"/>
                <a:gd name="connsiteX3" fmla="*/ 101708 w 199741"/>
                <a:gd name="connsiteY3" fmla="*/ 0 h 240125"/>
                <a:gd name="connsiteX4" fmla="*/ 6839 w 199741"/>
                <a:gd name="connsiteY4" fmla="*/ 164402 h 240125"/>
                <a:gd name="connsiteX5" fmla="*/ 50559 w 199741"/>
                <a:gd name="connsiteY5" fmla="*/ 240125 h 24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741" h="240125">
                  <a:moveTo>
                    <a:pt x="50559" y="240125"/>
                  </a:moveTo>
                  <a:lnTo>
                    <a:pt x="143999" y="240125"/>
                  </a:lnTo>
                  <a:cubicBezTo>
                    <a:pt x="186861" y="240125"/>
                    <a:pt x="213627" y="193739"/>
                    <a:pt x="192195" y="156686"/>
                  </a:cubicBezTo>
                  <a:lnTo>
                    <a:pt x="101708" y="0"/>
                  </a:lnTo>
                  <a:lnTo>
                    <a:pt x="6839" y="164402"/>
                  </a:lnTo>
                  <a:cubicBezTo>
                    <a:pt x="-12592" y="198025"/>
                    <a:pt x="11697" y="240125"/>
                    <a:pt x="50559" y="240125"/>
                  </a:cubicBezTo>
                  <a:close/>
                </a:path>
              </a:pathLst>
            </a:custGeom>
            <a:solidFill>
              <a:srgbClr val="2F517F"/>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1C28E54-E802-43E2-8F76-A46AECD09566}"/>
                </a:ext>
              </a:extLst>
            </p:cNvPr>
            <p:cNvSpPr/>
            <p:nvPr/>
          </p:nvSpPr>
          <p:spPr>
            <a:xfrm>
              <a:off x="6569773" y="3454622"/>
              <a:ext cx="260453" cy="212122"/>
            </a:xfrm>
            <a:custGeom>
              <a:avLst/>
              <a:gdLst>
                <a:gd name="connsiteX0" fmla="*/ 0 w 260453"/>
                <a:gd name="connsiteY0" fmla="*/ 95 h 212122"/>
                <a:gd name="connsiteX1" fmla="*/ 104299 w 260453"/>
                <a:gd name="connsiteY1" fmla="*/ 186404 h 212122"/>
                <a:gd name="connsiteX2" fmla="*/ 191643 w 260453"/>
                <a:gd name="connsiteY2" fmla="*/ 186976 h 212122"/>
                <a:gd name="connsiteX3" fmla="*/ 253175 w 260453"/>
                <a:gd name="connsiteY3" fmla="*/ 80391 h 212122"/>
                <a:gd name="connsiteX4" fmla="*/ 206788 w 260453"/>
                <a:gd name="connsiteY4" fmla="*/ 0 h 212122"/>
                <a:gd name="connsiteX5" fmla="*/ 0 w 260453"/>
                <a:gd name="connsiteY5" fmla="*/ 0 h 21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53" h="212122">
                  <a:moveTo>
                    <a:pt x="0" y="95"/>
                  </a:moveTo>
                  <a:lnTo>
                    <a:pt x="104299" y="186404"/>
                  </a:lnTo>
                  <a:cubicBezTo>
                    <a:pt x="123349" y="220409"/>
                    <a:pt x="172212" y="220790"/>
                    <a:pt x="191643" y="186976"/>
                  </a:cubicBezTo>
                  <a:lnTo>
                    <a:pt x="253175" y="80391"/>
                  </a:lnTo>
                  <a:cubicBezTo>
                    <a:pt x="273844" y="44672"/>
                    <a:pt x="248031" y="0"/>
                    <a:pt x="206788" y="0"/>
                  </a:cubicBezTo>
                  <a:lnTo>
                    <a:pt x="0" y="0"/>
                  </a:lnTo>
                  <a:close/>
                </a:path>
              </a:pathLst>
            </a:custGeom>
            <a:solidFill>
              <a:srgbClr val="3C5E89"/>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CA44896-0580-4B48-9FC3-3510C31C4468}"/>
                </a:ext>
              </a:extLst>
            </p:cNvPr>
            <p:cNvSpPr/>
            <p:nvPr/>
          </p:nvSpPr>
          <p:spPr>
            <a:xfrm>
              <a:off x="6360794" y="3085052"/>
              <a:ext cx="305180" cy="264318"/>
            </a:xfrm>
            <a:custGeom>
              <a:avLst/>
              <a:gdLst>
                <a:gd name="connsiteX0" fmla="*/ 152591 w 305180"/>
                <a:gd name="connsiteY0" fmla="*/ 264319 h 264318"/>
                <a:gd name="connsiteX1" fmla="*/ 305181 w 305180"/>
                <a:gd name="connsiteY1" fmla="*/ 0 h 264318"/>
                <a:gd name="connsiteX2" fmla="*/ 0 w 305180"/>
                <a:gd name="connsiteY2" fmla="*/ 0 h 264318"/>
                <a:gd name="connsiteX3" fmla="*/ 152591 w 305180"/>
                <a:gd name="connsiteY3" fmla="*/ 264319 h 264318"/>
              </a:gdLst>
              <a:ahLst/>
              <a:cxnLst>
                <a:cxn ang="0">
                  <a:pos x="connsiteX0" y="connsiteY0"/>
                </a:cxn>
                <a:cxn ang="0">
                  <a:pos x="connsiteX1" y="connsiteY1"/>
                </a:cxn>
                <a:cxn ang="0">
                  <a:pos x="connsiteX2" y="connsiteY2"/>
                </a:cxn>
                <a:cxn ang="0">
                  <a:pos x="connsiteX3" y="connsiteY3"/>
                </a:cxn>
              </a:cxnLst>
              <a:rect l="l" t="t" r="r" b="b"/>
              <a:pathLst>
                <a:path w="305180" h="264318">
                  <a:moveTo>
                    <a:pt x="152591" y="264319"/>
                  </a:moveTo>
                  <a:lnTo>
                    <a:pt x="305181" y="0"/>
                  </a:lnTo>
                  <a:lnTo>
                    <a:pt x="0" y="0"/>
                  </a:lnTo>
                  <a:lnTo>
                    <a:pt x="152591" y="264319"/>
                  </a:lnTo>
                  <a:close/>
                </a:path>
              </a:pathLst>
            </a:custGeom>
            <a:solidFill>
              <a:srgbClr val="2F517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661B3F3-70B2-40CE-BF84-0726D5EEFC1F}"/>
                </a:ext>
              </a:extLst>
            </p:cNvPr>
            <p:cNvSpPr/>
            <p:nvPr/>
          </p:nvSpPr>
          <p:spPr>
            <a:xfrm>
              <a:off x="6171437" y="3135630"/>
              <a:ext cx="306800" cy="265652"/>
            </a:xfrm>
            <a:custGeom>
              <a:avLst/>
              <a:gdLst>
                <a:gd name="connsiteX0" fmla="*/ 306800 w 306800"/>
                <a:gd name="connsiteY0" fmla="*/ 265652 h 265652"/>
                <a:gd name="connsiteX1" fmla="*/ 153448 w 306800"/>
                <a:gd name="connsiteY1" fmla="*/ 0 h 265652"/>
                <a:gd name="connsiteX2" fmla="*/ 0 w 306800"/>
                <a:gd name="connsiteY2" fmla="*/ 265652 h 265652"/>
                <a:gd name="connsiteX3" fmla="*/ 306800 w 306800"/>
                <a:gd name="connsiteY3" fmla="*/ 265652 h 265652"/>
              </a:gdLst>
              <a:ahLst/>
              <a:cxnLst>
                <a:cxn ang="0">
                  <a:pos x="connsiteX0" y="connsiteY0"/>
                </a:cxn>
                <a:cxn ang="0">
                  <a:pos x="connsiteX1" y="connsiteY1"/>
                </a:cxn>
                <a:cxn ang="0">
                  <a:pos x="connsiteX2" y="connsiteY2"/>
                </a:cxn>
                <a:cxn ang="0">
                  <a:pos x="connsiteX3" y="connsiteY3"/>
                </a:cxn>
              </a:cxnLst>
              <a:rect l="l" t="t" r="r" b="b"/>
              <a:pathLst>
                <a:path w="306800" h="265652">
                  <a:moveTo>
                    <a:pt x="306800" y="265652"/>
                  </a:moveTo>
                  <a:lnTo>
                    <a:pt x="153448" y="0"/>
                  </a:lnTo>
                  <a:lnTo>
                    <a:pt x="0" y="265652"/>
                  </a:lnTo>
                  <a:lnTo>
                    <a:pt x="306800" y="265652"/>
                  </a:lnTo>
                  <a:close/>
                </a:path>
              </a:pathLst>
            </a:custGeom>
            <a:solidFill>
              <a:srgbClr val="2F517F"/>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4B2743B-3BD3-4E55-98E3-3B67A87413B8}"/>
                </a:ext>
              </a:extLst>
            </p:cNvPr>
            <p:cNvSpPr/>
            <p:nvPr/>
          </p:nvSpPr>
          <p:spPr>
            <a:xfrm>
              <a:off x="5972703" y="3085052"/>
              <a:ext cx="230374" cy="263270"/>
            </a:xfrm>
            <a:custGeom>
              <a:avLst/>
              <a:gdLst>
                <a:gd name="connsiteX0" fmla="*/ 7281 w 230374"/>
                <a:gd name="connsiteY0" fmla="*/ 81534 h 263270"/>
                <a:gd name="connsiteX1" fmla="*/ 112247 w 230374"/>
                <a:gd name="connsiteY1" fmla="*/ 263271 h 263270"/>
                <a:gd name="connsiteX2" fmla="*/ 224070 w 230374"/>
                <a:gd name="connsiteY2" fmla="*/ 69628 h 263270"/>
                <a:gd name="connsiteX3" fmla="*/ 183875 w 230374"/>
                <a:gd name="connsiteY3" fmla="*/ 0 h 263270"/>
                <a:gd name="connsiteX4" fmla="*/ 54430 w 230374"/>
                <a:gd name="connsiteY4" fmla="*/ 0 h 263270"/>
                <a:gd name="connsiteX5" fmla="*/ 7377 w 230374"/>
                <a:gd name="connsiteY5" fmla="*/ 81534 h 26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74" h="263270">
                  <a:moveTo>
                    <a:pt x="7281" y="81534"/>
                  </a:moveTo>
                  <a:lnTo>
                    <a:pt x="112247" y="263271"/>
                  </a:lnTo>
                  <a:lnTo>
                    <a:pt x="224070" y="69628"/>
                  </a:lnTo>
                  <a:cubicBezTo>
                    <a:pt x="241977" y="38672"/>
                    <a:pt x="219594" y="0"/>
                    <a:pt x="183875" y="0"/>
                  </a:cubicBezTo>
                  <a:lnTo>
                    <a:pt x="54430" y="0"/>
                  </a:lnTo>
                  <a:cubicBezTo>
                    <a:pt x="12615" y="0"/>
                    <a:pt x="-13579" y="45339"/>
                    <a:pt x="7377" y="81534"/>
                  </a:cubicBezTo>
                  <a:close/>
                </a:path>
              </a:pathLst>
            </a:custGeom>
            <a:solidFill>
              <a:srgbClr val="202B5E"/>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5C3BDC1-0402-433F-8715-7E32C518B353}"/>
                </a:ext>
              </a:extLst>
            </p:cNvPr>
            <p:cNvSpPr/>
            <p:nvPr/>
          </p:nvSpPr>
          <p:spPr>
            <a:xfrm>
              <a:off x="5996366" y="2834282"/>
              <a:ext cx="203112" cy="193714"/>
            </a:xfrm>
            <a:custGeom>
              <a:avLst/>
              <a:gdLst>
                <a:gd name="connsiteX0" fmla="*/ 49246 w 203112"/>
                <a:gd name="connsiteY0" fmla="*/ 193619 h 193714"/>
                <a:gd name="connsiteX1" fmla="*/ 152687 w 203112"/>
                <a:gd name="connsiteY1" fmla="*/ 193619 h 193714"/>
                <a:gd name="connsiteX2" fmla="*/ 196312 w 203112"/>
                <a:gd name="connsiteY2" fmla="*/ 118181 h 193714"/>
                <a:gd name="connsiteX3" fmla="*/ 141162 w 203112"/>
                <a:gd name="connsiteY3" fmla="*/ 22646 h 193714"/>
                <a:gd name="connsiteX4" fmla="*/ 62771 w 203112"/>
                <a:gd name="connsiteY4" fmla="*/ 22646 h 193714"/>
                <a:gd name="connsiteX5" fmla="*/ 6669 w 203112"/>
                <a:gd name="connsiteY5" fmla="*/ 119896 h 193714"/>
                <a:gd name="connsiteX6" fmla="*/ 49246 w 203112"/>
                <a:gd name="connsiteY6" fmla="*/ 193715 h 19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112" h="193714">
                  <a:moveTo>
                    <a:pt x="49246" y="193619"/>
                  </a:moveTo>
                  <a:lnTo>
                    <a:pt x="152687" y="193619"/>
                  </a:lnTo>
                  <a:cubicBezTo>
                    <a:pt x="191454" y="193619"/>
                    <a:pt x="215648" y="151709"/>
                    <a:pt x="196312" y="118181"/>
                  </a:cubicBezTo>
                  <a:lnTo>
                    <a:pt x="141162" y="22646"/>
                  </a:lnTo>
                  <a:cubicBezTo>
                    <a:pt x="123731" y="-7549"/>
                    <a:pt x="80202" y="-7549"/>
                    <a:pt x="62771" y="22646"/>
                  </a:cubicBezTo>
                  <a:lnTo>
                    <a:pt x="6669" y="119896"/>
                  </a:lnTo>
                  <a:cubicBezTo>
                    <a:pt x="-12286" y="152662"/>
                    <a:pt x="11432" y="193715"/>
                    <a:pt x="49246" y="193715"/>
                  </a:cubicBezTo>
                  <a:close/>
                </a:path>
              </a:pathLst>
            </a:custGeom>
            <a:solidFill>
              <a:srgbClr val="3C5E89"/>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323C90B-53B7-4493-999E-3ADA1748436F}"/>
                </a:ext>
              </a:extLst>
            </p:cNvPr>
            <p:cNvSpPr/>
            <p:nvPr/>
          </p:nvSpPr>
          <p:spPr>
            <a:xfrm>
              <a:off x="5531452" y="3507009"/>
              <a:ext cx="304800" cy="264033"/>
            </a:xfrm>
            <a:custGeom>
              <a:avLst/>
              <a:gdLst>
                <a:gd name="connsiteX0" fmla="*/ 152400 w 304800"/>
                <a:gd name="connsiteY0" fmla="*/ 0 h 264033"/>
                <a:gd name="connsiteX1" fmla="*/ 0 w 304800"/>
                <a:gd name="connsiteY1" fmla="*/ 264033 h 264033"/>
                <a:gd name="connsiteX2" fmla="*/ 304800 w 304800"/>
                <a:gd name="connsiteY2" fmla="*/ 264033 h 264033"/>
                <a:gd name="connsiteX3" fmla="*/ 152400 w 304800"/>
                <a:gd name="connsiteY3" fmla="*/ 0 h 264033"/>
              </a:gdLst>
              <a:ahLst/>
              <a:cxnLst>
                <a:cxn ang="0">
                  <a:pos x="connsiteX0" y="connsiteY0"/>
                </a:cxn>
                <a:cxn ang="0">
                  <a:pos x="connsiteX1" y="connsiteY1"/>
                </a:cxn>
                <a:cxn ang="0">
                  <a:pos x="connsiteX2" y="connsiteY2"/>
                </a:cxn>
                <a:cxn ang="0">
                  <a:pos x="connsiteX3" y="connsiteY3"/>
                </a:cxn>
              </a:cxnLst>
              <a:rect l="l" t="t" r="r" b="b"/>
              <a:pathLst>
                <a:path w="304800" h="264033">
                  <a:moveTo>
                    <a:pt x="152400" y="0"/>
                  </a:moveTo>
                  <a:lnTo>
                    <a:pt x="0" y="264033"/>
                  </a:lnTo>
                  <a:lnTo>
                    <a:pt x="304800" y="264033"/>
                  </a:lnTo>
                  <a:lnTo>
                    <a:pt x="152400" y="0"/>
                  </a:lnTo>
                  <a:close/>
                </a:path>
              </a:pathLst>
            </a:custGeom>
            <a:solidFill>
              <a:srgbClr val="243E69"/>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9B46087-16CD-4E2F-82FA-FA8B2A3FF083}"/>
                </a:ext>
              </a:extLst>
            </p:cNvPr>
            <p:cNvSpPr/>
            <p:nvPr/>
          </p:nvSpPr>
          <p:spPr>
            <a:xfrm>
              <a:off x="6146862" y="3454717"/>
              <a:ext cx="305657" cy="264699"/>
            </a:xfrm>
            <a:custGeom>
              <a:avLst/>
              <a:gdLst>
                <a:gd name="connsiteX0" fmla="*/ 0 w 305657"/>
                <a:gd name="connsiteY0" fmla="*/ 0 h 264699"/>
                <a:gd name="connsiteX1" fmla="*/ 152876 w 305657"/>
                <a:gd name="connsiteY1" fmla="*/ 264700 h 264699"/>
                <a:gd name="connsiteX2" fmla="*/ 305657 w 305657"/>
                <a:gd name="connsiteY2" fmla="*/ 0 h 264699"/>
                <a:gd name="connsiteX3" fmla="*/ 0 w 305657"/>
                <a:gd name="connsiteY3" fmla="*/ 0 h 264699"/>
              </a:gdLst>
              <a:ahLst/>
              <a:cxnLst>
                <a:cxn ang="0">
                  <a:pos x="connsiteX0" y="connsiteY0"/>
                </a:cxn>
                <a:cxn ang="0">
                  <a:pos x="connsiteX1" y="connsiteY1"/>
                </a:cxn>
                <a:cxn ang="0">
                  <a:pos x="connsiteX2" y="connsiteY2"/>
                </a:cxn>
                <a:cxn ang="0">
                  <a:pos x="connsiteX3" y="connsiteY3"/>
                </a:cxn>
              </a:cxnLst>
              <a:rect l="l" t="t" r="r" b="b"/>
              <a:pathLst>
                <a:path w="305657" h="264699">
                  <a:moveTo>
                    <a:pt x="0" y="0"/>
                  </a:moveTo>
                  <a:lnTo>
                    <a:pt x="152876" y="264700"/>
                  </a:lnTo>
                  <a:lnTo>
                    <a:pt x="305657" y="0"/>
                  </a:lnTo>
                  <a:lnTo>
                    <a:pt x="0" y="0"/>
                  </a:lnTo>
                  <a:close/>
                </a:path>
              </a:pathLst>
            </a:custGeom>
            <a:solidFill>
              <a:srgbClr val="5E7996"/>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57AB911-4890-4A23-AD54-6AF72EEFC662}"/>
                </a:ext>
              </a:extLst>
            </p:cNvPr>
            <p:cNvSpPr/>
            <p:nvPr/>
          </p:nvSpPr>
          <p:spPr>
            <a:xfrm>
              <a:off x="5744812" y="3185231"/>
              <a:ext cx="305466" cy="216050"/>
            </a:xfrm>
            <a:custGeom>
              <a:avLst/>
              <a:gdLst>
                <a:gd name="connsiteX0" fmla="*/ 305467 w 305466"/>
                <a:gd name="connsiteY0" fmla="*/ 216051 h 216050"/>
                <a:gd name="connsiteX1" fmla="*/ 194691 w 305466"/>
                <a:gd name="connsiteY1" fmla="*/ 24217 h 216050"/>
                <a:gd name="connsiteX2" fmla="*/ 110776 w 305466"/>
                <a:gd name="connsiteY2" fmla="*/ 24217 h 216050"/>
                <a:gd name="connsiteX3" fmla="*/ 0 w 305466"/>
                <a:gd name="connsiteY3" fmla="*/ 216051 h 216050"/>
                <a:gd name="connsiteX4" fmla="*/ 305467 w 305466"/>
                <a:gd name="connsiteY4" fmla="*/ 216051 h 2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466" h="216050">
                  <a:moveTo>
                    <a:pt x="305467" y="216051"/>
                  </a:moveTo>
                  <a:lnTo>
                    <a:pt x="194691" y="24217"/>
                  </a:lnTo>
                  <a:cubicBezTo>
                    <a:pt x="176022" y="-8072"/>
                    <a:pt x="129445" y="-8072"/>
                    <a:pt x="110776" y="24217"/>
                  </a:cubicBezTo>
                  <a:lnTo>
                    <a:pt x="0" y="216051"/>
                  </a:lnTo>
                  <a:lnTo>
                    <a:pt x="305467" y="216051"/>
                  </a:lnTo>
                  <a:close/>
                </a:path>
              </a:pathLst>
            </a:custGeom>
            <a:solidFill>
              <a:srgbClr val="2F517F"/>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FD118DE-64EA-4B4B-A1C0-4A7E402B10F4}"/>
                </a:ext>
              </a:extLst>
            </p:cNvPr>
            <p:cNvSpPr/>
            <p:nvPr/>
          </p:nvSpPr>
          <p:spPr>
            <a:xfrm>
              <a:off x="6008295" y="3505771"/>
              <a:ext cx="242104" cy="241172"/>
            </a:xfrm>
            <a:custGeom>
              <a:avLst/>
              <a:gdLst>
                <a:gd name="connsiteX0" fmla="*/ 49795 w 242104"/>
                <a:gd name="connsiteY0" fmla="*/ 241173 h 241172"/>
                <a:gd name="connsiteX1" fmla="*/ 242104 w 242104"/>
                <a:gd name="connsiteY1" fmla="*/ 241173 h 241172"/>
                <a:gd name="connsiteX2" fmla="*/ 102849 w 242104"/>
                <a:gd name="connsiteY2" fmla="*/ 0 h 241172"/>
                <a:gd name="connsiteX3" fmla="*/ 6742 w 242104"/>
                <a:gd name="connsiteY3" fmla="*/ 166497 h 241172"/>
                <a:gd name="connsiteX4" fmla="*/ 49795 w 242104"/>
                <a:gd name="connsiteY4" fmla="*/ 241078 h 241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04" h="241172">
                  <a:moveTo>
                    <a:pt x="49795" y="241173"/>
                  </a:moveTo>
                  <a:lnTo>
                    <a:pt x="242104" y="241173"/>
                  </a:lnTo>
                  <a:lnTo>
                    <a:pt x="102849" y="0"/>
                  </a:lnTo>
                  <a:lnTo>
                    <a:pt x="6742" y="166497"/>
                  </a:lnTo>
                  <a:cubicBezTo>
                    <a:pt x="-12404" y="199644"/>
                    <a:pt x="11504" y="241078"/>
                    <a:pt x="49795" y="241078"/>
                  </a:cubicBezTo>
                  <a:close/>
                </a:path>
              </a:pathLst>
            </a:custGeom>
            <a:solidFill>
              <a:srgbClr val="3C5E89"/>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EABCAD5-5A53-4389-9A09-2E8C1837769A}"/>
                </a:ext>
              </a:extLst>
            </p:cNvPr>
            <p:cNvSpPr/>
            <p:nvPr/>
          </p:nvSpPr>
          <p:spPr>
            <a:xfrm>
              <a:off x="5718904" y="3454717"/>
              <a:ext cx="304514" cy="263747"/>
            </a:xfrm>
            <a:custGeom>
              <a:avLst/>
              <a:gdLst>
                <a:gd name="connsiteX0" fmla="*/ 0 w 304514"/>
                <a:gd name="connsiteY0" fmla="*/ 0 h 263747"/>
                <a:gd name="connsiteX1" fmla="*/ 152210 w 304514"/>
                <a:gd name="connsiteY1" fmla="*/ 263747 h 263747"/>
                <a:gd name="connsiteX2" fmla="*/ 304514 w 304514"/>
                <a:gd name="connsiteY2" fmla="*/ 0 h 263747"/>
                <a:gd name="connsiteX3" fmla="*/ 0 w 304514"/>
                <a:gd name="connsiteY3" fmla="*/ 0 h 263747"/>
              </a:gdLst>
              <a:ahLst/>
              <a:cxnLst>
                <a:cxn ang="0">
                  <a:pos x="connsiteX0" y="connsiteY0"/>
                </a:cxn>
                <a:cxn ang="0">
                  <a:pos x="connsiteX1" y="connsiteY1"/>
                </a:cxn>
                <a:cxn ang="0">
                  <a:pos x="connsiteX2" y="connsiteY2"/>
                </a:cxn>
                <a:cxn ang="0">
                  <a:pos x="connsiteX3" y="connsiteY3"/>
                </a:cxn>
              </a:cxnLst>
              <a:rect l="l" t="t" r="r" b="b"/>
              <a:pathLst>
                <a:path w="304514" h="263747">
                  <a:moveTo>
                    <a:pt x="0" y="0"/>
                  </a:moveTo>
                  <a:lnTo>
                    <a:pt x="152210" y="263747"/>
                  </a:lnTo>
                  <a:lnTo>
                    <a:pt x="304514" y="0"/>
                  </a:lnTo>
                  <a:lnTo>
                    <a:pt x="0" y="0"/>
                  </a:lnTo>
                  <a:close/>
                </a:path>
              </a:pathLst>
            </a:custGeom>
            <a:solidFill>
              <a:srgbClr val="3C5E89"/>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E6D7A8E-9457-48CF-BBF2-CE915085EA5F}"/>
                </a:ext>
              </a:extLst>
            </p:cNvPr>
            <p:cNvSpPr/>
            <p:nvPr/>
          </p:nvSpPr>
          <p:spPr>
            <a:xfrm>
              <a:off x="5718904" y="3853719"/>
              <a:ext cx="331374" cy="286988"/>
            </a:xfrm>
            <a:custGeom>
              <a:avLst/>
              <a:gdLst>
                <a:gd name="connsiteX0" fmla="*/ 0 w 331374"/>
                <a:gd name="connsiteY0" fmla="*/ 286988 h 286988"/>
                <a:gd name="connsiteX1" fmla="*/ 331375 w 331374"/>
                <a:gd name="connsiteY1" fmla="*/ 286988 h 286988"/>
                <a:gd name="connsiteX2" fmla="*/ 165640 w 331374"/>
                <a:gd name="connsiteY2" fmla="*/ 0 h 286988"/>
                <a:gd name="connsiteX3" fmla="*/ 0 w 331374"/>
                <a:gd name="connsiteY3" fmla="*/ 286988 h 286988"/>
              </a:gdLst>
              <a:ahLst/>
              <a:cxnLst>
                <a:cxn ang="0">
                  <a:pos x="connsiteX0" y="connsiteY0"/>
                </a:cxn>
                <a:cxn ang="0">
                  <a:pos x="connsiteX1" y="connsiteY1"/>
                </a:cxn>
                <a:cxn ang="0">
                  <a:pos x="connsiteX2" y="connsiteY2"/>
                </a:cxn>
                <a:cxn ang="0">
                  <a:pos x="connsiteX3" y="connsiteY3"/>
                </a:cxn>
              </a:cxnLst>
              <a:rect l="l" t="t" r="r" b="b"/>
              <a:pathLst>
                <a:path w="331374" h="286988">
                  <a:moveTo>
                    <a:pt x="0" y="286988"/>
                  </a:moveTo>
                  <a:lnTo>
                    <a:pt x="331375" y="286988"/>
                  </a:lnTo>
                  <a:lnTo>
                    <a:pt x="165640" y="0"/>
                  </a:lnTo>
                  <a:lnTo>
                    <a:pt x="0" y="286988"/>
                  </a:lnTo>
                  <a:close/>
                </a:path>
              </a:pathLst>
            </a:custGeom>
            <a:solidFill>
              <a:srgbClr val="5E7996"/>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4C25035-5C3E-485F-B395-7BFE949588D1}"/>
                </a:ext>
              </a:extLst>
            </p:cNvPr>
            <p:cNvSpPr/>
            <p:nvPr/>
          </p:nvSpPr>
          <p:spPr>
            <a:xfrm>
              <a:off x="5946742" y="3848481"/>
              <a:ext cx="303656" cy="262985"/>
            </a:xfrm>
            <a:custGeom>
              <a:avLst/>
              <a:gdLst>
                <a:gd name="connsiteX0" fmla="*/ 0 w 303656"/>
                <a:gd name="connsiteY0" fmla="*/ 0 h 262985"/>
                <a:gd name="connsiteX1" fmla="*/ 151828 w 303656"/>
                <a:gd name="connsiteY1" fmla="*/ 262985 h 262985"/>
                <a:gd name="connsiteX2" fmla="*/ 303657 w 303656"/>
                <a:gd name="connsiteY2" fmla="*/ 0 h 262985"/>
                <a:gd name="connsiteX3" fmla="*/ 0 w 303656"/>
                <a:gd name="connsiteY3" fmla="*/ 0 h 262985"/>
              </a:gdLst>
              <a:ahLst/>
              <a:cxnLst>
                <a:cxn ang="0">
                  <a:pos x="connsiteX0" y="connsiteY0"/>
                </a:cxn>
                <a:cxn ang="0">
                  <a:pos x="connsiteX1" y="connsiteY1"/>
                </a:cxn>
                <a:cxn ang="0">
                  <a:pos x="connsiteX2" y="connsiteY2"/>
                </a:cxn>
                <a:cxn ang="0">
                  <a:pos x="connsiteX3" y="connsiteY3"/>
                </a:cxn>
              </a:cxnLst>
              <a:rect l="l" t="t" r="r" b="b"/>
              <a:pathLst>
                <a:path w="303656" h="262985">
                  <a:moveTo>
                    <a:pt x="0" y="0"/>
                  </a:moveTo>
                  <a:lnTo>
                    <a:pt x="151828" y="262985"/>
                  </a:lnTo>
                  <a:lnTo>
                    <a:pt x="303657" y="0"/>
                  </a:lnTo>
                  <a:lnTo>
                    <a:pt x="0" y="0"/>
                  </a:lnTo>
                  <a:close/>
                </a:path>
              </a:pathLst>
            </a:custGeom>
            <a:solidFill>
              <a:srgbClr val="243E69"/>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D3BB83A-60F8-4BAD-BCD9-8E909D585D24}"/>
                </a:ext>
              </a:extLst>
            </p:cNvPr>
            <p:cNvSpPr/>
            <p:nvPr/>
          </p:nvSpPr>
          <p:spPr>
            <a:xfrm>
              <a:off x="5504878" y="3824477"/>
              <a:ext cx="331374" cy="286988"/>
            </a:xfrm>
            <a:custGeom>
              <a:avLst/>
              <a:gdLst>
                <a:gd name="connsiteX0" fmla="*/ 0 w 331374"/>
                <a:gd name="connsiteY0" fmla="*/ 0 h 286988"/>
                <a:gd name="connsiteX1" fmla="*/ 165735 w 331374"/>
                <a:gd name="connsiteY1" fmla="*/ 286988 h 286988"/>
                <a:gd name="connsiteX2" fmla="*/ 331375 w 331374"/>
                <a:gd name="connsiteY2" fmla="*/ 0 h 286988"/>
                <a:gd name="connsiteX3" fmla="*/ 0 w 331374"/>
                <a:gd name="connsiteY3" fmla="*/ 0 h 286988"/>
              </a:gdLst>
              <a:ahLst/>
              <a:cxnLst>
                <a:cxn ang="0">
                  <a:pos x="connsiteX0" y="connsiteY0"/>
                </a:cxn>
                <a:cxn ang="0">
                  <a:pos x="connsiteX1" y="connsiteY1"/>
                </a:cxn>
                <a:cxn ang="0">
                  <a:pos x="connsiteX2" y="connsiteY2"/>
                </a:cxn>
                <a:cxn ang="0">
                  <a:pos x="connsiteX3" y="connsiteY3"/>
                </a:cxn>
              </a:cxnLst>
              <a:rect l="l" t="t" r="r" b="b"/>
              <a:pathLst>
                <a:path w="331374" h="286988">
                  <a:moveTo>
                    <a:pt x="0" y="0"/>
                  </a:moveTo>
                  <a:lnTo>
                    <a:pt x="165735" y="286988"/>
                  </a:lnTo>
                  <a:lnTo>
                    <a:pt x="331375" y="0"/>
                  </a:lnTo>
                  <a:lnTo>
                    <a:pt x="0" y="0"/>
                  </a:lnTo>
                  <a:close/>
                </a:path>
              </a:pathLst>
            </a:custGeom>
            <a:solidFill>
              <a:srgbClr val="3C5E89"/>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B8236FB-CE6F-4A36-B022-C62F947C5AEA}"/>
                </a:ext>
              </a:extLst>
            </p:cNvPr>
            <p:cNvSpPr/>
            <p:nvPr/>
          </p:nvSpPr>
          <p:spPr>
            <a:xfrm>
              <a:off x="6360794" y="2740913"/>
              <a:ext cx="331374" cy="286988"/>
            </a:xfrm>
            <a:custGeom>
              <a:avLst/>
              <a:gdLst>
                <a:gd name="connsiteX0" fmla="*/ 331375 w 331374"/>
                <a:gd name="connsiteY0" fmla="*/ 286988 h 286988"/>
                <a:gd name="connsiteX1" fmla="*/ 165640 w 331374"/>
                <a:gd name="connsiteY1" fmla="*/ 0 h 286988"/>
                <a:gd name="connsiteX2" fmla="*/ 0 w 331374"/>
                <a:gd name="connsiteY2" fmla="*/ 286988 h 286988"/>
                <a:gd name="connsiteX3" fmla="*/ 331375 w 331374"/>
                <a:gd name="connsiteY3" fmla="*/ 286988 h 286988"/>
              </a:gdLst>
              <a:ahLst/>
              <a:cxnLst>
                <a:cxn ang="0">
                  <a:pos x="connsiteX0" y="connsiteY0"/>
                </a:cxn>
                <a:cxn ang="0">
                  <a:pos x="connsiteX1" y="connsiteY1"/>
                </a:cxn>
                <a:cxn ang="0">
                  <a:pos x="connsiteX2" y="connsiteY2"/>
                </a:cxn>
                <a:cxn ang="0">
                  <a:pos x="connsiteX3" y="connsiteY3"/>
                </a:cxn>
              </a:cxnLst>
              <a:rect l="l" t="t" r="r" b="b"/>
              <a:pathLst>
                <a:path w="331374" h="286988">
                  <a:moveTo>
                    <a:pt x="331375" y="286988"/>
                  </a:moveTo>
                  <a:lnTo>
                    <a:pt x="165640" y="0"/>
                  </a:lnTo>
                  <a:lnTo>
                    <a:pt x="0" y="286988"/>
                  </a:lnTo>
                  <a:lnTo>
                    <a:pt x="331375" y="286988"/>
                  </a:lnTo>
                  <a:close/>
                </a:path>
              </a:pathLst>
            </a:custGeom>
            <a:solidFill>
              <a:srgbClr val="243E69"/>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F3B174E-54FA-441E-8CDE-04F75F0BDCCD}"/>
                </a:ext>
              </a:extLst>
            </p:cNvPr>
            <p:cNvSpPr/>
            <p:nvPr/>
          </p:nvSpPr>
          <p:spPr>
            <a:xfrm>
              <a:off x="6374605" y="3848481"/>
              <a:ext cx="303657" cy="262985"/>
            </a:xfrm>
            <a:custGeom>
              <a:avLst/>
              <a:gdLst>
                <a:gd name="connsiteX0" fmla="*/ 0 w 303657"/>
                <a:gd name="connsiteY0" fmla="*/ 0 h 262985"/>
                <a:gd name="connsiteX1" fmla="*/ 151829 w 303657"/>
                <a:gd name="connsiteY1" fmla="*/ 262985 h 262985"/>
                <a:gd name="connsiteX2" fmla="*/ 303657 w 303657"/>
                <a:gd name="connsiteY2" fmla="*/ 0 h 262985"/>
                <a:gd name="connsiteX3" fmla="*/ 0 w 303657"/>
                <a:gd name="connsiteY3" fmla="*/ 0 h 262985"/>
              </a:gdLst>
              <a:ahLst/>
              <a:cxnLst>
                <a:cxn ang="0">
                  <a:pos x="connsiteX0" y="connsiteY0"/>
                </a:cxn>
                <a:cxn ang="0">
                  <a:pos x="connsiteX1" y="connsiteY1"/>
                </a:cxn>
                <a:cxn ang="0">
                  <a:pos x="connsiteX2" y="connsiteY2"/>
                </a:cxn>
                <a:cxn ang="0">
                  <a:pos x="connsiteX3" y="connsiteY3"/>
                </a:cxn>
              </a:cxnLst>
              <a:rect l="l" t="t" r="r" b="b"/>
              <a:pathLst>
                <a:path w="303657" h="262985">
                  <a:moveTo>
                    <a:pt x="0" y="0"/>
                  </a:moveTo>
                  <a:lnTo>
                    <a:pt x="151829" y="262985"/>
                  </a:lnTo>
                  <a:lnTo>
                    <a:pt x="303657" y="0"/>
                  </a:lnTo>
                  <a:lnTo>
                    <a:pt x="0" y="0"/>
                  </a:lnTo>
                  <a:close/>
                </a:path>
              </a:pathLst>
            </a:custGeom>
            <a:solidFill>
              <a:srgbClr val="3C5E89"/>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DF3C389-3F3B-493E-AF44-7D1B6CC16652}"/>
                </a:ext>
              </a:extLst>
            </p:cNvPr>
            <p:cNvSpPr/>
            <p:nvPr/>
          </p:nvSpPr>
          <p:spPr>
            <a:xfrm>
              <a:off x="5291137" y="3454717"/>
              <a:ext cx="305657" cy="264699"/>
            </a:xfrm>
            <a:custGeom>
              <a:avLst/>
              <a:gdLst>
                <a:gd name="connsiteX0" fmla="*/ 305657 w 305657"/>
                <a:gd name="connsiteY0" fmla="*/ 0 h 264699"/>
                <a:gd name="connsiteX1" fmla="*/ 0 w 305657"/>
                <a:gd name="connsiteY1" fmla="*/ 0 h 264699"/>
                <a:gd name="connsiteX2" fmla="*/ 152876 w 305657"/>
                <a:gd name="connsiteY2" fmla="*/ 264700 h 264699"/>
                <a:gd name="connsiteX3" fmla="*/ 305657 w 305657"/>
                <a:gd name="connsiteY3" fmla="*/ 0 h 264699"/>
              </a:gdLst>
              <a:ahLst/>
              <a:cxnLst>
                <a:cxn ang="0">
                  <a:pos x="connsiteX0" y="connsiteY0"/>
                </a:cxn>
                <a:cxn ang="0">
                  <a:pos x="connsiteX1" y="connsiteY1"/>
                </a:cxn>
                <a:cxn ang="0">
                  <a:pos x="connsiteX2" y="connsiteY2"/>
                </a:cxn>
                <a:cxn ang="0">
                  <a:pos x="connsiteX3" y="connsiteY3"/>
                </a:cxn>
              </a:cxnLst>
              <a:rect l="l" t="t" r="r" b="b"/>
              <a:pathLst>
                <a:path w="305657" h="264699">
                  <a:moveTo>
                    <a:pt x="305657" y="0"/>
                  </a:moveTo>
                  <a:lnTo>
                    <a:pt x="0" y="0"/>
                  </a:lnTo>
                  <a:lnTo>
                    <a:pt x="152876" y="264700"/>
                  </a:lnTo>
                  <a:lnTo>
                    <a:pt x="305657" y="0"/>
                  </a:lnTo>
                  <a:close/>
                </a:path>
              </a:pathLst>
            </a:custGeom>
            <a:solidFill>
              <a:srgbClr val="3C5E89"/>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F4A7C43-6DCB-4774-9338-C0AB59111BCE}"/>
                </a:ext>
              </a:extLst>
            </p:cNvPr>
            <p:cNvSpPr/>
            <p:nvPr/>
          </p:nvSpPr>
          <p:spPr>
            <a:xfrm>
              <a:off x="6146862" y="3853719"/>
              <a:ext cx="331374" cy="286988"/>
            </a:xfrm>
            <a:custGeom>
              <a:avLst/>
              <a:gdLst>
                <a:gd name="connsiteX0" fmla="*/ 0 w 331374"/>
                <a:gd name="connsiteY0" fmla="*/ 286988 h 286988"/>
                <a:gd name="connsiteX1" fmla="*/ 331375 w 331374"/>
                <a:gd name="connsiteY1" fmla="*/ 286988 h 286988"/>
                <a:gd name="connsiteX2" fmla="*/ 165735 w 331374"/>
                <a:gd name="connsiteY2" fmla="*/ 0 h 286988"/>
                <a:gd name="connsiteX3" fmla="*/ 0 w 331374"/>
                <a:gd name="connsiteY3" fmla="*/ 286988 h 286988"/>
              </a:gdLst>
              <a:ahLst/>
              <a:cxnLst>
                <a:cxn ang="0">
                  <a:pos x="connsiteX0" y="connsiteY0"/>
                </a:cxn>
                <a:cxn ang="0">
                  <a:pos x="connsiteX1" y="connsiteY1"/>
                </a:cxn>
                <a:cxn ang="0">
                  <a:pos x="connsiteX2" y="connsiteY2"/>
                </a:cxn>
                <a:cxn ang="0">
                  <a:pos x="connsiteX3" y="connsiteY3"/>
                </a:cxn>
              </a:cxnLst>
              <a:rect l="l" t="t" r="r" b="b"/>
              <a:pathLst>
                <a:path w="331374" h="286988">
                  <a:moveTo>
                    <a:pt x="0" y="286988"/>
                  </a:moveTo>
                  <a:lnTo>
                    <a:pt x="331375" y="286988"/>
                  </a:lnTo>
                  <a:lnTo>
                    <a:pt x="165735" y="0"/>
                  </a:lnTo>
                  <a:lnTo>
                    <a:pt x="0" y="286988"/>
                  </a:lnTo>
                  <a:close/>
                </a:path>
              </a:pathLst>
            </a:custGeom>
            <a:solidFill>
              <a:srgbClr val="202B5E"/>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E23DC511-4A37-4A23-87C1-42279C7422FF}"/>
                </a:ext>
              </a:extLst>
            </p:cNvPr>
            <p:cNvSpPr/>
            <p:nvPr/>
          </p:nvSpPr>
          <p:spPr>
            <a:xfrm>
              <a:off x="6172580" y="2714625"/>
              <a:ext cx="305657" cy="264699"/>
            </a:xfrm>
            <a:custGeom>
              <a:avLst/>
              <a:gdLst>
                <a:gd name="connsiteX0" fmla="*/ 152876 w 305657"/>
                <a:gd name="connsiteY0" fmla="*/ 264700 h 264699"/>
                <a:gd name="connsiteX1" fmla="*/ 305657 w 305657"/>
                <a:gd name="connsiteY1" fmla="*/ 0 h 264699"/>
                <a:gd name="connsiteX2" fmla="*/ 0 w 305657"/>
                <a:gd name="connsiteY2" fmla="*/ 0 h 264699"/>
                <a:gd name="connsiteX3" fmla="*/ 152876 w 305657"/>
                <a:gd name="connsiteY3" fmla="*/ 264700 h 264699"/>
              </a:gdLst>
              <a:ahLst/>
              <a:cxnLst>
                <a:cxn ang="0">
                  <a:pos x="connsiteX0" y="connsiteY0"/>
                </a:cxn>
                <a:cxn ang="0">
                  <a:pos x="connsiteX1" y="connsiteY1"/>
                </a:cxn>
                <a:cxn ang="0">
                  <a:pos x="connsiteX2" y="connsiteY2"/>
                </a:cxn>
                <a:cxn ang="0">
                  <a:pos x="connsiteX3" y="connsiteY3"/>
                </a:cxn>
              </a:cxnLst>
              <a:rect l="l" t="t" r="r" b="b"/>
              <a:pathLst>
                <a:path w="305657" h="264699">
                  <a:moveTo>
                    <a:pt x="152876" y="264700"/>
                  </a:moveTo>
                  <a:lnTo>
                    <a:pt x="305657" y="0"/>
                  </a:lnTo>
                  <a:lnTo>
                    <a:pt x="0" y="0"/>
                  </a:lnTo>
                  <a:lnTo>
                    <a:pt x="152876" y="264700"/>
                  </a:lnTo>
                  <a:close/>
                </a:path>
              </a:pathLst>
            </a:custGeom>
            <a:solidFill>
              <a:srgbClr val="2F517F"/>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AE7F14D-D236-4DCA-919B-67BCE88E8CB0}"/>
                </a:ext>
              </a:extLst>
            </p:cNvPr>
            <p:cNvSpPr/>
            <p:nvPr/>
          </p:nvSpPr>
          <p:spPr>
            <a:xfrm>
              <a:off x="5291137" y="3114293"/>
              <a:ext cx="331374" cy="286988"/>
            </a:xfrm>
            <a:custGeom>
              <a:avLst/>
              <a:gdLst>
                <a:gd name="connsiteX0" fmla="*/ 165735 w 331374"/>
                <a:gd name="connsiteY0" fmla="*/ 0 h 286988"/>
                <a:gd name="connsiteX1" fmla="*/ 0 w 331374"/>
                <a:gd name="connsiteY1" fmla="*/ 286988 h 286988"/>
                <a:gd name="connsiteX2" fmla="*/ 331375 w 331374"/>
                <a:gd name="connsiteY2" fmla="*/ 286988 h 286988"/>
                <a:gd name="connsiteX3" fmla="*/ 165735 w 331374"/>
                <a:gd name="connsiteY3" fmla="*/ 0 h 286988"/>
              </a:gdLst>
              <a:ahLst/>
              <a:cxnLst>
                <a:cxn ang="0">
                  <a:pos x="connsiteX0" y="connsiteY0"/>
                </a:cxn>
                <a:cxn ang="0">
                  <a:pos x="connsiteX1" y="connsiteY1"/>
                </a:cxn>
                <a:cxn ang="0">
                  <a:pos x="connsiteX2" y="connsiteY2"/>
                </a:cxn>
                <a:cxn ang="0">
                  <a:pos x="connsiteX3" y="connsiteY3"/>
                </a:cxn>
              </a:cxnLst>
              <a:rect l="l" t="t" r="r" b="b"/>
              <a:pathLst>
                <a:path w="331374" h="286988">
                  <a:moveTo>
                    <a:pt x="165735" y="0"/>
                  </a:moveTo>
                  <a:lnTo>
                    <a:pt x="0" y="286988"/>
                  </a:lnTo>
                  <a:lnTo>
                    <a:pt x="331375" y="286988"/>
                  </a:lnTo>
                  <a:lnTo>
                    <a:pt x="165735" y="0"/>
                  </a:lnTo>
                  <a:close/>
                </a:path>
              </a:pathLst>
            </a:custGeom>
            <a:solidFill>
              <a:srgbClr val="5E7996"/>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0726427C-24C0-4937-8445-445A425F6ECF}"/>
                </a:ext>
              </a:extLst>
            </p:cNvPr>
            <p:cNvSpPr/>
            <p:nvPr/>
          </p:nvSpPr>
          <p:spPr>
            <a:xfrm>
              <a:off x="5718904" y="2714625"/>
              <a:ext cx="305180" cy="223527"/>
            </a:xfrm>
            <a:custGeom>
              <a:avLst/>
              <a:gdLst>
                <a:gd name="connsiteX0" fmla="*/ 305181 w 305180"/>
                <a:gd name="connsiteY0" fmla="*/ 0 h 223527"/>
                <a:gd name="connsiteX1" fmla="*/ 0 w 305180"/>
                <a:gd name="connsiteY1" fmla="*/ 0 h 223527"/>
                <a:gd name="connsiteX2" fmla="*/ 117348 w 305180"/>
                <a:gd name="connsiteY2" fmla="*/ 203168 h 223527"/>
                <a:gd name="connsiteX3" fmla="*/ 187928 w 305180"/>
                <a:gd name="connsiteY3" fmla="*/ 203168 h 223527"/>
                <a:gd name="connsiteX4" fmla="*/ 305181 w 305180"/>
                <a:gd name="connsiteY4" fmla="*/ 0 h 22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80" h="223527">
                  <a:moveTo>
                    <a:pt x="305181" y="0"/>
                  </a:moveTo>
                  <a:lnTo>
                    <a:pt x="0" y="0"/>
                  </a:lnTo>
                  <a:lnTo>
                    <a:pt x="117348" y="203168"/>
                  </a:lnTo>
                  <a:cubicBezTo>
                    <a:pt x="133064" y="230315"/>
                    <a:pt x="172212" y="230315"/>
                    <a:pt x="187928" y="203168"/>
                  </a:cubicBezTo>
                  <a:lnTo>
                    <a:pt x="305181" y="0"/>
                  </a:lnTo>
                  <a:close/>
                </a:path>
              </a:pathLst>
            </a:custGeom>
            <a:solidFill>
              <a:srgbClr val="5E7996"/>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E0937CD-02B8-4363-BC6A-E99DE9A98249}"/>
                </a:ext>
              </a:extLst>
            </p:cNvPr>
            <p:cNvSpPr/>
            <p:nvPr/>
          </p:nvSpPr>
          <p:spPr>
            <a:xfrm>
              <a:off x="5504878" y="3085052"/>
              <a:ext cx="267863" cy="264414"/>
            </a:xfrm>
            <a:custGeom>
              <a:avLst/>
              <a:gdLst>
                <a:gd name="connsiteX0" fmla="*/ 216313 w 267863"/>
                <a:gd name="connsiteY0" fmla="*/ 0 h 264414"/>
                <a:gd name="connsiteX1" fmla="*/ 0 w 267863"/>
                <a:gd name="connsiteY1" fmla="*/ 0 h 264414"/>
                <a:gd name="connsiteX2" fmla="*/ 152686 w 267863"/>
                <a:gd name="connsiteY2" fmla="*/ 264414 h 264414"/>
                <a:gd name="connsiteX3" fmla="*/ 260890 w 267863"/>
                <a:gd name="connsiteY3" fmla="*/ 77057 h 264414"/>
                <a:gd name="connsiteX4" fmla="*/ 216408 w 267863"/>
                <a:gd name="connsiteY4" fmla="*/ 0 h 26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63" h="264414">
                  <a:moveTo>
                    <a:pt x="216313" y="0"/>
                  </a:moveTo>
                  <a:lnTo>
                    <a:pt x="0" y="0"/>
                  </a:lnTo>
                  <a:lnTo>
                    <a:pt x="152686" y="264414"/>
                  </a:lnTo>
                  <a:lnTo>
                    <a:pt x="260890" y="77057"/>
                  </a:lnTo>
                  <a:cubicBezTo>
                    <a:pt x="280702" y="42767"/>
                    <a:pt x="255937" y="0"/>
                    <a:pt x="216408" y="0"/>
                  </a:cubicBezTo>
                  <a:close/>
                </a:path>
              </a:pathLst>
            </a:custGeom>
            <a:solidFill>
              <a:srgbClr val="5E7996"/>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4FEF1CE3-C4FE-4A64-B0C8-9A7C478ACECD}"/>
                </a:ext>
              </a:extLst>
            </p:cNvPr>
            <p:cNvSpPr/>
            <p:nvPr/>
          </p:nvSpPr>
          <p:spPr>
            <a:xfrm>
              <a:off x="5504878" y="2740913"/>
              <a:ext cx="293603" cy="286988"/>
            </a:xfrm>
            <a:custGeom>
              <a:avLst/>
              <a:gdLst>
                <a:gd name="connsiteX0" fmla="*/ 165735 w 293603"/>
                <a:gd name="connsiteY0" fmla="*/ 0 h 286988"/>
                <a:gd name="connsiteX1" fmla="*/ 0 w 293603"/>
                <a:gd name="connsiteY1" fmla="*/ 286988 h 286988"/>
                <a:gd name="connsiteX2" fmla="*/ 241744 w 293603"/>
                <a:gd name="connsiteY2" fmla="*/ 286988 h 286988"/>
                <a:gd name="connsiteX3" fmla="*/ 286607 w 293603"/>
                <a:gd name="connsiteY3" fmla="*/ 209360 h 286988"/>
                <a:gd name="connsiteX4" fmla="*/ 165735 w 293603"/>
                <a:gd name="connsiteY4" fmla="*/ 0 h 28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3" h="286988">
                  <a:moveTo>
                    <a:pt x="165735" y="0"/>
                  </a:moveTo>
                  <a:lnTo>
                    <a:pt x="0" y="286988"/>
                  </a:lnTo>
                  <a:lnTo>
                    <a:pt x="241744" y="286988"/>
                  </a:lnTo>
                  <a:cubicBezTo>
                    <a:pt x="281559" y="286988"/>
                    <a:pt x="306515" y="243840"/>
                    <a:pt x="286607" y="209360"/>
                  </a:cubicBezTo>
                  <a:lnTo>
                    <a:pt x="165735" y="0"/>
                  </a:lnTo>
                  <a:close/>
                </a:path>
              </a:pathLst>
            </a:custGeom>
            <a:solidFill>
              <a:srgbClr val="3C5E89"/>
            </a:solidFill>
            <a:ln w="9525" cap="flat">
              <a:noFill/>
              <a:prstDash val="solid"/>
              <a:miter/>
            </a:ln>
          </p:spPr>
          <p:txBody>
            <a:bodyPr rtlCol="0" anchor="ctr"/>
            <a:lstStyle/>
            <a:p>
              <a:endParaRPr lang="en-US"/>
            </a:p>
          </p:txBody>
        </p:sp>
      </p:grpSp>
      <p:sp>
        <p:nvSpPr>
          <p:cNvPr id="34" name="Footer Placeholder 1">
            <a:extLst>
              <a:ext uri="{FF2B5EF4-FFF2-40B4-BE49-F238E27FC236}">
                <a16:creationId xmlns:a16="http://schemas.microsoft.com/office/drawing/2014/main" id="{7EF79CC2-7BFE-42AA-82F3-6862B0E7B8FB}"/>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1968858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E7E9F3-E08E-4325-A832-D86F77C19900}"/>
              </a:ext>
            </a:extLst>
          </p:cNvPr>
          <p:cNvSpPr/>
          <p:nvPr/>
        </p:nvSpPr>
        <p:spPr>
          <a:xfrm>
            <a:off x="92700" y="887204"/>
            <a:ext cx="8007928" cy="566909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itle 4">
            <a:extLst>
              <a:ext uri="{FF2B5EF4-FFF2-40B4-BE49-F238E27FC236}">
                <a16:creationId xmlns:a16="http://schemas.microsoft.com/office/drawing/2014/main" id="{6D4B19F8-058C-436A-A5DD-33B679F68BC1}"/>
              </a:ext>
            </a:extLst>
          </p:cNvPr>
          <p:cNvSpPr>
            <a:spLocks noGrp="1"/>
          </p:cNvSpPr>
          <p:nvPr>
            <p:ph type="ctrTitle"/>
          </p:nvPr>
        </p:nvSpPr>
        <p:spPr>
          <a:xfrm>
            <a:off x="1665171" y="151418"/>
            <a:ext cx="8880700" cy="612648"/>
          </a:xfrm>
        </p:spPr>
        <p:txBody>
          <a:bodyPr>
            <a:normAutofit/>
          </a:bodyPr>
          <a:lstStyle/>
          <a:p>
            <a:r>
              <a:rPr lang="en-US" dirty="0"/>
              <a:t>Notional alignment approach for an algorithmic decision maker</a:t>
            </a:r>
          </a:p>
        </p:txBody>
      </p:sp>
      <p:grpSp>
        <p:nvGrpSpPr>
          <p:cNvPr id="13" name="Group 12">
            <a:extLst>
              <a:ext uri="{FF2B5EF4-FFF2-40B4-BE49-F238E27FC236}">
                <a16:creationId xmlns:a16="http://schemas.microsoft.com/office/drawing/2014/main" id="{209A64D3-56F2-4328-B8ED-5DC3D15C539F}"/>
              </a:ext>
            </a:extLst>
          </p:cNvPr>
          <p:cNvGrpSpPr/>
          <p:nvPr/>
        </p:nvGrpSpPr>
        <p:grpSpPr>
          <a:xfrm>
            <a:off x="98498" y="4048731"/>
            <a:ext cx="4315497" cy="1522041"/>
            <a:chOff x="7423912" y="4270405"/>
            <a:chExt cx="4315497" cy="1522041"/>
          </a:xfrm>
        </p:grpSpPr>
        <p:sp>
          <p:nvSpPr>
            <p:cNvPr id="58" name="TextBox 57">
              <a:extLst>
                <a:ext uri="{FF2B5EF4-FFF2-40B4-BE49-F238E27FC236}">
                  <a16:creationId xmlns:a16="http://schemas.microsoft.com/office/drawing/2014/main" id="{F2558080-F710-4459-A012-384DEEBE8570}"/>
                </a:ext>
              </a:extLst>
            </p:cNvPr>
            <p:cNvSpPr txBox="1"/>
            <p:nvPr/>
          </p:nvSpPr>
          <p:spPr>
            <a:xfrm>
              <a:off x="7874224" y="5146115"/>
              <a:ext cx="3394840" cy="646331"/>
            </a:xfrm>
            <a:prstGeom prst="rect">
              <a:avLst/>
            </a:prstGeom>
            <a:noFill/>
          </p:spPr>
          <p:txBody>
            <a:bodyPr wrap="square" rtlCol="0">
              <a:spAutoFit/>
            </a:bodyPr>
            <a:lstStyle/>
            <a:p>
              <a:pPr algn="ctr"/>
              <a:r>
                <a:rPr lang="en-US" dirty="0"/>
                <a:t>Trusted, reference human decision-makers</a:t>
              </a:r>
            </a:p>
          </p:txBody>
        </p:sp>
        <p:grpSp>
          <p:nvGrpSpPr>
            <p:cNvPr id="64" name="Group 63">
              <a:extLst>
                <a:ext uri="{FF2B5EF4-FFF2-40B4-BE49-F238E27FC236}">
                  <a16:creationId xmlns:a16="http://schemas.microsoft.com/office/drawing/2014/main" id="{73D47B23-68C8-4D07-9417-CB16A9800CFD}"/>
                </a:ext>
              </a:extLst>
            </p:cNvPr>
            <p:cNvGrpSpPr/>
            <p:nvPr/>
          </p:nvGrpSpPr>
          <p:grpSpPr>
            <a:xfrm>
              <a:off x="7423912" y="4270405"/>
              <a:ext cx="4315497" cy="939216"/>
              <a:chOff x="7219926" y="3377077"/>
              <a:chExt cx="4315497" cy="939216"/>
            </a:xfrm>
          </p:grpSpPr>
          <p:sp>
            <p:nvSpPr>
              <p:cNvPr id="42" name="Rectangle 41">
                <a:extLst>
                  <a:ext uri="{FF2B5EF4-FFF2-40B4-BE49-F238E27FC236}">
                    <a16:creationId xmlns:a16="http://schemas.microsoft.com/office/drawing/2014/main" id="{CF613A91-709E-4893-820D-688C545FC238}"/>
                  </a:ext>
                </a:extLst>
              </p:cNvPr>
              <p:cNvSpPr/>
              <p:nvPr/>
            </p:nvSpPr>
            <p:spPr>
              <a:xfrm>
                <a:off x="7219926" y="3377077"/>
                <a:ext cx="4315497" cy="9392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3" name="Picture 32">
                <a:extLst>
                  <a:ext uri="{FF2B5EF4-FFF2-40B4-BE49-F238E27FC236}">
                    <a16:creationId xmlns:a16="http://schemas.microsoft.com/office/drawing/2014/main" id="{AC8861F9-E8F5-44C7-B5C7-F5C90C98BDD1}"/>
                  </a:ext>
                </a:extLst>
              </p:cNvPr>
              <p:cNvPicPr>
                <a:picLocks noChangeAspect="1"/>
              </p:cNvPicPr>
              <p:nvPr/>
            </p:nvPicPr>
            <p:blipFill rotWithShape="1">
              <a:blip r:embed="rId3"/>
              <a:srcRect l="18010" t="17708" r="21257" b="8603"/>
              <a:stretch/>
            </p:blipFill>
            <p:spPr>
              <a:xfrm>
                <a:off x="7311905" y="3431488"/>
                <a:ext cx="723823" cy="821299"/>
              </a:xfrm>
              <a:prstGeom prst="rect">
                <a:avLst/>
              </a:prstGeom>
              <a:ln w="28575">
                <a:solidFill>
                  <a:schemeClr val="accent2">
                    <a:lumMod val="75000"/>
                  </a:schemeClr>
                </a:solidFill>
              </a:ln>
            </p:spPr>
          </p:pic>
          <p:pic>
            <p:nvPicPr>
              <p:cNvPr id="72" name="Picture 71">
                <a:extLst>
                  <a:ext uri="{FF2B5EF4-FFF2-40B4-BE49-F238E27FC236}">
                    <a16:creationId xmlns:a16="http://schemas.microsoft.com/office/drawing/2014/main" id="{CBFE3077-4747-45AE-BE6A-484BD4A550CB}"/>
                  </a:ext>
                </a:extLst>
              </p:cNvPr>
              <p:cNvPicPr>
                <a:picLocks noChangeAspect="1"/>
              </p:cNvPicPr>
              <p:nvPr/>
            </p:nvPicPr>
            <p:blipFill rotWithShape="1">
              <a:blip r:embed="rId3"/>
              <a:srcRect l="18010" t="17708" r="21257" b="8603"/>
              <a:stretch/>
            </p:blipFill>
            <p:spPr>
              <a:xfrm>
                <a:off x="8160361" y="3431488"/>
                <a:ext cx="723823" cy="821299"/>
              </a:xfrm>
              <a:prstGeom prst="rect">
                <a:avLst/>
              </a:prstGeom>
              <a:ln w="28575">
                <a:solidFill>
                  <a:schemeClr val="accent3">
                    <a:lumMod val="75000"/>
                  </a:schemeClr>
                </a:solidFill>
              </a:ln>
            </p:spPr>
          </p:pic>
          <p:pic>
            <p:nvPicPr>
              <p:cNvPr id="73" name="Picture 72">
                <a:extLst>
                  <a:ext uri="{FF2B5EF4-FFF2-40B4-BE49-F238E27FC236}">
                    <a16:creationId xmlns:a16="http://schemas.microsoft.com/office/drawing/2014/main" id="{8B24F6DD-8CC2-43FB-A71C-F9FEC41F37B7}"/>
                  </a:ext>
                </a:extLst>
              </p:cNvPr>
              <p:cNvPicPr>
                <a:picLocks noChangeAspect="1"/>
              </p:cNvPicPr>
              <p:nvPr/>
            </p:nvPicPr>
            <p:blipFill rotWithShape="1">
              <a:blip r:embed="rId3"/>
              <a:srcRect l="18010" t="17708" r="21257" b="8603"/>
              <a:stretch/>
            </p:blipFill>
            <p:spPr>
              <a:xfrm>
                <a:off x="9008817" y="3431488"/>
                <a:ext cx="723823" cy="821299"/>
              </a:xfrm>
              <a:prstGeom prst="rect">
                <a:avLst/>
              </a:prstGeom>
              <a:ln w="28575">
                <a:solidFill>
                  <a:schemeClr val="accent6">
                    <a:lumMod val="75000"/>
                  </a:schemeClr>
                </a:solidFill>
              </a:ln>
            </p:spPr>
          </p:pic>
          <p:pic>
            <p:nvPicPr>
              <p:cNvPr id="74" name="Picture 73">
                <a:extLst>
                  <a:ext uri="{FF2B5EF4-FFF2-40B4-BE49-F238E27FC236}">
                    <a16:creationId xmlns:a16="http://schemas.microsoft.com/office/drawing/2014/main" id="{D983F41C-2A15-4C04-AD9B-42DA18DC135D}"/>
                  </a:ext>
                </a:extLst>
              </p:cNvPr>
              <p:cNvPicPr>
                <a:picLocks noChangeAspect="1"/>
              </p:cNvPicPr>
              <p:nvPr/>
            </p:nvPicPr>
            <p:blipFill rotWithShape="1">
              <a:blip r:embed="rId3"/>
              <a:srcRect l="18010" t="17708" r="21257" b="8603"/>
              <a:stretch/>
            </p:blipFill>
            <p:spPr>
              <a:xfrm>
                <a:off x="9857273" y="3431488"/>
                <a:ext cx="723823" cy="821299"/>
              </a:xfrm>
              <a:prstGeom prst="rect">
                <a:avLst/>
              </a:prstGeom>
              <a:ln w="28575">
                <a:solidFill>
                  <a:schemeClr val="tx2">
                    <a:lumMod val="60000"/>
                    <a:lumOff val="40000"/>
                  </a:schemeClr>
                </a:solidFill>
              </a:ln>
            </p:spPr>
          </p:pic>
          <p:pic>
            <p:nvPicPr>
              <p:cNvPr id="98" name="Picture 97">
                <a:extLst>
                  <a:ext uri="{FF2B5EF4-FFF2-40B4-BE49-F238E27FC236}">
                    <a16:creationId xmlns:a16="http://schemas.microsoft.com/office/drawing/2014/main" id="{9367B51A-D611-4827-B71F-4B22B3912BCD}"/>
                  </a:ext>
                </a:extLst>
              </p:cNvPr>
              <p:cNvPicPr>
                <a:picLocks noChangeAspect="1"/>
              </p:cNvPicPr>
              <p:nvPr/>
            </p:nvPicPr>
            <p:blipFill rotWithShape="1">
              <a:blip r:embed="rId3"/>
              <a:srcRect l="18010" t="17708" r="21257" b="8603"/>
              <a:stretch/>
            </p:blipFill>
            <p:spPr>
              <a:xfrm>
                <a:off x="10705730" y="3431488"/>
                <a:ext cx="723823" cy="821299"/>
              </a:xfrm>
              <a:prstGeom prst="rect">
                <a:avLst/>
              </a:prstGeom>
              <a:ln w="28575">
                <a:solidFill>
                  <a:schemeClr val="tx1">
                    <a:lumMod val="65000"/>
                    <a:lumOff val="35000"/>
                  </a:schemeClr>
                </a:solidFill>
              </a:ln>
            </p:spPr>
          </p:pic>
        </p:grpSp>
      </p:grpSp>
      <p:sp>
        <p:nvSpPr>
          <p:cNvPr id="87" name="TextBox 86">
            <a:extLst>
              <a:ext uri="{FF2B5EF4-FFF2-40B4-BE49-F238E27FC236}">
                <a16:creationId xmlns:a16="http://schemas.microsoft.com/office/drawing/2014/main" id="{DD6C9098-A050-41A8-8BE6-6579355A1E38}"/>
              </a:ext>
            </a:extLst>
          </p:cNvPr>
          <p:cNvSpPr txBox="1"/>
          <p:nvPr/>
        </p:nvSpPr>
        <p:spPr>
          <a:xfrm>
            <a:off x="1087698" y="3653044"/>
            <a:ext cx="1036044" cy="307777"/>
          </a:xfrm>
          <a:prstGeom prst="rect">
            <a:avLst/>
          </a:prstGeom>
          <a:noFill/>
        </p:spPr>
        <p:txBody>
          <a:bodyPr wrap="square" rtlCol="0">
            <a:spAutoFit/>
          </a:bodyPr>
          <a:lstStyle/>
          <a:p>
            <a:r>
              <a:rPr lang="en-US" sz="1400" dirty="0"/>
              <a:t>Responses</a:t>
            </a:r>
          </a:p>
        </p:txBody>
      </p:sp>
      <p:sp>
        <p:nvSpPr>
          <p:cNvPr id="1028" name="TextBox 1027">
            <a:extLst>
              <a:ext uri="{FF2B5EF4-FFF2-40B4-BE49-F238E27FC236}">
                <a16:creationId xmlns:a16="http://schemas.microsoft.com/office/drawing/2014/main" id="{A0E5F3AD-5F14-4CDC-8DCD-F91A999775B9}"/>
              </a:ext>
            </a:extLst>
          </p:cNvPr>
          <p:cNvSpPr txBox="1"/>
          <p:nvPr/>
        </p:nvSpPr>
        <p:spPr>
          <a:xfrm>
            <a:off x="602211" y="2239279"/>
            <a:ext cx="1185640" cy="430887"/>
          </a:xfrm>
          <a:prstGeom prst="rect">
            <a:avLst/>
          </a:prstGeom>
          <a:noFill/>
        </p:spPr>
        <p:txBody>
          <a:bodyPr wrap="square" rtlCol="0">
            <a:spAutoFit/>
          </a:bodyPr>
          <a:lstStyle/>
          <a:p>
            <a:r>
              <a:rPr lang="en-US" sz="1100" dirty="0"/>
              <a:t>Decision-maker descriptors</a:t>
            </a:r>
          </a:p>
        </p:txBody>
      </p:sp>
      <p:sp>
        <p:nvSpPr>
          <p:cNvPr id="1036" name="Arrow: Down 1035">
            <a:extLst>
              <a:ext uri="{FF2B5EF4-FFF2-40B4-BE49-F238E27FC236}">
                <a16:creationId xmlns:a16="http://schemas.microsoft.com/office/drawing/2014/main" id="{0B2D5F51-A091-48E6-AE95-A797F85D9E7A}"/>
              </a:ext>
            </a:extLst>
          </p:cNvPr>
          <p:cNvSpPr/>
          <p:nvPr/>
        </p:nvSpPr>
        <p:spPr>
          <a:xfrm flipV="1">
            <a:off x="2033451" y="1835456"/>
            <a:ext cx="445591" cy="31051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5" name="Group 64">
            <a:extLst>
              <a:ext uri="{FF2B5EF4-FFF2-40B4-BE49-F238E27FC236}">
                <a16:creationId xmlns:a16="http://schemas.microsoft.com/office/drawing/2014/main" id="{BC5B2061-8965-45BE-BDC8-3D72420E7C6A}"/>
              </a:ext>
            </a:extLst>
          </p:cNvPr>
          <p:cNvGrpSpPr/>
          <p:nvPr/>
        </p:nvGrpSpPr>
        <p:grpSpPr>
          <a:xfrm>
            <a:off x="1824239" y="2276973"/>
            <a:ext cx="864014" cy="457201"/>
            <a:chOff x="8397209" y="2526084"/>
            <a:chExt cx="1269745" cy="671897"/>
          </a:xfrm>
        </p:grpSpPr>
        <p:sp>
          <p:nvSpPr>
            <p:cNvPr id="45" name="Rectangle 44">
              <a:extLst>
                <a:ext uri="{FF2B5EF4-FFF2-40B4-BE49-F238E27FC236}">
                  <a16:creationId xmlns:a16="http://schemas.microsoft.com/office/drawing/2014/main" id="{2CBF5BC2-99B2-4209-B455-4C0CCF5696D1}"/>
                </a:ext>
              </a:extLst>
            </p:cNvPr>
            <p:cNvSpPr/>
            <p:nvPr/>
          </p:nvSpPr>
          <p:spPr>
            <a:xfrm>
              <a:off x="8397209" y="2526084"/>
              <a:ext cx="134379" cy="671896"/>
            </a:xfrm>
            <a:prstGeom prst="rect">
              <a:avLst/>
            </a:prstGeom>
            <a:pattFill prst="dkUpDiag">
              <a:fgClr>
                <a:schemeClr val="accent2">
                  <a:lumMod val="7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E0B50D79-C7A2-493B-8BA6-1C3F95E7F455}"/>
                </a:ext>
              </a:extLst>
            </p:cNvPr>
            <p:cNvSpPr/>
            <p:nvPr/>
          </p:nvSpPr>
          <p:spPr>
            <a:xfrm>
              <a:off x="8681050" y="2526084"/>
              <a:ext cx="134379" cy="671896"/>
            </a:xfrm>
            <a:prstGeom prst="rect">
              <a:avLst/>
            </a:prstGeom>
            <a:pattFill prst="dkVert">
              <a:fgClr>
                <a:schemeClr val="accent3">
                  <a:lumMod val="7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BEB3FED8-B430-468B-8147-4629369B0212}"/>
                </a:ext>
              </a:extLst>
            </p:cNvPr>
            <p:cNvSpPr/>
            <p:nvPr/>
          </p:nvSpPr>
          <p:spPr>
            <a:xfrm>
              <a:off x="8964889" y="2526084"/>
              <a:ext cx="134379" cy="671896"/>
            </a:xfrm>
            <a:prstGeom prst="rect">
              <a:avLst/>
            </a:prstGeom>
            <a:pattFill prst="wdDnDiag">
              <a:fgClr>
                <a:schemeClr val="accent6">
                  <a:lumMod val="7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BA496C72-4AD9-468F-BA68-083E65FFA60A}"/>
                </a:ext>
              </a:extLst>
            </p:cNvPr>
            <p:cNvSpPr/>
            <p:nvPr/>
          </p:nvSpPr>
          <p:spPr>
            <a:xfrm>
              <a:off x="9248736" y="2526085"/>
              <a:ext cx="134379" cy="671896"/>
            </a:xfrm>
            <a:prstGeom prst="rect">
              <a:avLst/>
            </a:prstGeom>
            <a:pattFill prst="ltVert">
              <a:fgClr>
                <a:schemeClr val="tx2">
                  <a:lumMod val="60000"/>
                  <a:lumOff val="4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a:extLst>
                <a:ext uri="{FF2B5EF4-FFF2-40B4-BE49-F238E27FC236}">
                  <a16:creationId xmlns:a16="http://schemas.microsoft.com/office/drawing/2014/main" id="{2880CA9D-63D5-46E6-B477-EF2BD97A98B3}"/>
                </a:ext>
              </a:extLst>
            </p:cNvPr>
            <p:cNvSpPr/>
            <p:nvPr/>
          </p:nvSpPr>
          <p:spPr>
            <a:xfrm>
              <a:off x="9532575" y="2526084"/>
              <a:ext cx="134379" cy="671896"/>
            </a:xfrm>
            <a:prstGeom prst="rect">
              <a:avLst/>
            </a:prstGeom>
            <a:pattFill prst="wdUpDiag">
              <a:fgClr>
                <a:schemeClr val="tx1">
                  <a:lumMod val="65000"/>
                  <a:lumOff val="3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81" name="Rectangle 80">
            <a:extLst>
              <a:ext uri="{FF2B5EF4-FFF2-40B4-BE49-F238E27FC236}">
                <a16:creationId xmlns:a16="http://schemas.microsoft.com/office/drawing/2014/main" id="{E0546117-6FD0-4D10-803D-1E249B125D4F}"/>
              </a:ext>
            </a:extLst>
          </p:cNvPr>
          <p:cNvSpPr/>
          <p:nvPr/>
        </p:nvSpPr>
        <p:spPr>
          <a:xfrm>
            <a:off x="1504291" y="2805530"/>
            <a:ext cx="1503910" cy="6949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Descriptor computation</a:t>
            </a:r>
          </a:p>
        </p:txBody>
      </p:sp>
      <p:sp>
        <p:nvSpPr>
          <p:cNvPr id="86" name="Arrow: Down 85">
            <a:extLst>
              <a:ext uri="{FF2B5EF4-FFF2-40B4-BE49-F238E27FC236}">
                <a16:creationId xmlns:a16="http://schemas.microsoft.com/office/drawing/2014/main" id="{60DBC69E-13C1-45F7-B868-472F08BF5D46}"/>
              </a:ext>
            </a:extLst>
          </p:cNvPr>
          <p:cNvSpPr/>
          <p:nvPr/>
        </p:nvSpPr>
        <p:spPr>
          <a:xfrm flipV="1">
            <a:off x="2070954" y="3581599"/>
            <a:ext cx="370585" cy="43292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Rectangle 89">
            <a:extLst>
              <a:ext uri="{FF2B5EF4-FFF2-40B4-BE49-F238E27FC236}">
                <a16:creationId xmlns:a16="http://schemas.microsoft.com/office/drawing/2014/main" id="{FDF18799-8A70-4E74-9F35-01FFDE625E97}"/>
              </a:ext>
            </a:extLst>
          </p:cNvPr>
          <p:cNvSpPr/>
          <p:nvPr/>
        </p:nvSpPr>
        <p:spPr>
          <a:xfrm>
            <a:off x="1504291" y="1079721"/>
            <a:ext cx="1503910" cy="6949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Distribution estimation</a:t>
            </a:r>
          </a:p>
        </p:txBody>
      </p:sp>
      <p:grpSp>
        <p:nvGrpSpPr>
          <p:cNvPr id="21" name="Group 20">
            <a:extLst>
              <a:ext uri="{FF2B5EF4-FFF2-40B4-BE49-F238E27FC236}">
                <a16:creationId xmlns:a16="http://schemas.microsoft.com/office/drawing/2014/main" id="{91038EAD-8D37-4488-8011-8BFD21C348D6}"/>
              </a:ext>
            </a:extLst>
          </p:cNvPr>
          <p:cNvGrpSpPr/>
          <p:nvPr/>
        </p:nvGrpSpPr>
        <p:grpSpPr>
          <a:xfrm>
            <a:off x="1580731" y="4480239"/>
            <a:ext cx="3844434" cy="1990301"/>
            <a:chOff x="3657254" y="4701913"/>
            <a:chExt cx="3844434" cy="1990301"/>
          </a:xfrm>
        </p:grpSpPr>
        <p:sp>
          <p:nvSpPr>
            <p:cNvPr id="35" name="Rectangle 34">
              <a:extLst>
                <a:ext uri="{FF2B5EF4-FFF2-40B4-BE49-F238E27FC236}">
                  <a16:creationId xmlns:a16="http://schemas.microsoft.com/office/drawing/2014/main" id="{A04C717B-EDA5-4E5B-8946-190135C77314}"/>
                </a:ext>
              </a:extLst>
            </p:cNvPr>
            <p:cNvSpPr/>
            <p:nvPr/>
          </p:nvSpPr>
          <p:spPr>
            <a:xfrm>
              <a:off x="6207507" y="4950285"/>
              <a:ext cx="822960" cy="92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8" name="Arrow: Down 87">
              <a:extLst>
                <a:ext uri="{FF2B5EF4-FFF2-40B4-BE49-F238E27FC236}">
                  <a16:creationId xmlns:a16="http://schemas.microsoft.com/office/drawing/2014/main" id="{AE091F28-3E1B-4FCB-AE89-1A53BAA0D887}"/>
                </a:ext>
              </a:extLst>
            </p:cNvPr>
            <p:cNvSpPr/>
            <p:nvPr/>
          </p:nvSpPr>
          <p:spPr>
            <a:xfrm flipV="1">
              <a:off x="6696874" y="5817670"/>
              <a:ext cx="198620" cy="22942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0" name="Group 19">
              <a:extLst>
                <a:ext uri="{FF2B5EF4-FFF2-40B4-BE49-F238E27FC236}">
                  <a16:creationId xmlns:a16="http://schemas.microsoft.com/office/drawing/2014/main" id="{294F3532-F6E3-4930-A7E6-BD111AD0896D}"/>
                </a:ext>
              </a:extLst>
            </p:cNvPr>
            <p:cNvGrpSpPr/>
            <p:nvPr/>
          </p:nvGrpSpPr>
          <p:grpSpPr>
            <a:xfrm>
              <a:off x="6638420" y="4927160"/>
              <a:ext cx="291452" cy="393260"/>
              <a:chOff x="6141047" y="4776258"/>
              <a:chExt cx="576080" cy="777313"/>
            </a:xfrm>
          </p:grpSpPr>
          <p:sp>
            <p:nvSpPr>
              <p:cNvPr id="26" name="Rectangle 25">
                <a:extLst>
                  <a:ext uri="{FF2B5EF4-FFF2-40B4-BE49-F238E27FC236}">
                    <a16:creationId xmlns:a16="http://schemas.microsoft.com/office/drawing/2014/main" id="{8C7C1F54-860E-409A-BD2C-F43BA9698082}"/>
                  </a:ext>
                </a:extLst>
              </p:cNvPr>
              <p:cNvSpPr/>
              <p:nvPr/>
            </p:nvSpPr>
            <p:spPr>
              <a:xfrm>
                <a:off x="6349416" y="4776258"/>
                <a:ext cx="367711" cy="558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7A24AF78-1798-4E3E-AC16-017EC438F0EB}"/>
                  </a:ext>
                </a:extLst>
              </p:cNvPr>
              <p:cNvSpPr/>
              <p:nvPr/>
            </p:nvSpPr>
            <p:spPr>
              <a:xfrm>
                <a:off x="6293034" y="4830751"/>
                <a:ext cx="367711" cy="558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8">
                <a:extLst>
                  <a:ext uri="{FF2B5EF4-FFF2-40B4-BE49-F238E27FC236}">
                    <a16:creationId xmlns:a16="http://schemas.microsoft.com/office/drawing/2014/main" id="{0C5BB58A-86B4-443D-ACBD-17D942AAC283}"/>
                  </a:ext>
                </a:extLst>
              </p:cNvPr>
              <p:cNvSpPr/>
              <p:nvPr/>
            </p:nvSpPr>
            <p:spPr>
              <a:xfrm>
                <a:off x="6246457" y="4885244"/>
                <a:ext cx="367711" cy="558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Rectangle 29">
                <a:extLst>
                  <a:ext uri="{FF2B5EF4-FFF2-40B4-BE49-F238E27FC236}">
                    <a16:creationId xmlns:a16="http://schemas.microsoft.com/office/drawing/2014/main" id="{7D556CA2-4733-4036-B7F5-43B8B25D83E6}"/>
                  </a:ext>
                </a:extLst>
              </p:cNvPr>
              <p:cNvSpPr/>
              <p:nvPr/>
            </p:nvSpPr>
            <p:spPr>
              <a:xfrm>
                <a:off x="6199881" y="4949351"/>
                <a:ext cx="367711" cy="558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Rectangle 30">
                <a:extLst>
                  <a:ext uri="{FF2B5EF4-FFF2-40B4-BE49-F238E27FC236}">
                    <a16:creationId xmlns:a16="http://schemas.microsoft.com/office/drawing/2014/main" id="{DF44AC77-D1D7-4E58-8A1D-3E3CFE8A5D63}"/>
                  </a:ext>
                </a:extLst>
              </p:cNvPr>
              <p:cNvSpPr/>
              <p:nvPr/>
            </p:nvSpPr>
            <p:spPr>
              <a:xfrm>
                <a:off x="6141047" y="4994651"/>
                <a:ext cx="367711" cy="5589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4" name="TextBox 53">
              <a:extLst>
                <a:ext uri="{FF2B5EF4-FFF2-40B4-BE49-F238E27FC236}">
                  <a16:creationId xmlns:a16="http://schemas.microsoft.com/office/drawing/2014/main" id="{621E20C6-2E84-4136-8D3B-8C49CD693E23}"/>
                </a:ext>
              </a:extLst>
            </p:cNvPr>
            <p:cNvSpPr txBox="1"/>
            <p:nvPr/>
          </p:nvSpPr>
          <p:spPr>
            <a:xfrm>
              <a:off x="6224350" y="5337997"/>
              <a:ext cx="1185124" cy="523220"/>
            </a:xfrm>
            <a:prstGeom prst="rect">
              <a:avLst/>
            </a:prstGeom>
            <a:noFill/>
          </p:spPr>
          <p:txBody>
            <a:bodyPr wrap="square" rtlCol="0">
              <a:spAutoFit/>
            </a:bodyPr>
            <a:lstStyle/>
            <a:p>
              <a:pPr algn="ctr"/>
              <a:r>
                <a:rPr lang="en-US" sz="1400" dirty="0"/>
                <a:t>Scenario probes</a:t>
              </a:r>
            </a:p>
          </p:txBody>
        </p:sp>
        <p:sp>
          <p:nvSpPr>
            <p:cNvPr id="59" name="TextBox 58">
              <a:extLst>
                <a:ext uri="{FF2B5EF4-FFF2-40B4-BE49-F238E27FC236}">
                  <a16:creationId xmlns:a16="http://schemas.microsoft.com/office/drawing/2014/main" id="{14CAB731-DD48-4C9B-87AA-C01E16C8FB00}"/>
                </a:ext>
              </a:extLst>
            </p:cNvPr>
            <p:cNvSpPr txBox="1"/>
            <p:nvPr/>
          </p:nvSpPr>
          <p:spPr>
            <a:xfrm>
              <a:off x="3657254" y="5861217"/>
              <a:ext cx="2400373" cy="830997"/>
            </a:xfrm>
            <a:prstGeom prst="rect">
              <a:avLst/>
            </a:prstGeom>
            <a:noFill/>
          </p:spPr>
          <p:txBody>
            <a:bodyPr wrap="square" rtlCol="0">
              <a:spAutoFit/>
            </a:bodyPr>
            <a:lstStyle/>
            <a:p>
              <a:r>
                <a:rPr lang="en-US" sz="1200" dirty="0"/>
                <a:t>Scenarios include complex, multi-step decisions and are designed to elicit responses that characterize a decision-maker.</a:t>
              </a:r>
            </a:p>
          </p:txBody>
        </p:sp>
        <p:sp>
          <p:nvSpPr>
            <p:cNvPr id="62" name="Rectangle 61">
              <a:extLst>
                <a:ext uri="{FF2B5EF4-FFF2-40B4-BE49-F238E27FC236}">
                  <a16:creationId xmlns:a16="http://schemas.microsoft.com/office/drawing/2014/main" id="{C2510CE8-0CCF-4F14-96B8-373C84EB3B54}"/>
                </a:ext>
              </a:extLst>
            </p:cNvPr>
            <p:cNvSpPr/>
            <p:nvPr/>
          </p:nvSpPr>
          <p:spPr>
            <a:xfrm>
              <a:off x="6073621" y="6117133"/>
              <a:ext cx="1428067" cy="5554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Scenario &amp; probe design</a:t>
              </a:r>
            </a:p>
          </p:txBody>
        </p:sp>
        <p:cxnSp>
          <p:nvCxnSpPr>
            <p:cNvPr id="9" name="Connector: Elbow 8">
              <a:extLst>
                <a:ext uri="{FF2B5EF4-FFF2-40B4-BE49-F238E27FC236}">
                  <a16:creationId xmlns:a16="http://schemas.microsoft.com/office/drawing/2014/main" id="{5792089E-08F7-48D8-B2B2-26FFDDE5FA76}"/>
                </a:ext>
              </a:extLst>
            </p:cNvPr>
            <p:cNvCxnSpPr>
              <a:cxnSpLocks/>
            </p:cNvCxnSpPr>
            <p:nvPr/>
          </p:nvCxnSpPr>
          <p:spPr bwMode="auto">
            <a:xfrm rot="16200000" flipV="1">
              <a:off x="6518317" y="4626614"/>
              <a:ext cx="214716" cy="365313"/>
            </a:xfrm>
            <a:prstGeom prst="bentConnector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grpSp>
      <p:sp>
        <p:nvSpPr>
          <p:cNvPr id="1035" name="Rectangle 1034">
            <a:extLst>
              <a:ext uri="{FF2B5EF4-FFF2-40B4-BE49-F238E27FC236}">
                <a16:creationId xmlns:a16="http://schemas.microsoft.com/office/drawing/2014/main" id="{68B6A855-F0C1-45D5-BAF8-D12D471C502E}"/>
              </a:ext>
            </a:extLst>
          </p:cNvPr>
          <p:cNvSpPr/>
          <p:nvPr/>
        </p:nvSpPr>
        <p:spPr>
          <a:xfrm>
            <a:off x="6831838" y="2274229"/>
            <a:ext cx="91440" cy="4572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0" name="TextBox 1049">
            <a:extLst>
              <a:ext uri="{FF2B5EF4-FFF2-40B4-BE49-F238E27FC236}">
                <a16:creationId xmlns:a16="http://schemas.microsoft.com/office/drawing/2014/main" id="{26648391-E993-48E1-8ACF-9EB9A74C6D45}"/>
              </a:ext>
            </a:extLst>
          </p:cNvPr>
          <p:cNvSpPr txBox="1"/>
          <p:nvPr/>
        </p:nvSpPr>
        <p:spPr>
          <a:xfrm>
            <a:off x="6596080" y="1352587"/>
            <a:ext cx="1093569" cy="307777"/>
          </a:xfrm>
          <a:prstGeom prst="rect">
            <a:avLst/>
          </a:prstGeom>
          <a:noFill/>
        </p:spPr>
        <p:txBody>
          <a:bodyPr wrap="none" rtlCol="0">
            <a:spAutoFit/>
          </a:bodyPr>
          <a:lstStyle/>
          <a:p>
            <a:r>
              <a:rPr lang="en-US" sz="1400" dirty="0"/>
              <a:t>comparison</a:t>
            </a:r>
          </a:p>
        </p:txBody>
      </p:sp>
      <p:cxnSp>
        <p:nvCxnSpPr>
          <p:cNvPr id="50" name="Connector: Elbow 49">
            <a:extLst>
              <a:ext uri="{FF2B5EF4-FFF2-40B4-BE49-F238E27FC236}">
                <a16:creationId xmlns:a16="http://schemas.microsoft.com/office/drawing/2014/main" id="{B1AC1781-91DD-411C-A438-75CED3DA3BA2}"/>
              </a:ext>
            </a:extLst>
          </p:cNvPr>
          <p:cNvCxnSpPr>
            <a:cxnSpLocks/>
            <a:endCxn id="68" idx="1"/>
          </p:cNvCxnSpPr>
          <p:nvPr/>
        </p:nvCxnSpPr>
        <p:spPr bwMode="auto">
          <a:xfrm flipV="1">
            <a:off x="4775094" y="4470986"/>
            <a:ext cx="1304789" cy="293622"/>
          </a:xfrm>
          <a:prstGeom prst="bentConnector3">
            <a:avLst>
              <a:gd name="adj1" fmla="val 2307"/>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68" name="Rectangle 67">
            <a:extLst>
              <a:ext uri="{FF2B5EF4-FFF2-40B4-BE49-F238E27FC236}">
                <a16:creationId xmlns:a16="http://schemas.microsoft.com/office/drawing/2014/main" id="{690F27C9-D78F-4D12-9B6D-40F19361A8D3}"/>
              </a:ext>
            </a:extLst>
          </p:cNvPr>
          <p:cNvSpPr/>
          <p:nvPr/>
        </p:nvSpPr>
        <p:spPr>
          <a:xfrm>
            <a:off x="6079883" y="4123514"/>
            <a:ext cx="1503910" cy="6949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Algorithmic decision-maker under test</a:t>
            </a:r>
          </a:p>
        </p:txBody>
      </p:sp>
      <p:sp>
        <p:nvSpPr>
          <p:cNvPr id="80" name="Rectangle 79">
            <a:extLst>
              <a:ext uri="{FF2B5EF4-FFF2-40B4-BE49-F238E27FC236}">
                <a16:creationId xmlns:a16="http://schemas.microsoft.com/office/drawing/2014/main" id="{7FFFC52C-42EC-44F2-8B1A-B87C82B93CB7}"/>
              </a:ext>
            </a:extLst>
          </p:cNvPr>
          <p:cNvSpPr/>
          <p:nvPr/>
        </p:nvSpPr>
        <p:spPr>
          <a:xfrm>
            <a:off x="6130137" y="2802890"/>
            <a:ext cx="1503910" cy="6949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Descriptor computation</a:t>
            </a:r>
          </a:p>
        </p:txBody>
      </p:sp>
      <p:sp>
        <p:nvSpPr>
          <p:cNvPr id="18" name="Arrow: Down 17">
            <a:extLst>
              <a:ext uri="{FF2B5EF4-FFF2-40B4-BE49-F238E27FC236}">
                <a16:creationId xmlns:a16="http://schemas.microsoft.com/office/drawing/2014/main" id="{4414F910-1C9B-4746-8FDB-E7061A97AC07}"/>
              </a:ext>
            </a:extLst>
          </p:cNvPr>
          <p:cNvSpPr/>
          <p:nvPr/>
        </p:nvSpPr>
        <p:spPr>
          <a:xfrm flipV="1">
            <a:off x="6694949" y="3561826"/>
            <a:ext cx="374286" cy="50242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TextBox 82">
            <a:extLst>
              <a:ext uri="{FF2B5EF4-FFF2-40B4-BE49-F238E27FC236}">
                <a16:creationId xmlns:a16="http://schemas.microsoft.com/office/drawing/2014/main" id="{7DC5B65D-5769-47AA-BF9D-C6EFEF76CD8D}"/>
              </a:ext>
            </a:extLst>
          </p:cNvPr>
          <p:cNvSpPr txBox="1"/>
          <p:nvPr/>
        </p:nvSpPr>
        <p:spPr>
          <a:xfrm>
            <a:off x="7013531" y="3673424"/>
            <a:ext cx="1036044" cy="307777"/>
          </a:xfrm>
          <a:prstGeom prst="rect">
            <a:avLst/>
          </a:prstGeom>
          <a:noFill/>
        </p:spPr>
        <p:txBody>
          <a:bodyPr wrap="square" rtlCol="0">
            <a:spAutoFit/>
          </a:bodyPr>
          <a:lstStyle/>
          <a:p>
            <a:r>
              <a:rPr lang="en-US" sz="1400" dirty="0"/>
              <a:t>Responses</a:t>
            </a:r>
          </a:p>
        </p:txBody>
      </p:sp>
      <p:sp>
        <p:nvSpPr>
          <p:cNvPr id="60" name="TextBox 59">
            <a:extLst>
              <a:ext uri="{FF2B5EF4-FFF2-40B4-BE49-F238E27FC236}">
                <a16:creationId xmlns:a16="http://schemas.microsoft.com/office/drawing/2014/main" id="{8BBE248F-E5B2-46FE-8A7F-BCFD56EBFD5E}"/>
              </a:ext>
            </a:extLst>
          </p:cNvPr>
          <p:cNvSpPr txBox="1"/>
          <p:nvPr/>
        </p:nvSpPr>
        <p:spPr>
          <a:xfrm>
            <a:off x="6990973" y="2239279"/>
            <a:ext cx="1185640" cy="430887"/>
          </a:xfrm>
          <a:prstGeom prst="rect">
            <a:avLst/>
          </a:prstGeom>
          <a:noFill/>
        </p:spPr>
        <p:txBody>
          <a:bodyPr wrap="square" rtlCol="0">
            <a:spAutoFit/>
          </a:bodyPr>
          <a:lstStyle/>
          <a:p>
            <a:r>
              <a:rPr lang="en-US" sz="1100" dirty="0"/>
              <a:t>Decision-maker descriptor</a:t>
            </a:r>
          </a:p>
        </p:txBody>
      </p:sp>
      <p:grpSp>
        <p:nvGrpSpPr>
          <p:cNvPr id="8" name="Group 7">
            <a:extLst>
              <a:ext uri="{FF2B5EF4-FFF2-40B4-BE49-F238E27FC236}">
                <a16:creationId xmlns:a16="http://schemas.microsoft.com/office/drawing/2014/main" id="{38638B26-AB3E-44F3-998D-0FE177BB6C1B}"/>
              </a:ext>
            </a:extLst>
          </p:cNvPr>
          <p:cNvGrpSpPr/>
          <p:nvPr/>
        </p:nvGrpSpPr>
        <p:grpSpPr>
          <a:xfrm>
            <a:off x="3450404" y="956939"/>
            <a:ext cx="2417810" cy="2275428"/>
            <a:chOff x="3733323" y="886277"/>
            <a:chExt cx="2417810" cy="2275428"/>
          </a:xfrm>
        </p:grpSpPr>
        <p:pic>
          <p:nvPicPr>
            <p:cNvPr id="11" name="Picture 10">
              <a:extLst>
                <a:ext uri="{FF2B5EF4-FFF2-40B4-BE49-F238E27FC236}">
                  <a16:creationId xmlns:a16="http://schemas.microsoft.com/office/drawing/2014/main" id="{48F22B7A-DB54-428D-8502-159A3D739B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293" t="23289" r="16270" b="11245"/>
            <a:stretch/>
          </p:blipFill>
          <p:spPr>
            <a:xfrm>
              <a:off x="3733323" y="886277"/>
              <a:ext cx="2417810" cy="1875454"/>
            </a:xfrm>
            <a:prstGeom prst="rect">
              <a:avLst/>
            </a:prstGeom>
          </p:spPr>
        </p:pic>
        <p:sp>
          <p:nvSpPr>
            <p:cNvPr id="95" name="TextBox 94">
              <a:extLst>
                <a:ext uri="{FF2B5EF4-FFF2-40B4-BE49-F238E27FC236}">
                  <a16:creationId xmlns:a16="http://schemas.microsoft.com/office/drawing/2014/main" id="{A9D8C6CF-D24D-4BB0-AB38-8575D2393FFC}"/>
                </a:ext>
              </a:extLst>
            </p:cNvPr>
            <p:cNvSpPr txBox="1"/>
            <p:nvPr/>
          </p:nvSpPr>
          <p:spPr>
            <a:xfrm>
              <a:off x="4081330" y="2730818"/>
              <a:ext cx="2061929" cy="430887"/>
            </a:xfrm>
            <a:prstGeom prst="rect">
              <a:avLst/>
            </a:prstGeom>
            <a:noFill/>
          </p:spPr>
          <p:txBody>
            <a:bodyPr wrap="square" rtlCol="0">
              <a:spAutoFit/>
            </a:bodyPr>
            <a:lstStyle/>
            <a:p>
              <a:pPr algn="ctr"/>
              <a:r>
                <a:rPr lang="en-US" sz="1100" b="1" dirty="0"/>
                <a:t>Reference decision-maker attribute space</a:t>
              </a:r>
            </a:p>
          </p:txBody>
        </p:sp>
        <p:sp>
          <p:nvSpPr>
            <p:cNvPr id="12" name="Rectangle 11">
              <a:extLst>
                <a:ext uri="{FF2B5EF4-FFF2-40B4-BE49-F238E27FC236}">
                  <a16:creationId xmlns:a16="http://schemas.microsoft.com/office/drawing/2014/main" id="{C0F7C1FA-7D05-402B-98D9-B919F42EF3ED}"/>
                </a:ext>
              </a:extLst>
            </p:cNvPr>
            <p:cNvSpPr/>
            <p:nvPr/>
          </p:nvSpPr>
          <p:spPr>
            <a:xfrm rot="1078309">
              <a:off x="3925726" y="2442488"/>
              <a:ext cx="1166750" cy="90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Rectangle 65">
              <a:extLst>
                <a:ext uri="{FF2B5EF4-FFF2-40B4-BE49-F238E27FC236}">
                  <a16:creationId xmlns:a16="http://schemas.microsoft.com/office/drawing/2014/main" id="{AF2FE3E4-785A-4D29-A68C-6DB9AC2D056B}"/>
                </a:ext>
              </a:extLst>
            </p:cNvPr>
            <p:cNvSpPr/>
            <p:nvPr/>
          </p:nvSpPr>
          <p:spPr>
            <a:xfrm rot="18898662">
              <a:off x="5157828" y="2293312"/>
              <a:ext cx="914400" cy="90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 name="TextBox 102">
              <a:extLst>
                <a:ext uri="{FF2B5EF4-FFF2-40B4-BE49-F238E27FC236}">
                  <a16:creationId xmlns:a16="http://schemas.microsoft.com/office/drawing/2014/main" id="{D2EB9B51-9B7E-4D72-A08F-3CE246F45DCD}"/>
                </a:ext>
              </a:extLst>
            </p:cNvPr>
            <p:cNvSpPr txBox="1"/>
            <p:nvPr/>
          </p:nvSpPr>
          <p:spPr>
            <a:xfrm rot="18750980">
              <a:off x="5141181" y="2225774"/>
              <a:ext cx="1047115" cy="215444"/>
            </a:xfrm>
            <a:prstGeom prst="rect">
              <a:avLst/>
            </a:prstGeom>
            <a:noFill/>
          </p:spPr>
          <p:txBody>
            <a:bodyPr wrap="square" rtlCol="0">
              <a:spAutoFit/>
            </a:bodyPr>
            <a:lstStyle/>
            <a:p>
              <a:r>
                <a:rPr lang="en-US" sz="800" b="1" dirty="0"/>
                <a:t>Maximize/Satis</a:t>
              </a:r>
            </a:p>
          </p:txBody>
        </p:sp>
        <p:sp>
          <p:nvSpPr>
            <p:cNvPr id="101" name="TextBox 100">
              <a:extLst>
                <a:ext uri="{FF2B5EF4-FFF2-40B4-BE49-F238E27FC236}">
                  <a16:creationId xmlns:a16="http://schemas.microsoft.com/office/drawing/2014/main" id="{251AEE87-2E21-48ED-98C2-72F5A45F9A83}"/>
                </a:ext>
              </a:extLst>
            </p:cNvPr>
            <p:cNvSpPr txBox="1"/>
            <p:nvPr/>
          </p:nvSpPr>
          <p:spPr>
            <a:xfrm rot="1094241">
              <a:off x="4022984" y="2419818"/>
              <a:ext cx="1012429" cy="215444"/>
            </a:xfrm>
            <a:prstGeom prst="rect">
              <a:avLst/>
            </a:prstGeom>
            <a:noFill/>
          </p:spPr>
          <p:txBody>
            <a:bodyPr wrap="square" rtlCol="0">
              <a:spAutoFit/>
            </a:bodyPr>
            <a:lstStyle/>
            <a:p>
              <a:r>
                <a:rPr lang="en-US" sz="800" b="1" dirty="0"/>
                <a:t>Risk tol  / aver</a:t>
              </a:r>
            </a:p>
          </p:txBody>
        </p:sp>
      </p:grpSp>
      <p:grpSp>
        <p:nvGrpSpPr>
          <p:cNvPr id="16" name="Group 15">
            <a:extLst>
              <a:ext uri="{FF2B5EF4-FFF2-40B4-BE49-F238E27FC236}">
                <a16:creationId xmlns:a16="http://schemas.microsoft.com/office/drawing/2014/main" id="{F1F491DA-C75B-435B-B243-DB890092DF81}"/>
              </a:ext>
            </a:extLst>
          </p:cNvPr>
          <p:cNvGrpSpPr/>
          <p:nvPr/>
        </p:nvGrpSpPr>
        <p:grpSpPr>
          <a:xfrm>
            <a:off x="3760041" y="1266533"/>
            <a:ext cx="1311318" cy="992180"/>
            <a:chOff x="6335333" y="1488207"/>
            <a:chExt cx="1311318" cy="992180"/>
          </a:xfrm>
        </p:grpSpPr>
        <p:sp>
          <p:nvSpPr>
            <p:cNvPr id="96" name="Oval 95">
              <a:extLst>
                <a:ext uri="{FF2B5EF4-FFF2-40B4-BE49-F238E27FC236}">
                  <a16:creationId xmlns:a16="http://schemas.microsoft.com/office/drawing/2014/main" id="{C0458744-8E23-4C88-9725-9320904267D9}"/>
                </a:ext>
              </a:extLst>
            </p:cNvPr>
            <p:cNvSpPr/>
            <p:nvPr/>
          </p:nvSpPr>
          <p:spPr>
            <a:xfrm>
              <a:off x="7549070" y="1699768"/>
              <a:ext cx="97581" cy="97592"/>
            </a:xfrm>
            <a:prstGeom prst="ellipse">
              <a:avLst/>
            </a:prstGeom>
            <a:solidFill>
              <a:srgbClr val="92D050">
                <a:alpha val="4392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TextBox 96">
              <a:extLst>
                <a:ext uri="{FF2B5EF4-FFF2-40B4-BE49-F238E27FC236}">
                  <a16:creationId xmlns:a16="http://schemas.microsoft.com/office/drawing/2014/main" id="{9B040D1E-D886-47D7-B272-8FCEFE0AD30D}"/>
                </a:ext>
              </a:extLst>
            </p:cNvPr>
            <p:cNvSpPr txBox="1"/>
            <p:nvPr/>
          </p:nvSpPr>
          <p:spPr>
            <a:xfrm>
              <a:off x="6524462" y="1488207"/>
              <a:ext cx="1005840" cy="215444"/>
            </a:xfrm>
            <a:prstGeom prst="rect">
              <a:avLst/>
            </a:prstGeom>
            <a:solidFill>
              <a:srgbClr val="FFFFFF">
                <a:alpha val="69804"/>
              </a:srgbClr>
            </a:solidFill>
          </p:spPr>
          <p:txBody>
            <a:bodyPr wrap="square" rtlCol="0">
              <a:spAutoFit/>
            </a:bodyPr>
            <a:lstStyle/>
            <a:p>
              <a:r>
                <a:rPr lang="en-US" sz="800" b="1" dirty="0"/>
                <a:t>Alignment: 0.83</a:t>
              </a:r>
            </a:p>
          </p:txBody>
        </p:sp>
        <p:sp>
          <p:nvSpPr>
            <p:cNvPr id="99" name="Oval 98">
              <a:extLst>
                <a:ext uri="{FF2B5EF4-FFF2-40B4-BE49-F238E27FC236}">
                  <a16:creationId xmlns:a16="http://schemas.microsoft.com/office/drawing/2014/main" id="{DABA5D2E-1E06-424B-9397-EF7C82569D17}"/>
                </a:ext>
              </a:extLst>
            </p:cNvPr>
            <p:cNvSpPr/>
            <p:nvPr/>
          </p:nvSpPr>
          <p:spPr>
            <a:xfrm>
              <a:off x="7205582" y="2382795"/>
              <a:ext cx="97581" cy="97592"/>
            </a:xfrm>
            <a:prstGeom prst="ellipse">
              <a:avLst/>
            </a:prstGeom>
            <a:solidFill>
              <a:srgbClr val="FFFF00">
                <a:alpha val="3411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0" name="TextBox 99">
              <a:extLst>
                <a:ext uri="{FF2B5EF4-FFF2-40B4-BE49-F238E27FC236}">
                  <a16:creationId xmlns:a16="http://schemas.microsoft.com/office/drawing/2014/main" id="{5418ADAF-D591-409B-ACF1-4C510FD2C3E8}"/>
                </a:ext>
              </a:extLst>
            </p:cNvPr>
            <p:cNvSpPr txBox="1"/>
            <p:nvPr/>
          </p:nvSpPr>
          <p:spPr>
            <a:xfrm>
              <a:off x="6335333" y="2193631"/>
              <a:ext cx="822960" cy="215444"/>
            </a:xfrm>
            <a:prstGeom prst="rect">
              <a:avLst/>
            </a:prstGeom>
            <a:solidFill>
              <a:srgbClr val="FFFFFF">
                <a:alpha val="69804"/>
              </a:srgbClr>
            </a:solidFill>
          </p:spPr>
          <p:txBody>
            <a:bodyPr wrap="square" lIns="0" rIns="0" rtlCol="0">
              <a:spAutoFit/>
            </a:bodyPr>
            <a:lstStyle>
              <a:defPPr>
                <a:defRPr lang="en-US"/>
              </a:defPPr>
              <a:lvl1pPr>
                <a:defRPr sz="800" b="1"/>
              </a:lvl1pPr>
            </a:lstStyle>
            <a:p>
              <a:r>
                <a:rPr lang="en-US" dirty="0"/>
                <a:t>Alignment: 0.1</a:t>
              </a:r>
            </a:p>
          </p:txBody>
        </p:sp>
      </p:grpSp>
      <p:sp>
        <p:nvSpPr>
          <p:cNvPr id="92" name="Arrow: Down 91">
            <a:extLst>
              <a:ext uri="{FF2B5EF4-FFF2-40B4-BE49-F238E27FC236}">
                <a16:creationId xmlns:a16="http://schemas.microsoft.com/office/drawing/2014/main" id="{A0081885-8709-4689-BB71-29251361BCCA}"/>
              </a:ext>
            </a:extLst>
          </p:cNvPr>
          <p:cNvSpPr/>
          <p:nvPr/>
        </p:nvSpPr>
        <p:spPr>
          <a:xfrm rot="5400000" flipV="1">
            <a:off x="3077417" y="1159416"/>
            <a:ext cx="346142" cy="39983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49" name="Freeform: Shape 1048">
            <a:extLst>
              <a:ext uri="{FF2B5EF4-FFF2-40B4-BE49-F238E27FC236}">
                <a16:creationId xmlns:a16="http://schemas.microsoft.com/office/drawing/2014/main" id="{E559D06B-195F-498E-B7CF-F4074D48B2C2}"/>
              </a:ext>
            </a:extLst>
          </p:cNvPr>
          <p:cNvSpPr/>
          <p:nvPr/>
        </p:nvSpPr>
        <p:spPr>
          <a:xfrm rot="511947" flipH="1">
            <a:off x="5633170" y="1394514"/>
            <a:ext cx="1269752" cy="714604"/>
          </a:xfrm>
          <a:custGeom>
            <a:avLst/>
            <a:gdLst>
              <a:gd name="connsiteX0" fmla="*/ 0 w 2701158"/>
              <a:gd name="connsiteY0" fmla="*/ 871328 h 871328"/>
              <a:gd name="connsiteX1" fmla="*/ 840827 w 2701158"/>
              <a:gd name="connsiteY1" fmla="*/ 83052 h 871328"/>
              <a:gd name="connsiteX2" fmla="*/ 2701158 w 2701158"/>
              <a:gd name="connsiteY2" fmla="*/ 62031 h 871328"/>
            </a:gdLst>
            <a:ahLst/>
            <a:cxnLst>
              <a:cxn ang="0">
                <a:pos x="connsiteX0" y="connsiteY0"/>
              </a:cxn>
              <a:cxn ang="0">
                <a:pos x="connsiteX1" y="connsiteY1"/>
              </a:cxn>
              <a:cxn ang="0">
                <a:pos x="connsiteX2" y="connsiteY2"/>
              </a:cxn>
            </a:cxnLst>
            <a:rect l="l" t="t" r="r" b="b"/>
            <a:pathLst>
              <a:path w="2701158" h="871328">
                <a:moveTo>
                  <a:pt x="0" y="871328"/>
                </a:moveTo>
                <a:cubicBezTo>
                  <a:pt x="195317" y="544631"/>
                  <a:pt x="390634" y="217935"/>
                  <a:pt x="840827" y="83052"/>
                </a:cubicBezTo>
                <a:cubicBezTo>
                  <a:pt x="1291020" y="-51831"/>
                  <a:pt x="1996089" y="5100"/>
                  <a:pt x="2701158" y="62031"/>
                </a:cubicBezTo>
              </a:path>
            </a:pathLst>
          </a:cu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E005E373-D832-4E05-B325-E9F51D87BBB0}"/>
              </a:ext>
            </a:extLst>
          </p:cNvPr>
          <p:cNvSpPr/>
          <p:nvPr/>
        </p:nvSpPr>
        <p:spPr>
          <a:xfrm>
            <a:off x="8197080" y="887204"/>
            <a:ext cx="3896475" cy="567399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3" name="Rectangle 62">
            <a:extLst>
              <a:ext uri="{FF2B5EF4-FFF2-40B4-BE49-F238E27FC236}">
                <a16:creationId xmlns:a16="http://schemas.microsoft.com/office/drawing/2014/main" id="{01020F8D-5194-4F1A-911D-7309E97DA0CF}"/>
              </a:ext>
            </a:extLst>
          </p:cNvPr>
          <p:cNvSpPr/>
          <p:nvPr/>
        </p:nvSpPr>
        <p:spPr>
          <a:xfrm>
            <a:off x="9380269" y="4126857"/>
            <a:ext cx="1530097" cy="6949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Aligned algorithmic decision maker</a:t>
            </a:r>
          </a:p>
        </p:txBody>
      </p:sp>
      <p:cxnSp>
        <p:nvCxnSpPr>
          <p:cNvPr id="67" name="Straight Connector 66">
            <a:extLst>
              <a:ext uri="{FF2B5EF4-FFF2-40B4-BE49-F238E27FC236}">
                <a16:creationId xmlns:a16="http://schemas.microsoft.com/office/drawing/2014/main" id="{450187A7-64A3-41D8-9491-C177C10B8241}"/>
              </a:ext>
            </a:extLst>
          </p:cNvPr>
          <p:cNvCxnSpPr>
            <a:cxnSpLocks/>
            <a:stCxn id="63" idx="1"/>
            <a:endCxn id="68" idx="3"/>
          </p:cNvCxnSpPr>
          <p:nvPr/>
        </p:nvCxnSpPr>
        <p:spPr bwMode="auto">
          <a:xfrm flipH="1" flipV="1">
            <a:off x="7583793" y="4470986"/>
            <a:ext cx="1796476" cy="3343"/>
          </a:xfrm>
          <a:prstGeom prst="line">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69" name="Rectangle 68">
            <a:extLst>
              <a:ext uri="{FF2B5EF4-FFF2-40B4-BE49-F238E27FC236}">
                <a16:creationId xmlns:a16="http://schemas.microsoft.com/office/drawing/2014/main" id="{CA800FF1-F083-475C-A35E-54BD904C08B0}"/>
              </a:ext>
            </a:extLst>
          </p:cNvPr>
          <p:cNvSpPr/>
          <p:nvPr/>
        </p:nvSpPr>
        <p:spPr>
          <a:xfrm>
            <a:off x="8284304" y="1292094"/>
            <a:ext cx="3702183" cy="830997"/>
          </a:xfrm>
          <a:prstGeom prst="rect">
            <a:avLst/>
          </a:prstGeom>
        </p:spPr>
        <p:txBody>
          <a:bodyPr wrap="square">
            <a:spAutoFit/>
          </a:bodyPr>
          <a:lstStyle/>
          <a:p>
            <a:pPr algn="ctr"/>
            <a:r>
              <a:rPr lang="en-US" sz="1600" dirty="0"/>
              <a:t>Find a function </a:t>
            </a:r>
            <a:r>
              <a:rPr lang="en-US" sz="1600" b="1" dirty="0"/>
              <a:t>f</a:t>
            </a:r>
            <a:r>
              <a:rPr lang="en-US" sz="1600" dirty="0"/>
              <a:t> that minimizes task objective function </a:t>
            </a:r>
            <a:r>
              <a:rPr lang="en-US" sz="1600" b="1" dirty="0"/>
              <a:t>V</a:t>
            </a:r>
            <a:r>
              <a:rPr lang="en-US" sz="1600" dirty="0"/>
              <a:t> subject to the regularization constraints </a:t>
            </a:r>
            <a:r>
              <a:rPr lang="en-US" sz="1600" b="1" dirty="0"/>
              <a:t>R</a:t>
            </a:r>
          </a:p>
        </p:txBody>
      </p:sp>
      <p:sp>
        <p:nvSpPr>
          <p:cNvPr id="70" name="Content Placeholder 2">
            <a:extLst>
              <a:ext uri="{FF2B5EF4-FFF2-40B4-BE49-F238E27FC236}">
                <a16:creationId xmlns:a16="http://schemas.microsoft.com/office/drawing/2014/main" id="{1ADD1F9A-F67E-4161-87D7-48910D63D3A8}"/>
              </a:ext>
            </a:extLst>
          </p:cNvPr>
          <p:cNvSpPr txBox="1">
            <a:spLocks/>
          </p:cNvSpPr>
          <p:nvPr/>
        </p:nvSpPr>
        <p:spPr>
          <a:xfrm>
            <a:off x="8185298" y="4954794"/>
            <a:ext cx="3811111" cy="1517477"/>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8925" indent="-173038">
              <a:buFont typeface="Arial" panose="020B0604020202020204" pitchFamily="34" charset="0"/>
              <a:buChar char="•"/>
            </a:pPr>
            <a:r>
              <a:rPr lang="en-US" sz="1400" dirty="0"/>
              <a:t>Decision-maker attributes can be treated as a regularizing term, balancing situational constraints with preferred decision-maker traits</a:t>
            </a:r>
          </a:p>
          <a:p>
            <a:pPr marL="288925" indent="-173038">
              <a:buFont typeface="Arial" panose="020B0604020202020204" pitchFamily="34" charset="0"/>
              <a:buChar char="•"/>
            </a:pPr>
            <a:r>
              <a:rPr lang="en-US" sz="1400" dirty="0"/>
              <a:t>Fits into optimization formulations, used in many AI systems</a:t>
            </a:r>
          </a:p>
          <a:p>
            <a:pPr marL="288925" indent="-173038">
              <a:buFont typeface="Arial" panose="020B0604020202020204" pitchFamily="34" charset="0"/>
              <a:buChar char="•"/>
            </a:pPr>
            <a:r>
              <a:rPr lang="en-US" sz="1400" dirty="0"/>
              <a:t>Other formulations, e.g., Bayesian prior on decision-maker attributes, are possible</a:t>
            </a:r>
          </a:p>
        </p:txBody>
      </p:sp>
      <p:pic>
        <p:nvPicPr>
          <p:cNvPr id="75" name="Picture 74">
            <a:extLst>
              <a:ext uri="{FF2B5EF4-FFF2-40B4-BE49-F238E27FC236}">
                <a16:creationId xmlns:a16="http://schemas.microsoft.com/office/drawing/2014/main" id="{DC3F4CE7-98A5-4A04-9B0D-46D580779DC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293" t="16482" r="16270" b="11245"/>
          <a:stretch/>
        </p:blipFill>
        <p:spPr>
          <a:xfrm>
            <a:off x="11385998" y="2393608"/>
            <a:ext cx="530140" cy="453978"/>
          </a:xfrm>
          <a:prstGeom prst="rect">
            <a:avLst/>
          </a:prstGeom>
        </p:spPr>
      </p:pic>
      <p:grpSp>
        <p:nvGrpSpPr>
          <p:cNvPr id="76" name="Group 75">
            <a:extLst>
              <a:ext uri="{FF2B5EF4-FFF2-40B4-BE49-F238E27FC236}">
                <a16:creationId xmlns:a16="http://schemas.microsoft.com/office/drawing/2014/main" id="{89D7829A-0009-418F-ACCB-249B77BFB263}"/>
              </a:ext>
            </a:extLst>
          </p:cNvPr>
          <p:cNvGrpSpPr/>
          <p:nvPr/>
        </p:nvGrpSpPr>
        <p:grpSpPr>
          <a:xfrm>
            <a:off x="8690504" y="2559743"/>
            <a:ext cx="2909626" cy="1118207"/>
            <a:chOff x="4092304" y="1854940"/>
            <a:chExt cx="5427768" cy="2085962"/>
          </a:xfrm>
        </p:grpSpPr>
        <p:pic>
          <p:nvPicPr>
            <p:cNvPr id="77" name="Picture 76">
              <a:extLst>
                <a:ext uri="{FF2B5EF4-FFF2-40B4-BE49-F238E27FC236}">
                  <a16:creationId xmlns:a16="http://schemas.microsoft.com/office/drawing/2014/main" id="{F0F5E41A-B57B-4B1B-903B-C844ABA4B2A4}"/>
                </a:ext>
              </a:extLst>
            </p:cNvPr>
            <p:cNvPicPr>
              <a:picLocks noChangeAspect="1"/>
            </p:cNvPicPr>
            <p:nvPr/>
          </p:nvPicPr>
          <p:blipFill>
            <a:blip r:embed="rId6"/>
            <a:stretch>
              <a:fillRect/>
            </a:stretch>
          </p:blipFill>
          <p:spPr>
            <a:xfrm>
              <a:off x="4092304" y="2528650"/>
              <a:ext cx="5133789" cy="1412252"/>
            </a:xfrm>
            <a:prstGeom prst="rect">
              <a:avLst/>
            </a:prstGeom>
          </p:spPr>
        </p:pic>
        <p:sp>
          <p:nvSpPr>
            <p:cNvPr id="78" name="Left Brace 77">
              <a:extLst>
                <a:ext uri="{FF2B5EF4-FFF2-40B4-BE49-F238E27FC236}">
                  <a16:creationId xmlns:a16="http://schemas.microsoft.com/office/drawing/2014/main" id="{51A3B492-77D0-4BAD-BD3C-F8D27F629C84}"/>
                </a:ext>
              </a:extLst>
            </p:cNvPr>
            <p:cNvSpPr/>
            <p:nvPr/>
          </p:nvSpPr>
          <p:spPr>
            <a:xfrm rot="5400000" flipV="1">
              <a:off x="6374774" y="1784490"/>
              <a:ext cx="369736" cy="198751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9" name="Left Brace 78">
              <a:extLst>
                <a:ext uri="{FF2B5EF4-FFF2-40B4-BE49-F238E27FC236}">
                  <a16:creationId xmlns:a16="http://schemas.microsoft.com/office/drawing/2014/main" id="{079E6C2B-CAAE-486D-A62F-63DA00045519}"/>
                </a:ext>
              </a:extLst>
            </p:cNvPr>
            <p:cNvSpPr/>
            <p:nvPr/>
          </p:nvSpPr>
          <p:spPr>
            <a:xfrm rot="5400000" flipV="1">
              <a:off x="8357740" y="2173875"/>
              <a:ext cx="369736" cy="117916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 name="TextBox 81">
              <a:extLst>
                <a:ext uri="{FF2B5EF4-FFF2-40B4-BE49-F238E27FC236}">
                  <a16:creationId xmlns:a16="http://schemas.microsoft.com/office/drawing/2014/main" id="{939E2EC2-9FBF-4B6E-A478-632877C2BD01}"/>
                </a:ext>
              </a:extLst>
            </p:cNvPr>
            <p:cNvSpPr txBox="1"/>
            <p:nvPr/>
          </p:nvSpPr>
          <p:spPr>
            <a:xfrm>
              <a:off x="5817566" y="1889617"/>
              <a:ext cx="1453663" cy="688971"/>
            </a:xfrm>
            <a:prstGeom prst="rect">
              <a:avLst/>
            </a:prstGeom>
            <a:noFill/>
          </p:spPr>
          <p:txBody>
            <a:bodyPr wrap="square" rtlCol="0">
              <a:spAutoFit/>
            </a:bodyPr>
            <a:lstStyle/>
            <a:p>
              <a:pPr algn="ctr"/>
              <a:r>
                <a:rPr lang="en-US" sz="900" dirty="0"/>
                <a:t>Situational constraints</a:t>
              </a:r>
            </a:p>
          </p:txBody>
        </p:sp>
        <p:sp>
          <p:nvSpPr>
            <p:cNvPr id="84" name="TextBox 83">
              <a:extLst>
                <a:ext uri="{FF2B5EF4-FFF2-40B4-BE49-F238E27FC236}">
                  <a16:creationId xmlns:a16="http://schemas.microsoft.com/office/drawing/2014/main" id="{B79D55CF-C724-4C21-A606-8E0F2841CA01}"/>
                </a:ext>
              </a:extLst>
            </p:cNvPr>
            <p:cNvSpPr txBox="1"/>
            <p:nvPr/>
          </p:nvSpPr>
          <p:spPr>
            <a:xfrm>
              <a:off x="7446913" y="1854940"/>
              <a:ext cx="2073159" cy="688971"/>
            </a:xfrm>
            <a:prstGeom prst="rect">
              <a:avLst/>
            </a:prstGeom>
            <a:noFill/>
          </p:spPr>
          <p:txBody>
            <a:bodyPr wrap="square" rtlCol="0">
              <a:spAutoFit/>
            </a:bodyPr>
            <a:lstStyle/>
            <a:p>
              <a:pPr algn="ctr"/>
              <a:r>
                <a:rPr lang="en-US" sz="900" dirty="0"/>
                <a:t>Decision-maker attributes</a:t>
              </a:r>
            </a:p>
          </p:txBody>
        </p:sp>
      </p:grpSp>
      <p:sp>
        <p:nvSpPr>
          <p:cNvPr id="85" name="Arc 84">
            <a:extLst>
              <a:ext uri="{FF2B5EF4-FFF2-40B4-BE49-F238E27FC236}">
                <a16:creationId xmlns:a16="http://schemas.microsoft.com/office/drawing/2014/main" id="{694DFDBB-A086-41A8-97FB-FA6095239627}"/>
              </a:ext>
            </a:extLst>
          </p:cNvPr>
          <p:cNvSpPr/>
          <p:nvPr/>
        </p:nvSpPr>
        <p:spPr bwMode="auto">
          <a:xfrm rot="17520793">
            <a:off x="11167858" y="2510844"/>
            <a:ext cx="363423" cy="224573"/>
          </a:xfrm>
          <a:prstGeom prst="arc">
            <a:avLst/>
          </a:prstGeom>
          <a:noFill/>
          <a:ln w="22225">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rtlCol="0" anchor="ctr"/>
          <a:lstStyle/>
          <a:p>
            <a:pPr algn="ctr"/>
            <a:endParaRPr lang="en-US" dirty="0"/>
          </a:p>
        </p:txBody>
      </p:sp>
      <p:pic>
        <p:nvPicPr>
          <p:cNvPr id="89" name="Picture 88">
            <a:extLst>
              <a:ext uri="{FF2B5EF4-FFF2-40B4-BE49-F238E27FC236}">
                <a16:creationId xmlns:a16="http://schemas.microsoft.com/office/drawing/2014/main" id="{4D6921DD-ECBC-4C5B-9CC9-BC7A1BB4F6DE}"/>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924998" y="2413399"/>
            <a:ext cx="679361" cy="451217"/>
          </a:xfrm>
          <a:prstGeom prst="rect">
            <a:avLst/>
          </a:prstGeom>
        </p:spPr>
      </p:pic>
      <p:sp>
        <p:nvSpPr>
          <p:cNvPr id="91" name="Arc 90">
            <a:extLst>
              <a:ext uri="{FF2B5EF4-FFF2-40B4-BE49-F238E27FC236}">
                <a16:creationId xmlns:a16="http://schemas.microsoft.com/office/drawing/2014/main" id="{51BBEB36-65E5-490D-B72D-821E295A0E7C}"/>
              </a:ext>
            </a:extLst>
          </p:cNvPr>
          <p:cNvSpPr/>
          <p:nvPr/>
        </p:nvSpPr>
        <p:spPr bwMode="auto">
          <a:xfrm rot="3201849" flipH="1">
            <a:off x="9550545" y="2575160"/>
            <a:ext cx="363423" cy="224573"/>
          </a:xfrm>
          <a:prstGeom prst="arc">
            <a:avLst/>
          </a:prstGeom>
          <a:noFill/>
          <a:ln w="22225">
            <a:solidFill>
              <a:schemeClr val="tx1"/>
            </a:solidFill>
            <a:round/>
            <a:headEnd type="triangle" w="med" len="med"/>
            <a:tailEnd type="none" w="med" len="med"/>
          </a:ln>
          <a:extLst>
            <a:ext uri="{909E8E84-426E-40DD-AFC4-6F175D3DCCD1}">
              <a14:hiddenFill xmlns:a14="http://schemas.microsoft.com/office/drawing/2010/main">
                <a:noFill/>
              </a14:hiddenFill>
            </a:ext>
          </a:extLst>
        </p:spPr>
        <p:txBody>
          <a:bodyPr rtlCol="0" anchor="ctr"/>
          <a:lstStyle/>
          <a:p>
            <a:pPr algn="ctr"/>
            <a:endParaRPr lang="en-US" dirty="0"/>
          </a:p>
        </p:txBody>
      </p:sp>
      <p:sp>
        <p:nvSpPr>
          <p:cNvPr id="93" name="Arrow: Down 92">
            <a:extLst>
              <a:ext uri="{FF2B5EF4-FFF2-40B4-BE49-F238E27FC236}">
                <a16:creationId xmlns:a16="http://schemas.microsoft.com/office/drawing/2014/main" id="{B5A21AA7-B998-4E79-A1A8-6FEF45A2A50C}"/>
              </a:ext>
            </a:extLst>
          </p:cNvPr>
          <p:cNvSpPr/>
          <p:nvPr/>
        </p:nvSpPr>
        <p:spPr>
          <a:xfrm>
            <a:off x="9939112" y="3734227"/>
            <a:ext cx="412410" cy="350975"/>
          </a:xfrm>
          <a:prstGeom prst="downArrow">
            <a:avLst/>
          </a:prstGeom>
          <a:solidFill>
            <a:srgbClr val="4A7EB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Slide Number Placeholder 1">
            <a:extLst>
              <a:ext uri="{FF2B5EF4-FFF2-40B4-BE49-F238E27FC236}">
                <a16:creationId xmlns:a16="http://schemas.microsoft.com/office/drawing/2014/main" id="{DEDBDD60-B469-4D38-B493-1A54FA4FE7A8}"/>
              </a:ext>
            </a:extLst>
          </p:cNvPr>
          <p:cNvSpPr>
            <a:spLocks noGrp="1"/>
          </p:cNvSpPr>
          <p:nvPr>
            <p:ph type="sldNum" sz="quarter" idx="11"/>
          </p:nvPr>
        </p:nvSpPr>
        <p:spPr>
          <a:xfrm>
            <a:off x="10803240" y="6553200"/>
            <a:ext cx="1016000" cy="292102"/>
          </a:xfrm>
        </p:spPr>
        <p:txBody>
          <a:bodyPr/>
          <a:lstStyle/>
          <a:p>
            <a:pPr>
              <a:defRPr/>
            </a:pPr>
            <a:fld id="{231CC523-8BC6-4921-807A-66BD262F34AB}" type="slidenum">
              <a:rPr lang="en-US" smtClean="0"/>
              <a:pPr>
                <a:defRPr/>
              </a:pPr>
              <a:t>24</a:t>
            </a:fld>
            <a:endParaRPr lang="en-US" dirty="0"/>
          </a:p>
        </p:txBody>
      </p:sp>
      <p:pic>
        <p:nvPicPr>
          <p:cNvPr id="106" name="Picture 105" descr="DSO_final_RBG-01.jpg">
            <a:extLst>
              <a:ext uri="{FF2B5EF4-FFF2-40B4-BE49-F238E27FC236}">
                <a16:creationId xmlns:a16="http://schemas.microsoft.com/office/drawing/2014/main" id="{84719673-1926-4DB1-8F4E-92C97A9A9C5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498178" y="108371"/>
            <a:ext cx="1185821" cy="695023"/>
          </a:xfrm>
          <a:prstGeom prst="rect">
            <a:avLst/>
          </a:prstGeom>
        </p:spPr>
      </p:pic>
      <p:sp>
        <p:nvSpPr>
          <p:cNvPr id="107" name="TextBox 106">
            <a:extLst>
              <a:ext uri="{FF2B5EF4-FFF2-40B4-BE49-F238E27FC236}">
                <a16:creationId xmlns:a16="http://schemas.microsoft.com/office/drawing/2014/main" id="{B0CBD0F0-7D18-4F3D-A4FB-2926F76E816B}"/>
              </a:ext>
            </a:extLst>
          </p:cNvPr>
          <p:cNvSpPr txBox="1"/>
          <p:nvPr/>
        </p:nvSpPr>
        <p:spPr>
          <a:xfrm>
            <a:off x="8636027" y="2189768"/>
            <a:ext cx="1260486" cy="276999"/>
          </a:xfrm>
          <a:prstGeom prst="rect">
            <a:avLst/>
          </a:prstGeom>
          <a:noFill/>
        </p:spPr>
        <p:txBody>
          <a:bodyPr wrap="square" rtlCol="0">
            <a:spAutoFit/>
          </a:bodyPr>
          <a:lstStyle/>
          <a:p>
            <a:r>
              <a:rPr lang="en-US" sz="600" dirty="0">
                <a:solidFill>
                  <a:schemeClr val="bg1">
                    <a:lumMod val="50000"/>
                  </a:schemeClr>
                </a:solidFill>
                <a:hlinkClick r:id="rId8" tooltip="http://commons.wikimedia.org/wiki/File:US_Navy_110903-N-PB383-108_Hospital_Corpsmen_conduct_medical_triage_training_on_a_simulated_patient_aboard_the_amphibious_transport_dock_ship_USS_N.jpg">
                  <a:extLst>
                    <a:ext uri="{A12FA001-AC4F-418D-AE19-62706E023703}">
                      <ahyp:hlinkClr xmlns:ahyp="http://schemas.microsoft.com/office/drawing/2018/hyperlinkcolor" val="tx"/>
                    </a:ext>
                  </a:extLst>
                </a:hlinkClick>
              </a:rPr>
              <a:t>This Photo</a:t>
            </a:r>
            <a:r>
              <a:rPr lang="en-US" sz="600" dirty="0">
                <a:solidFill>
                  <a:schemeClr val="bg1">
                    <a:lumMod val="50000"/>
                  </a:schemeClr>
                </a:solidFill>
              </a:rPr>
              <a:t> by Unknown Author is licensed under </a:t>
            </a:r>
            <a:r>
              <a:rPr lang="en-US" sz="600" dirty="0">
                <a:solidFill>
                  <a:schemeClr val="bg1">
                    <a:lumMod val="50000"/>
                  </a:schemeClr>
                </a:solidFill>
                <a:hlinkClick r:id="rId10" tooltip="https://creativecommons.org/licenses/by-sa/3.0/">
                  <a:extLst>
                    <a:ext uri="{A12FA001-AC4F-418D-AE19-62706E023703}">
                      <ahyp:hlinkClr xmlns:ahyp="http://schemas.microsoft.com/office/drawing/2018/hyperlinkcolor" val="tx"/>
                    </a:ext>
                  </a:extLst>
                </a:hlinkClick>
              </a:rPr>
              <a:t>CC BY-SA</a:t>
            </a:r>
            <a:endParaRPr lang="en-US" sz="600" dirty="0">
              <a:solidFill>
                <a:schemeClr val="bg1">
                  <a:lumMod val="50000"/>
                </a:schemeClr>
              </a:solidFill>
            </a:endParaRPr>
          </a:p>
        </p:txBody>
      </p:sp>
      <p:sp>
        <p:nvSpPr>
          <p:cNvPr id="104" name="Footer Placeholder 1">
            <a:extLst>
              <a:ext uri="{FF2B5EF4-FFF2-40B4-BE49-F238E27FC236}">
                <a16:creationId xmlns:a16="http://schemas.microsoft.com/office/drawing/2014/main" id="{5621A2AC-5252-4167-918E-F18E7E22D7E6}"/>
              </a:ext>
            </a:extLst>
          </p:cNvPr>
          <p:cNvSpPr>
            <a:spLocks noGrp="1"/>
          </p:cNvSpPr>
          <p:nvPr>
            <p:ph type="ftr" sz="quarter" idx="10"/>
          </p:nvPr>
        </p:nvSpPr>
        <p:spPr>
          <a:xfrm>
            <a:off x="1778000" y="6550026"/>
            <a:ext cx="8636000" cy="298450"/>
          </a:xfrm>
        </p:spPr>
        <p:txBody>
          <a:bodyPr/>
          <a:lstStyle/>
          <a:p>
            <a:pPr>
              <a:defRPr/>
            </a:pPr>
            <a:r>
              <a:rPr lang="en-US" dirty="0"/>
              <a:t>Distribution A: Approved for public release: distribution unlimited.</a:t>
            </a:r>
          </a:p>
        </p:txBody>
      </p:sp>
      <p:sp>
        <p:nvSpPr>
          <p:cNvPr id="2" name="TextBox 1">
            <a:extLst>
              <a:ext uri="{FF2B5EF4-FFF2-40B4-BE49-F238E27FC236}">
                <a16:creationId xmlns:a16="http://schemas.microsoft.com/office/drawing/2014/main" id="{F5BCFF5C-0E71-47C9-A86B-544A0138D62B}"/>
              </a:ext>
            </a:extLst>
          </p:cNvPr>
          <p:cNvSpPr txBox="1"/>
          <p:nvPr/>
        </p:nvSpPr>
        <p:spPr>
          <a:xfrm>
            <a:off x="8949168" y="866322"/>
            <a:ext cx="2542684" cy="369332"/>
          </a:xfrm>
          <a:prstGeom prst="rect">
            <a:avLst/>
          </a:prstGeom>
          <a:noFill/>
        </p:spPr>
        <p:txBody>
          <a:bodyPr wrap="none" rtlCol="0">
            <a:spAutoFit/>
          </a:bodyPr>
          <a:lstStyle/>
          <a:p>
            <a:r>
              <a:rPr lang="en-US" b="1" dirty="0"/>
              <a:t>Alignment Approach</a:t>
            </a:r>
          </a:p>
        </p:txBody>
      </p:sp>
      <p:sp>
        <p:nvSpPr>
          <p:cNvPr id="105" name="TextBox 104">
            <a:extLst>
              <a:ext uri="{FF2B5EF4-FFF2-40B4-BE49-F238E27FC236}">
                <a16:creationId xmlns:a16="http://schemas.microsoft.com/office/drawing/2014/main" id="{205E215C-FB67-4C9B-B3CC-4C7B6739965B}"/>
              </a:ext>
            </a:extLst>
          </p:cNvPr>
          <p:cNvSpPr txBox="1"/>
          <p:nvPr/>
        </p:nvSpPr>
        <p:spPr>
          <a:xfrm>
            <a:off x="96101" y="872345"/>
            <a:ext cx="570862" cy="369332"/>
          </a:xfrm>
          <a:prstGeom prst="rect">
            <a:avLst/>
          </a:prstGeom>
          <a:noFill/>
        </p:spPr>
        <p:txBody>
          <a:bodyPr wrap="none" rtlCol="0">
            <a:spAutoFit/>
          </a:bodyPr>
          <a:lstStyle/>
          <a:p>
            <a:r>
              <a:rPr lang="en-US" dirty="0"/>
              <a:t>TA1</a:t>
            </a:r>
          </a:p>
        </p:txBody>
      </p:sp>
      <p:sp>
        <p:nvSpPr>
          <p:cNvPr id="108" name="TextBox 107">
            <a:extLst>
              <a:ext uri="{FF2B5EF4-FFF2-40B4-BE49-F238E27FC236}">
                <a16:creationId xmlns:a16="http://schemas.microsoft.com/office/drawing/2014/main" id="{AD60BB93-38B2-4A9D-AB13-7D30E00BC616}"/>
              </a:ext>
            </a:extLst>
          </p:cNvPr>
          <p:cNvSpPr txBox="1"/>
          <p:nvPr/>
        </p:nvSpPr>
        <p:spPr>
          <a:xfrm>
            <a:off x="11543160" y="866322"/>
            <a:ext cx="570862" cy="369332"/>
          </a:xfrm>
          <a:prstGeom prst="rect">
            <a:avLst/>
          </a:prstGeom>
          <a:noFill/>
        </p:spPr>
        <p:txBody>
          <a:bodyPr wrap="none" rtlCol="0">
            <a:spAutoFit/>
          </a:bodyPr>
          <a:lstStyle/>
          <a:p>
            <a:r>
              <a:rPr lang="en-US" dirty="0"/>
              <a:t>TA2</a:t>
            </a:r>
          </a:p>
        </p:txBody>
      </p:sp>
    </p:spTree>
    <p:extLst>
      <p:ext uri="{BB962C8B-B14F-4D97-AF65-F5344CB8AC3E}">
        <p14:creationId xmlns:p14="http://schemas.microsoft.com/office/powerpoint/2010/main" val="71986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9" grpId="0"/>
      <p:bldP spid="70" grpId="0"/>
      <p:bldP spid="85" grpId="0" animBg="1"/>
      <p:bldP spid="91" grpId="0" animBg="1"/>
      <p:bldP spid="9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5A6345-4BC4-4241-8BAE-F042257F5DD1}"/>
              </a:ext>
            </a:extLst>
          </p:cNvPr>
          <p:cNvSpPr>
            <a:spLocks noGrp="1"/>
          </p:cNvSpPr>
          <p:nvPr>
            <p:ph type="sldNum" sz="quarter" idx="11"/>
          </p:nvPr>
        </p:nvSpPr>
        <p:spPr/>
        <p:txBody>
          <a:bodyPr/>
          <a:lstStyle/>
          <a:p>
            <a:pPr>
              <a:defRPr/>
            </a:pPr>
            <a:fld id="{231CC523-8BC6-4921-807A-66BD262F34AB}" type="slidenum">
              <a:rPr lang="en-US" smtClean="0"/>
              <a:pPr>
                <a:defRPr/>
              </a:pPr>
              <a:t>25</a:t>
            </a:fld>
            <a:endParaRPr lang="en-US" dirty="0"/>
          </a:p>
        </p:txBody>
      </p:sp>
      <p:sp>
        <p:nvSpPr>
          <p:cNvPr id="5" name="Title 4">
            <a:extLst>
              <a:ext uri="{FF2B5EF4-FFF2-40B4-BE49-F238E27FC236}">
                <a16:creationId xmlns:a16="http://schemas.microsoft.com/office/drawing/2014/main" id="{9E07F332-6231-4A00-AF63-4736F035B250}"/>
              </a:ext>
            </a:extLst>
          </p:cNvPr>
          <p:cNvSpPr>
            <a:spLocks noGrp="1"/>
          </p:cNvSpPr>
          <p:nvPr>
            <p:ph type="ctrTitle"/>
          </p:nvPr>
        </p:nvSpPr>
        <p:spPr/>
        <p:txBody>
          <a:bodyPr/>
          <a:lstStyle/>
          <a:p>
            <a:r>
              <a:rPr lang="en-US" dirty="0"/>
              <a:t>ITM evaluation – characterization, alignment and trust </a:t>
            </a:r>
          </a:p>
        </p:txBody>
      </p:sp>
      <p:sp>
        <p:nvSpPr>
          <p:cNvPr id="9" name="TextBox 8">
            <a:extLst>
              <a:ext uri="{FF2B5EF4-FFF2-40B4-BE49-F238E27FC236}">
                <a16:creationId xmlns:a16="http://schemas.microsoft.com/office/drawing/2014/main" id="{C4FC7CB0-9826-4537-BF16-DD5640DAE506}"/>
              </a:ext>
            </a:extLst>
          </p:cNvPr>
          <p:cNvSpPr txBox="1"/>
          <p:nvPr/>
        </p:nvSpPr>
        <p:spPr>
          <a:xfrm>
            <a:off x="8336187" y="1246721"/>
            <a:ext cx="2077813" cy="230832"/>
          </a:xfrm>
          <a:prstGeom prst="rect">
            <a:avLst/>
          </a:prstGeom>
          <a:noFill/>
        </p:spPr>
        <p:txBody>
          <a:bodyPr wrap="none" rtlCol="0">
            <a:spAutoFit/>
          </a:bodyPr>
          <a:lstStyle/>
          <a:p>
            <a:r>
              <a:rPr lang="en-US" sz="900" dirty="0">
                <a:solidFill>
                  <a:schemeClr val="bg1">
                    <a:lumMod val="50000"/>
                  </a:schemeClr>
                </a:solidFill>
              </a:rPr>
              <a:t>(Kohn et al. 2021, Mayer et al. 1995)</a:t>
            </a:r>
          </a:p>
        </p:txBody>
      </p:sp>
      <p:sp>
        <p:nvSpPr>
          <p:cNvPr id="10" name="Rectangle 9">
            <a:extLst>
              <a:ext uri="{FF2B5EF4-FFF2-40B4-BE49-F238E27FC236}">
                <a16:creationId xmlns:a16="http://schemas.microsoft.com/office/drawing/2014/main" id="{D467BB0A-2A62-42A3-954E-48B71E17E357}"/>
              </a:ext>
            </a:extLst>
          </p:cNvPr>
          <p:cNvSpPr/>
          <p:nvPr/>
        </p:nvSpPr>
        <p:spPr>
          <a:xfrm>
            <a:off x="5341917" y="2885371"/>
            <a:ext cx="1508166"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a:t>
            </a:r>
          </a:p>
        </p:txBody>
      </p:sp>
      <p:sp>
        <p:nvSpPr>
          <p:cNvPr id="11" name="Rectangle 10">
            <a:extLst>
              <a:ext uri="{FF2B5EF4-FFF2-40B4-BE49-F238E27FC236}">
                <a16:creationId xmlns:a16="http://schemas.microsoft.com/office/drawing/2014/main" id="{3DAFFEE1-CFEC-43A4-A5E0-E98ED71B5A34}"/>
              </a:ext>
            </a:extLst>
          </p:cNvPr>
          <p:cNvSpPr/>
          <p:nvPr/>
        </p:nvSpPr>
        <p:spPr>
          <a:xfrm>
            <a:off x="9659917" y="2885371"/>
            <a:ext cx="1508166"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Outcomes</a:t>
            </a:r>
          </a:p>
        </p:txBody>
      </p:sp>
      <p:sp>
        <p:nvSpPr>
          <p:cNvPr id="12" name="Rectangle 11">
            <a:extLst>
              <a:ext uri="{FF2B5EF4-FFF2-40B4-BE49-F238E27FC236}">
                <a16:creationId xmlns:a16="http://schemas.microsoft.com/office/drawing/2014/main" id="{88B57B45-249B-4FBF-B51C-17A431940FE1}"/>
              </a:ext>
            </a:extLst>
          </p:cNvPr>
          <p:cNvSpPr/>
          <p:nvPr/>
        </p:nvSpPr>
        <p:spPr>
          <a:xfrm>
            <a:off x="3712525" y="4699330"/>
            <a:ext cx="1508165"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Trustor’s propensity</a:t>
            </a:r>
          </a:p>
        </p:txBody>
      </p:sp>
      <p:sp>
        <p:nvSpPr>
          <p:cNvPr id="13" name="Rectangle 12">
            <a:extLst>
              <a:ext uri="{FF2B5EF4-FFF2-40B4-BE49-F238E27FC236}">
                <a16:creationId xmlns:a16="http://schemas.microsoft.com/office/drawing/2014/main" id="{E382A446-5A9D-4377-92D8-4427E9CB5C3F}"/>
              </a:ext>
            </a:extLst>
          </p:cNvPr>
          <p:cNvSpPr/>
          <p:nvPr/>
        </p:nvSpPr>
        <p:spPr>
          <a:xfrm>
            <a:off x="6409543" y="1926686"/>
            <a:ext cx="1508165"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Perceived Risk</a:t>
            </a:r>
          </a:p>
        </p:txBody>
      </p:sp>
      <p:sp>
        <p:nvSpPr>
          <p:cNvPr id="14" name="Rectangle 13">
            <a:extLst>
              <a:ext uri="{FF2B5EF4-FFF2-40B4-BE49-F238E27FC236}">
                <a16:creationId xmlns:a16="http://schemas.microsoft.com/office/drawing/2014/main" id="{16C0D2E6-1122-4BA6-8B36-582AC20DBFF4}"/>
              </a:ext>
            </a:extLst>
          </p:cNvPr>
          <p:cNvSpPr/>
          <p:nvPr/>
        </p:nvSpPr>
        <p:spPr>
          <a:xfrm>
            <a:off x="7500917" y="2885371"/>
            <a:ext cx="1508165" cy="6887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Risk Taking in Relationship</a:t>
            </a:r>
          </a:p>
        </p:txBody>
      </p:sp>
      <p:sp>
        <p:nvSpPr>
          <p:cNvPr id="16" name="Rectangle 15">
            <a:extLst>
              <a:ext uri="{FF2B5EF4-FFF2-40B4-BE49-F238E27FC236}">
                <a16:creationId xmlns:a16="http://schemas.microsoft.com/office/drawing/2014/main" id="{D61467FF-38AB-4EBB-B8F9-44544A6E8A5E}"/>
              </a:ext>
            </a:extLst>
          </p:cNvPr>
          <p:cNvSpPr/>
          <p:nvPr/>
        </p:nvSpPr>
        <p:spPr>
          <a:xfrm>
            <a:off x="1859484" y="2438402"/>
            <a:ext cx="1882238" cy="1487054"/>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2" name="Connector: Elbow 21">
            <a:extLst>
              <a:ext uri="{FF2B5EF4-FFF2-40B4-BE49-F238E27FC236}">
                <a16:creationId xmlns:a16="http://schemas.microsoft.com/office/drawing/2014/main" id="{C116E7E9-F90C-4B0D-98B5-7FBF5702616D}"/>
              </a:ext>
            </a:extLst>
          </p:cNvPr>
          <p:cNvCxnSpPr>
            <a:cxnSpLocks/>
            <a:stCxn id="11" idx="0"/>
            <a:endCxn id="16" idx="1"/>
          </p:cNvCxnSpPr>
          <p:nvPr/>
        </p:nvCxnSpPr>
        <p:spPr bwMode="auto">
          <a:xfrm rot="16200000" flipH="1" flipV="1">
            <a:off x="5988463" y="-1243608"/>
            <a:ext cx="296558" cy="8554516"/>
          </a:xfrm>
          <a:prstGeom prst="bentConnector4">
            <a:avLst>
              <a:gd name="adj1" fmla="val -582859"/>
              <a:gd name="adj2" fmla="val 102672"/>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9E204E85-337E-484B-AB68-2ECC785CC3F3}"/>
              </a:ext>
            </a:extLst>
          </p:cNvPr>
          <p:cNvCxnSpPr>
            <a:cxnSpLocks/>
            <a:endCxn id="10" idx="1"/>
          </p:cNvCxnSpPr>
          <p:nvPr/>
        </p:nvCxnSpPr>
        <p:spPr bwMode="auto">
          <a:xfrm>
            <a:off x="3745675" y="3229756"/>
            <a:ext cx="1596242"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4" name="Straight Arrow Connector 23">
            <a:extLst>
              <a:ext uri="{FF2B5EF4-FFF2-40B4-BE49-F238E27FC236}">
                <a16:creationId xmlns:a16="http://schemas.microsoft.com/office/drawing/2014/main" id="{79E98D15-790F-4968-AAFE-4EAB083DAA7E}"/>
              </a:ext>
            </a:extLst>
          </p:cNvPr>
          <p:cNvCxnSpPr>
            <a:stCxn id="10" idx="3"/>
            <a:endCxn id="14" idx="1"/>
          </p:cNvCxnSpPr>
          <p:nvPr/>
        </p:nvCxnSpPr>
        <p:spPr bwMode="auto">
          <a:xfrm>
            <a:off x="6850083" y="3229756"/>
            <a:ext cx="650834"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EC80C284-95EE-40F2-9D95-D96DF2AC0AFB}"/>
              </a:ext>
            </a:extLst>
          </p:cNvPr>
          <p:cNvCxnSpPr>
            <a:stCxn id="14" idx="3"/>
            <a:endCxn id="11" idx="1"/>
          </p:cNvCxnSpPr>
          <p:nvPr/>
        </p:nvCxnSpPr>
        <p:spPr bwMode="auto">
          <a:xfrm>
            <a:off x="9009082" y="3229756"/>
            <a:ext cx="650835"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6" name="Straight Arrow Connector 25">
            <a:extLst>
              <a:ext uri="{FF2B5EF4-FFF2-40B4-BE49-F238E27FC236}">
                <a16:creationId xmlns:a16="http://schemas.microsoft.com/office/drawing/2014/main" id="{2759DBD3-4F4A-478F-BCFA-E09D9B45FA88}"/>
              </a:ext>
            </a:extLst>
          </p:cNvPr>
          <p:cNvCxnSpPr>
            <a:stCxn id="13" idx="2"/>
          </p:cNvCxnSpPr>
          <p:nvPr/>
        </p:nvCxnSpPr>
        <p:spPr bwMode="auto">
          <a:xfrm flipH="1">
            <a:off x="7163625" y="2615455"/>
            <a:ext cx="1" cy="614298"/>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27" name="Straight Arrow Connector 26">
            <a:extLst>
              <a:ext uri="{FF2B5EF4-FFF2-40B4-BE49-F238E27FC236}">
                <a16:creationId xmlns:a16="http://schemas.microsoft.com/office/drawing/2014/main" id="{FD1DD3D0-7A2D-4ABB-A54F-6585FFC6F4A2}"/>
              </a:ext>
            </a:extLst>
          </p:cNvPr>
          <p:cNvCxnSpPr>
            <a:stCxn id="12" idx="0"/>
          </p:cNvCxnSpPr>
          <p:nvPr/>
        </p:nvCxnSpPr>
        <p:spPr bwMode="auto">
          <a:xfrm flipH="1" flipV="1">
            <a:off x="4466607" y="3278051"/>
            <a:ext cx="1" cy="1421279"/>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sp>
        <p:nvSpPr>
          <p:cNvPr id="19" name="TextBox 18">
            <a:extLst>
              <a:ext uri="{FF2B5EF4-FFF2-40B4-BE49-F238E27FC236}">
                <a16:creationId xmlns:a16="http://schemas.microsoft.com/office/drawing/2014/main" id="{72907B90-6C24-420D-A051-3E15EA587BB3}"/>
              </a:ext>
            </a:extLst>
          </p:cNvPr>
          <p:cNvSpPr txBox="1"/>
          <p:nvPr/>
        </p:nvSpPr>
        <p:spPr>
          <a:xfrm>
            <a:off x="1923967" y="2796852"/>
            <a:ext cx="1676702" cy="830997"/>
          </a:xfrm>
          <a:prstGeom prst="rect">
            <a:avLst/>
          </a:prstGeom>
          <a:noFill/>
        </p:spPr>
        <p:txBody>
          <a:bodyPr wrap="square" rtlCol="0">
            <a:spAutoFit/>
          </a:bodyPr>
          <a:lstStyle/>
          <a:p>
            <a:pPr algn="ctr"/>
            <a:r>
              <a:rPr lang="en-US" sz="1600" dirty="0"/>
              <a:t>Factors of Perceived Trustworthiness</a:t>
            </a:r>
          </a:p>
        </p:txBody>
      </p:sp>
      <p:grpSp>
        <p:nvGrpSpPr>
          <p:cNvPr id="4" name="Group 3">
            <a:extLst>
              <a:ext uri="{FF2B5EF4-FFF2-40B4-BE49-F238E27FC236}">
                <a16:creationId xmlns:a16="http://schemas.microsoft.com/office/drawing/2014/main" id="{BECBEA7A-495B-42F9-9E7A-C32DEE19D725}"/>
              </a:ext>
            </a:extLst>
          </p:cNvPr>
          <p:cNvGrpSpPr/>
          <p:nvPr/>
        </p:nvGrpSpPr>
        <p:grpSpPr>
          <a:xfrm>
            <a:off x="1859484" y="1926686"/>
            <a:ext cx="7149598" cy="1998770"/>
            <a:chOff x="1859484" y="1926686"/>
            <a:chExt cx="7149598" cy="1998770"/>
          </a:xfrm>
        </p:grpSpPr>
        <p:sp>
          <p:nvSpPr>
            <p:cNvPr id="29" name="Rectangle 28">
              <a:extLst>
                <a:ext uri="{FF2B5EF4-FFF2-40B4-BE49-F238E27FC236}">
                  <a16:creationId xmlns:a16="http://schemas.microsoft.com/office/drawing/2014/main" id="{399C1C7C-B0C7-4877-B8AC-CB006740AACA}"/>
                </a:ext>
              </a:extLst>
            </p:cNvPr>
            <p:cNvSpPr/>
            <p:nvPr/>
          </p:nvSpPr>
          <p:spPr>
            <a:xfrm>
              <a:off x="6409543" y="1926686"/>
              <a:ext cx="1508165" cy="68876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Decision-maker alignment score (TA1)</a:t>
              </a:r>
            </a:p>
          </p:txBody>
        </p:sp>
        <p:sp>
          <p:nvSpPr>
            <p:cNvPr id="30" name="Rectangle 29">
              <a:extLst>
                <a:ext uri="{FF2B5EF4-FFF2-40B4-BE49-F238E27FC236}">
                  <a16:creationId xmlns:a16="http://schemas.microsoft.com/office/drawing/2014/main" id="{2616666D-C7F8-485D-AABA-83646A224780}"/>
                </a:ext>
              </a:extLst>
            </p:cNvPr>
            <p:cNvSpPr/>
            <p:nvPr/>
          </p:nvSpPr>
          <p:spPr>
            <a:xfrm>
              <a:off x="7500917" y="2885371"/>
              <a:ext cx="1508165" cy="688769"/>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Aligned algorithmic decision-maker (TA2)</a:t>
              </a:r>
            </a:p>
          </p:txBody>
        </p:sp>
        <p:sp>
          <p:nvSpPr>
            <p:cNvPr id="31" name="Rectangle 30">
              <a:extLst>
                <a:ext uri="{FF2B5EF4-FFF2-40B4-BE49-F238E27FC236}">
                  <a16:creationId xmlns:a16="http://schemas.microsoft.com/office/drawing/2014/main" id="{C2CDEF37-2C8A-4D1C-9D54-3769FEF10394}"/>
                </a:ext>
              </a:extLst>
            </p:cNvPr>
            <p:cNvSpPr/>
            <p:nvPr/>
          </p:nvSpPr>
          <p:spPr>
            <a:xfrm>
              <a:off x="1859484" y="2438402"/>
              <a:ext cx="1882238" cy="1487054"/>
            </a:xfrm>
            <a:prstGeom prst="rect">
              <a:avLst/>
            </a:prstGeom>
            <a:solidFill>
              <a:schemeClr val="accent3">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TextBox 31">
              <a:extLst>
                <a:ext uri="{FF2B5EF4-FFF2-40B4-BE49-F238E27FC236}">
                  <a16:creationId xmlns:a16="http://schemas.microsoft.com/office/drawing/2014/main" id="{E4320DF3-6B87-4B51-8BFB-F82E11683CD4}"/>
                </a:ext>
              </a:extLst>
            </p:cNvPr>
            <p:cNvSpPr txBox="1"/>
            <p:nvPr/>
          </p:nvSpPr>
          <p:spPr>
            <a:xfrm>
              <a:off x="1980752" y="2921949"/>
              <a:ext cx="1676702" cy="738664"/>
            </a:xfrm>
            <a:prstGeom prst="rect">
              <a:avLst/>
            </a:prstGeom>
            <a:noFill/>
          </p:spPr>
          <p:txBody>
            <a:bodyPr wrap="square" rtlCol="0">
              <a:spAutoFit/>
            </a:bodyPr>
            <a:lstStyle/>
            <a:p>
              <a:pPr algn="ctr"/>
              <a:r>
                <a:rPr lang="en-US" sz="1400" b="1" dirty="0"/>
                <a:t>Decision-maker characterization</a:t>
              </a:r>
            </a:p>
            <a:p>
              <a:pPr algn="ctr"/>
              <a:r>
                <a:rPr lang="en-US" sz="1400" b="1" dirty="0"/>
                <a:t>(TA1)</a:t>
              </a:r>
            </a:p>
          </p:txBody>
        </p:sp>
      </p:grpSp>
      <p:sp>
        <p:nvSpPr>
          <p:cNvPr id="33" name="TextBox 32">
            <a:extLst>
              <a:ext uri="{FF2B5EF4-FFF2-40B4-BE49-F238E27FC236}">
                <a16:creationId xmlns:a16="http://schemas.microsoft.com/office/drawing/2014/main" id="{458A5A1F-C0AC-4332-BFCD-F691E8E6C7AB}"/>
              </a:ext>
            </a:extLst>
          </p:cNvPr>
          <p:cNvSpPr txBox="1"/>
          <p:nvPr/>
        </p:nvSpPr>
        <p:spPr>
          <a:xfrm>
            <a:off x="1563028" y="5895799"/>
            <a:ext cx="9065943"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Best-practice is to use multiple classes of measures to assess trust and to use pilot-studies before evaluation</a:t>
            </a:r>
          </a:p>
          <a:p>
            <a:pPr marL="285750" indent="-285750">
              <a:buFont typeface="Arial" panose="020B0604020202020204" pitchFamily="34" charset="0"/>
              <a:buChar char="•"/>
            </a:pPr>
            <a:r>
              <a:rPr lang="en-US" sz="1400" dirty="0"/>
              <a:t>Self-report, physiological, &amp; behavioral are three classes of measures commonly used to evaluate trust</a:t>
            </a:r>
          </a:p>
          <a:p>
            <a:pPr marL="285750" indent="-285750">
              <a:buFont typeface="Arial" panose="020B0604020202020204" pitchFamily="34" charset="0"/>
              <a:buChar char="•"/>
            </a:pPr>
            <a:r>
              <a:rPr lang="en-US" sz="1400" dirty="0"/>
              <a:t>ITM will utilize behavioral, self-report, &amp; algorithmic measures to evaluate algorithmic decision-makers</a:t>
            </a:r>
          </a:p>
        </p:txBody>
      </p:sp>
      <p:sp>
        <p:nvSpPr>
          <p:cNvPr id="34" name="Left Brace 33">
            <a:extLst>
              <a:ext uri="{FF2B5EF4-FFF2-40B4-BE49-F238E27FC236}">
                <a16:creationId xmlns:a16="http://schemas.microsoft.com/office/drawing/2014/main" id="{9EA2AC3F-989E-4BA3-B5B6-71E0374858B8}"/>
              </a:ext>
            </a:extLst>
          </p:cNvPr>
          <p:cNvSpPr/>
          <p:nvPr/>
        </p:nvSpPr>
        <p:spPr bwMode="auto">
          <a:xfrm rot="16200000">
            <a:off x="4317382" y="3141449"/>
            <a:ext cx="298450" cy="4719452"/>
          </a:xfrm>
          <a:prstGeom prst="leftBrace">
            <a:avLst>
              <a:gd name="adj1" fmla="val 22384"/>
              <a:gd name="adj2" fmla="val 49704"/>
            </a:avLst>
          </a:prstGeom>
          <a:noFill/>
          <a:ln w="22225">
            <a:solidFill>
              <a:schemeClr val="accent5">
                <a:lumMod val="75000"/>
              </a:schemeClr>
            </a:solidFill>
            <a:round/>
            <a:headEnd/>
            <a:tailEnd/>
          </a:ln>
          <a:extLst>
            <a:ext uri="{909E8E84-426E-40DD-AFC4-6F175D3DCCD1}">
              <a14:hiddenFill xmlns:a14="http://schemas.microsoft.com/office/drawing/2010/main">
                <a:noFill/>
              </a14:hiddenFill>
            </a:ext>
          </a:extLst>
        </p:spPr>
        <p:txBody>
          <a:bodyPr rtlCol="0" anchor="ctr"/>
          <a:lstStyle/>
          <a:p>
            <a:pPr algn="ctr"/>
            <a:endParaRPr lang="en-US" sz="1600" dirty="0"/>
          </a:p>
        </p:txBody>
      </p:sp>
      <p:sp>
        <p:nvSpPr>
          <p:cNvPr id="35" name="TextBox 34">
            <a:extLst>
              <a:ext uri="{FF2B5EF4-FFF2-40B4-BE49-F238E27FC236}">
                <a16:creationId xmlns:a16="http://schemas.microsoft.com/office/drawing/2014/main" id="{26567862-12BC-46F2-BD50-B20E78DAF498}"/>
              </a:ext>
            </a:extLst>
          </p:cNvPr>
          <p:cNvSpPr txBox="1"/>
          <p:nvPr/>
        </p:nvSpPr>
        <p:spPr>
          <a:xfrm>
            <a:off x="3810787" y="5621393"/>
            <a:ext cx="1136017" cy="338554"/>
          </a:xfrm>
          <a:prstGeom prst="rect">
            <a:avLst/>
          </a:prstGeom>
          <a:noFill/>
          <a:ln>
            <a:noFill/>
          </a:ln>
        </p:spPr>
        <p:txBody>
          <a:bodyPr wrap="none" rtlCol="0">
            <a:spAutoFit/>
          </a:bodyPr>
          <a:lstStyle/>
          <a:p>
            <a:r>
              <a:rPr lang="en-US" sz="1600" dirty="0">
                <a:solidFill>
                  <a:schemeClr val="accent5">
                    <a:lumMod val="75000"/>
                  </a:schemeClr>
                </a:solidFill>
              </a:rPr>
              <a:t>Self-report</a:t>
            </a:r>
          </a:p>
        </p:txBody>
      </p:sp>
      <p:sp>
        <p:nvSpPr>
          <p:cNvPr id="36" name="Left Brace 35">
            <a:extLst>
              <a:ext uri="{FF2B5EF4-FFF2-40B4-BE49-F238E27FC236}">
                <a16:creationId xmlns:a16="http://schemas.microsoft.com/office/drawing/2014/main" id="{F0172993-A35A-4631-8576-642AE0CE6182}"/>
              </a:ext>
            </a:extLst>
          </p:cNvPr>
          <p:cNvSpPr/>
          <p:nvPr/>
        </p:nvSpPr>
        <p:spPr bwMode="auto">
          <a:xfrm rot="16200000">
            <a:off x="7014400" y="2603488"/>
            <a:ext cx="298450" cy="3667165"/>
          </a:xfrm>
          <a:prstGeom prst="leftBrace">
            <a:avLst>
              <a:gd name="adj1" fmla="val 22384"/>
              <a:gd name="adj2" fmla="val 49704"/>
            </a:avLst>
          </a:prstGeom>
          <a:noFill/>
          <a:ln w="22225">
            <a:solidFill>
              <a:schemeClr val="accent5">
                <a:lumMod val="75000"/>
              </a:schemeClr>
            </a:solidFill>
            <a:round/>
            <a:headEnd/>
            <a:tailEnd/>
          </a:ln>
          <a:extLst>
            <a:ext uri="{909E8E84-426E-40DD-AFC4-6F175D3DCCD1}">
              <a14:hiddenFill xmlns:a14="http://schemas.microsoft.com/office/drawing/2010/main">
                <a:noFill/>
              </a14:hiddenFill>
            </a:ext>
          </a:extLst>
        </p:spPr>
        <p:txBody>
          <a:bodyPr rtlCol="0" anchor="ctr"/>
          <a:lstStyle/>
          <a:p>
            <a:pPr algn="ctr"/>
            <a:endParaRPr lang="en-US" dirty="0"/>
          </a:p>
        </p:txBody>
      </p:sp>
      <p:sp>
        <p:nvSpPr>
          <p:cNvPr id="37" name="TextBox 36">
            <a:extLst>
              <a:ext uri="{FF2B5EF4-FFF2-40B4-BE49-F238E27FC236}">
                <a16:creationId xmlns:a16="http://schemas.microsoft.com/office/drawing/2014/main" id="{58C15037-756A-4D43-8B3C-7BC61AFB1BC3}"/>
              </a:ext>
            </a:extLst>
          </p:cNvPr>
          <p:cNvSpPr txBox="1"/>
          <p:nvPr/>
        </p:nvSpPr>
        <p:spPr>
          <a:xfrm>
            <a:off x="6427109" y="4538938"/>
            <a:ext cx="1473032" cy="369332"/>
          </a:xfrm>
          <a:prstGeom prst="rect">
            <a:avLst/>
          </a:prstGeom>
          <a:noFill/>
          <a:ln>
            <a:noFill/>
          </a:ln>
        </p:spPr>
        <p:txBody>
          <a:bodyPr wrap="none" rtlCol="0">
            <a:spAutoFit/>
          </a:bodyPr>
          <a:lstStyle/>
          <a:p>
            <a:r>
              <a:rPr lang="en-US" dirty="0">
                <a:solidFill>
                  <a:schemeClr val="accent5">
                    <a:lumMod val="75000"/>
                  </a:schemeClr>
                </a:solidFill>
              </a:rPr>
              <a:t>Physiological</a:t>
            </a:r>
          </a:p>
        </p:txBody>
      </p:sp>
      <p:sp>
        <p:nvSpPr>
          <p:cNvPr id="38" name="Left Brace 37">
            <a:extLst>
              <a:ext uri="{FF2B5EF4-FFF2-40B4-BE49-F238E27FC236}">
                <a16:creationId xmlns:a16="http://schemas.microsoft.com/office/drawing/2014/main" id="{FA067104-B4D4-4314-A3CB-A7A7F7FA97F8}"/>
              </a:ext>
            </a:extLst>
          </p:cNvPr>
          <p:cNvSpPr/>
          <p:nvPr/>
        </p:nvSpPr>
        <p:spPr bwMode="auto">
          <a:xfrm rot="16200000">
            <a:off x="8099840" y="3078817"/>
            <a:ext cx="298450" cy="1496292"/>
          </a:xfrm>
          <a:prstGeom prst="leftBrace">
            <a:avLst>
              <a:gd name="adj1" fmla="val 22384"/>
              <a:gd name="adj2" fmla="val 49704"/>
            </a:avLst>
          </a:prstGeom>
          <a:noFill/>
          <a:ln w="22225">
            <a:solidFill>
              <a:schemeClr val="accent5">
                <a:lumMod val="75000"/>
              </a:schemeClr>
            </a:solidFill>
            <a:round/>
            <a:headEnd/>
            <a:tailEnd/>
          </a:ln>
          <a:extLst>
            <a:ext uri="{909E8E84-426E-40DD-AFC4-6F175D3DCCD1}">
              <a14:hiddenFill xmlns:a14="http://schemas.microsoft.com/office/drawing/2010/main">
                <a:noFill/>
              </a14:hiddenFill>
            </a:ext>
          </a:extLst>
        </p:spPr>
        <p:txBody>
          <a:bodyPr rtlCol="0" anchor="ctr"/>
          <a:lstStyle/>
          <a:p>
            <a:pPr algn="ctr"/>
            <a:endParaRPr lang="en-US" dirty="0"/>
          </a:p>
        </p:txBody>
      </p:sp>
      <p:sp>
        <p:nvSpPr>
          <p:cNvPr id="39" name="TextBox 38">
            <a:extLst>
              <a:ext uri="{FF2B5EF4-FFF2-40B4-BE49-F238E27FC236}">
                <a16:creationId xmlns:a16="http://schemas.microsoft.com/office/drawing/2014/main" id="{7782E3EB-C19A-446F-ABE6-2864B84FAEAC}"/>
              </a:ext>
            </a:extLst>
          </p:cNvPr>
          <p:cNvSpPr txBox="1"/>
          <p:nvPr/>
        </p:nvSpPr>
        <p:spPr>
          <a:xfrm>
            <a:off x="7629151" y="3925254"/>
            <a:ext cx="1239827" cy="369332"/>
          </a:xfrm>
          <a:prstGeom prst="rect">
            <a:avLst/>
          </a:prstGeom>
          <a:noFill/>
          <a:ln>
            <a:noFill/>
          </a:ln>
        </p:spPr>
        <p:txBody>
          <a:bodyPr wrap="none" rtlCol="0">
            <a:spAutoFit/>
          </a:bodyPr>
          <a:lstStyle/>
          <a:p>
            <a:r>
              <a:rPr lang="en-US" dirty="0">
                <a:solidFill>
                  <a:schemeClr val="accent5">
                    <a:lumMod val="75000"/>
                  </a:schemeClr>
                </a:solidFill>
              </a:rPr>
              <a:t>Behavioral</a:t>
            </a:r>
          </a:p>
        </p:txBody>
      </p:sp>
      <p:sp>
        <p:nvSpPr>
          <p:cNvPr id="40" name="Left Brace 39">
            <a:extLst>
              <a:ext uri="{FF2B5EF4-FFF2-40B4-BE49-F238E27FC236}">
                <a16:creationId xmlns:a16="http://schemas.microsoft.com/office/drawing/2014/main" id="{F90C3154-2DE1-4F26-A423-71F04B7F4F74}"/>
              </a:ext>
            </a:extLst>
          </p:cNvPr>
          <p:cNvSpPr/>
          <p:nvPr/>
        </p:nvSpPr>
        <p:spPr bwMode="auto">
          <a:xfrm rot="16200000">
            <a:off x="8111711" y="4310599"/>
            <a:ext cx="298450" cy="1496292"/>
          </a:xfrm>
          <a:prstGeom prst="leftBrace">
            <a:avLst>
              <a:gd name="adj1" fmla="val 22384"/>
              <a:gd name="adj2" fmla="val 49704"/>
            </a:avLst>
          </a:prstGeom>
          <a:noFill/>
          <a:ln w="22225">
            <a:solidFill>
              <a:schemeClr val="accent5">
                <a:lumMod val="75000"/>
              </a:schemeClr>
            </a:solidFill>
            <a:round/>
            <a:headEnd/>
            <a:tailEnd/>
          </a:ln>
          <a:extLst>
            <a:ext uri="{909E8E84-426E-40DD-AFC4-6F175D3DCCD1}">
              <a14:hiddenFill xmlns:a14="http://schemas.microsoft.com/office/drawing/2010/main">
                <a:noFill/>
              </a14:hiddenFill>
            </a:ext>
          </a:extLst>
        </p:spPr>
        <p:txBody>
          <a:bodyPr rtlCol="0" anchor="ctr"/>
          <a:lstStyle/>
          <a:p>
            <a:pPr algn="ctr"/>
            <a:endParaRPr lang="en-US" dirty="0"/>
          </a:p>
        </p:txBody>
      </p:sp>
      <p:sp>
        <p:nvSpPr>
          <p:cNvPr id="41" name="TextBox 40">
            <a:extLst>
              <a:ext uri="{FF2B5EF4-FFF2-40B4-BE49-F238E27FC236}">
                <a16:creationId xmlns:a16="http://schemas.microsoft.com/office/drawing/2014/main" id="{9B64C2C3-609E-4DE8-A4EA-03B0478595B9}"/>
              </a:ext>
            </a:extLst>
          </p:cNvPr>
          <p:cNvSpPr txBox="1"/>
          <p:nvPr/>
        </p:nvSpPr>
        <p:spPr>
          <a:xfrm>
            <a:off x="7594722" y="5157036"/>
            <a:ext cx="1323247" cy="369332"/>
          </a:xfrm>
          <a:prstGeom prst="rect">
            <a:avLst/>
          </a:prstGeom>
          <a:noFill/>
          <a:ln>
            <a:noFill/>
          </a:ln>
        </p:spPr>
        <p:txBody>
          <a:bodyPr wrap="none" rtlCol="0">
            <a:spAutoFit/>
          </a:bodyPr>
          <a:lstStyle/>
          <a:p>
            <a:r>
              <a:rPr lang="en-US" dirty="0">
                <a:solidFill>
                  <a:schemeClr val="accent5">
                    <a:lumMod val="75000"/>
                  </a:schemeClr>
                </a:solidFill>
              </a:rPr>
              <a:t>Algorithmic</a:t>
            </a:r>
          </a:p>
        </p:txBody>
      </p:sp>
      <p:pic>
        <p:nvPicPr>
          <p:cNvPr id="44" name="Picture 43" descr="DSO_final_RBG-01.jpg">
            <a:extLst>
              <a:ext uri="{FF2B5EF4-FFF2-40B4-BE49-F238E27FC236}">
                <a16:creationId xmlns:a16="http://schemas.microsoft.com/office/drawing/2014/main" id="{DE51308A-1919-4577-9991-32536DFE4CD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98178" y="69043"/>
            <a:ext cx="1185821" cy="695023"/>
          </a:xfrm>
          <a:prstGeom prst="rect">
            <a:avLst/>
          </a:prstGeom>
        </p:spPr>
      </p:pic>
      <p:sp>
        <p:nvSpPr>
          <p:cNvPr id="42" name="Footer Placeholder 1">
            <a:extLst>
              <a:ext uri="{FF2B5EF4-FFF2-40B4-BE49-F238E27FC236}">
                <a16:creationId xmlns:a16="http://schemas.microsoft.com/office/drawing/2014/main" id="{FCE1AEB7-D232-4D04-80EA-2E413D622CB8}"/>
              </a:ext>
            </a:extLst>
          </p:cNvPr>
          <p:cNvSpPr>
            <a:spLocks noGrp="1"/>
          </p:cNvSpPr>
          <p:nvPr>
            <p:ph type="ftr" sz="quarter" idx="10"/>
          </p:nvPr>
        </p:nvSpPr>
        <p:spPr>
          <a:xfrm>
            <a:off x="1778000" y="6550026"/>
            <a:ext cx="8636000" cy="298450"/>
          </a:xfrm>
        </p:spPr>
        <p:txBody>
          <a:bodyPr/>
          <a:lstStyle/>
          <a:p>
            <a:pPr>
              <a:defRPr/>
            </a:pPr>
            <a:r>
              <a:rPr lang="en-US" dirty="0"/>
              <a:t>Distribution A: Approved for public release: distribution unlimited.</a:t>
            </a:r>
          </a:p>
        </p:txBody>
      </p:sp>
    </p:spTree>
    <p:extLst>
      <p:ext uri="{BB962C8B-B14F-4D97-AF65-F5344CB8AC3E}">
        <p14:creationId xmlns:p14="http://schemas.microsoft.com/office/powerpoint/2010/main" val="289188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subTnLst>
                                    <p:set>
                                      <p:cBhvr override="childStyle">
                                        <p:cTn dur="1" fill="hold" display="0" masterRel="nextClick" afterEffect="1"/>
                                        <p:tgtEl>
                                          <p:spTgt spid="3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subTnLst>
                                    <p:set>
                                      <p:cBhvr override="childStyle">
                                        <p:cTn dur="1" fill="hold" display="0" masterRel="nextClick" afterEffect="1"/>
                                        <p:tgtEl>
                                          <p:spTgt spid="3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p:bldP spid="36" grpId="0" animBg="1"/>
      <p:bldP spid="37" grpId="0"/>
      <p:bldP spid="38" grpId="0" animBg="1"/>
      <p:bldP spid="39" grpId="0"/>
      <p:bldP spid="40" grpId="0" animBg="1"/>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a:bodyPr>
          <a:lstStyle/>
          <a:p>
            <a:r>
              <a:rPr lang="en-US" dirty="0"/>
              <a:t>After-Action Review for AI (AAR/AI)</a:t>
            </a:r>
          </a:p>
        </p:txBody>
      </p:sp>
      <p:grpSp>
        <p:nvGrpSpPr>
          <p:cNvPr id="17" name="Group 16"/>
          <p:cNvGrpSpPr/>
          <p:nvPr/>
        </p:nvGrpSpPr>
        <p:grpSpPr>
          <a:xfrm>
            <a:off x="2370034" y="974785"/>
            <a:ext cx="8189351" cy="788683"/>
            <a:chOff x="968017" y="1130097"/>
            <a:chExt cx="10193234" cy="981669"/>
          </a:xfrm>
        </p:grpSpPr>
        <p:sp>
          <p:nvSpPr>
            <p:cNvPr id="10" name="Rounded Rectangle 9"/>
            <p:cNvSpPr/>
            <p:nvPr/>
          </p:nvSpPr>
          <p:spPr>
            <a:xfrm>
              <a:off x="3106186" y="1310382"/>
              <a:ext cx="1700839" cy="646331"/>
            </a:xfrm>
            <a:prstGeom prst="roundRect">
              <a:avLst>
                <a:gd name="adj" fmla="val 0"/>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Explanation</a:t>
              </a:r>
              <a:br>
                <a:rPr lang="en-US" sz="1400" dirty="0">
                  <a:solidFill>
                    <a:schemeClr val="tx1"/>
                  </a:solidFill>
                </a:rPr>
              </a:br>
              <a:r>
                <a:rPr lang="en-US" sz="1400" dirty="0">
                  <a:solidFill>
                    <a:schemeClr val="tx1"/>
                  </a:solidFill>
                </a:rPr>
                <a:t>User Interface</a:t>
              </a:r>
            </a:p>
          </p:txBody>
        </p:sp>
        <p:sp>
          <p:nvSpPr>
            <p:cNvPr id="11" name="Left-Right Arrow 10"/>
            <p:cNvSpPr/>
            <p:nvPr/>
          </p:nvSpPr>
          <p:spPr>
            <a:xfrm>
              <a:off x="4904696" y="1145416"/>
              <a:ext cx="1499038" cy="966350"/>
            </a:xfrm>
            <a:prstGeom prst="leftRightArrow">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200" b="1" dirty="0">
                  <a:solidFill>
                    <a:schemeClr val="tx1"/>
                  </a:solidFill>
                </a:rPr>
                <a:t>AAR/AI</a:t>
              </a:r>
              <a:br>
                <a:rPr lang="en-US" sz="1200" b="1" dirty="0">
                  <a:solidFill>
                    <a:schemeClr val="tx1"/>
                  </a:solidFill>
                </a:rPr>
              </a:br>
              <a:r>
                <a:rPr lang="en-US" sz="1200" b="1" dirty="0">
                  <a:solidFill>
                    <a:schemeClr val="tx1"/>
                  </a:solidFill>
                </a:rPr>
                <a:t>Process</a:t>
              </a:r>
            </a:p>
          </p:txBody>
        </p:sp>
        <p:pic>
          <p:nvPicPr>
            <p:cNvPr id="12" name="Picture 4" descr="Image result for software test pil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719952" y="1130097"/>
              <a:ext cx="1441299" cy="960175"/>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
          <p:nvSpPr>
            <p:cNvPr id="13" name="Left-Right Arrow 12"/>
            <p:cNvSpPr/>
            <p:nvPr/>
          </p:nvSpPr>
          <p:spPr>
            <a:xfrm>
              <a:off x="2526342" y="1404545"/>
              <a:ext cx="504756" cy="421602"/>
            </a:xfrm>
            <a:prstGeom prst="leftRightArrow">
              <a:avLst/>
            </a:prstGeom>
            <a:solidFill>
              <a:schemeClr val="accent3">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TextBox 13"/>
            <p:cNvSpPr txBox="1"/>
            <p:nvPr/>
          </p:nvSpPr>
          <p:spPr>
            <a:xfrm>
              <a:off x="968017" y="1310383"/>
              <a:ext cx="1456168" cy="689558"/>
            </a:xfrm>
            <a:prstGeom prst="rect">
              <a:avLst/>
            </a:prstGeom>
            <a:solidFill>
              <a:schemeClr val="bg1">
                <a:lumMod val="65000"/>
              </a:schemeClr>
            </a:solidFill>
            <a:ln>
              <a:solidFill>
                <a:schemeClr val="tx1">
                  <a:lumMod val="65000"/>
                  <a:lumOff val="35000"/>
                </a:schemeClr>
              </a:solidFill>
            </a:ln>
          </p:spPr>
          <p:txBody>
            <a:bodyPr wrap="square" rtlCol="0">
              <a:spAutoFit/>
            </a:bodyPr>
            <a:lstStyle/>
            <a:p>
              <a:pPr algn="ctr"/>
              <a:r>
                <a:rPr lang="en-US" sz="1600" dirty="0"/>
                <a:t>Trained AI </a:t>
              </a:r>
              <a:r>
                <a:rPr lang="en-US" sz="1400" dirty="0"/>
                <a:t>Agent</a:t>
              </a:r>
              <a:endParaRPr lang="en-US" sz="1600" dirty="0"/>
            </a:p>
          </p:txBody>
        </p:sp>
        <p:pic>
          <p:nvPicPr>
            <p:cNvPr id="15" name="Picture 4">
              <a:extLst>
                <a:ext uri="{FF2B5EF4-FFF2-40B4-BE49-F238E27FC236}">
                  <a16:creationId xmlns:a16="http://schemas.microsoft.com/office/drawing/2014/main" id="{107C4CAA-B67B-4A60-8D5D-C3B8195C95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520"/>
            <a:stretch/>
          </p:blipFill>
          <p:spPr bwMode="auto">
            <a:xfrm>
              <a:off x="8084701" y="1132299"/>
              <a:ext cx="1461616" cy="971820"/>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915DBF6-94AF-4D78-A57C-14F7A99A8CA5}"/>
                </a:ext>
              </a:extLst>
            </p:cNvPr>
            <p:cNvPicPr>
              <a:picLocks noChangeAspect="1"/>
            </p:cNvPicPr>
            <p:nvPr/>
          </p:nvPicPr>
          <p:blipFill>
            <a:blip r:embed="rId5"/>
            <a:stretch>
              <a:fillRect/>
            </a:stretch>
          </p:blipFill>
          <p:spPr>
            <a:xfrm>
              <a:off x="6501405" y="1136542"/>
              <a:ext cx="1443135" cy="967577"/>
            </a:xfrm>
            <a:prstGeom prst="rect">
              <a:avLst/>
            </a:prstGeom>
            <a:effectLst>
              <a:softEdge rad="12700"/>
            </a:effectLst>
          </p:spPr>
        </p:pic>
      </p:grpSp>
      <p:grpSp>
        <p:nvGrpSpPr>
          <p:cNvPr id="34" name="Group 33"/>
          <p:cNvGrpSpPr/>
          <p:nvPr/>
        </p:nvGrpSpPr>
        <p:grpSpPr>
          <a:xfrm>
            <a:off x="466008" y="2368543"/>
            <a:ext cx="5462864" cy="4105741"/>
            <a:chOff x="5988901" y="2079156"/>
            <a:chExt cx="5876863" cy="4416891"/>
          </a:xfrm>
        </p:grpSpPr>
        <p:sp>
          <p:nvSpPr>
            <p:cNvPr id="9" name="Rectangle 8"/>
            <p:cNvSpPr/>
            <p:nvPr/>
          </p:nvSpPr>
          <p:spPr>
            <a:xfrm>
              <a:off x="6002282" y="2079156"/>
              <a:ext cx="5863482" cy="4416891"/>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0" name="Group 29"/>
            <p:cNvGrpSpPr/>
            <p:nvPr/>
          </p:nvGrpSpPr>
          <p:grpSpPr>
            <a:xfrm>
              <a:off x="5988901" y="2198419"/>
              <a:ext cx="5783995" cy="4161048"/>
              <a:chOff x="6224649" y="2255571"/>
              <a:chExt cx="5783995" cy="4161048"/>
            </a:xfrm>
          </p:grpSpPr>
          <p:sp>
            <p:nvSpPr>
              <p:cNvPr id="23" name="TextBox 22"/>
              <p:cNvSpPr txBox="1"/>
              <p:nvPr/>
            </p:nvSpPr>
            <p:spPr>
              <a:xfrm>
                <a:off x="6224649" y="2255571"/>
                <a:ext cx="5719701" cy="610141"/>
              </a:xfrm>
              <a:prstGeom prst="rect">
                <a:avLst/>
              </a:prstGeom>
              <a:noFill/>
            </p:spPr>
            <p:txBody>
              <a:bodyPr wrap="square" rtlCol="0">
                <a:spAutoFit/>
              </a:bodyPr>
              <a:lstStyle/>
              <a:p>
                <a:pPr algn="ctr"/>
                <a:r>
                  <a:rPr lang="en-US" sz="1600" dirty="0"/>
                  <a:t>Question design is important to cue participants attention to the important elements of AAR </a:t>
                </a:r>
                <a:r>
                  <a:rPr lang="en-US" sz="1200" dirty="0"/>
                  <a:t>(Mai, 2020)</a:t>
                </a:r>
                <a:endParaRPr lang="en-US" sz="1600" dirty="0"/>
              </a:p>
            </p:txBody>
          </p:sp>
          <p:pic>
            <p:nvPicPr>
              <p:cNvPr id="2" name="Picture 1"/>
              <p:cNvPicPr>
                <a:picLocks noChangeAspect="1"/>
              </p:cNvPicPr>
              <p:nvPr/>
            </p:nvPicPr>
            <p:blipFill rotWithShape="1">
              <a:blip r:embed="rId6"/>
              <a:srcRect r="5559"/>
              <a:stretch/>
            </p:blipFill>
            <p:spPr>
              <a:xfrm>
                <a:off x="6224649" y="2813116"/>
                <a:ext cx="4577607" cy="3603503"/>
              </a:xfrm>
              <a:prstGeom prst="rect">
                <a:avLst/>
              </a:prstGeom>
            </p:spPr>
          </p:pic>
          <p:sp>
            <p:nvSpPr>
              <p:cNvPr id="6" name="TextBox 5"/>
              <p:cNvSpPr txBox="1"/>
              <p:nvPr/>
            </p:nvSpPr>
            <p:spPr>
              <a:xfrm>
                <a:off x="10802256" y="4256658"/>
                <a:ext cx="1206388" cy="646331"/>
              </a:xfrm>
              <a:prstGeom prst="rect">
                <a:avLst/>
              </a:prstGeom>
              <a:noFill/>
            </p:spPr>
            <p:txBody>
              <a:bodyPr wrap="square" rtlCol="0">
                <a:spAutoFit/>
              </a:bodyPr>
              <a:lstStyle/>
              <a:p>
                <a:r>
                  <a:rPr lang="en-US" sz="900" dirty="0"/>
                  <a:t>Focuses user on what happened, i.e. what the model output</a:t>
                </a:r>
              </a:p>
            </p:txBody>
          </p:sp>
          <p:sp>
            <p:nvSpPr>
              <p:cNvPr id="8" name="Rectangle 7"/>
              <p:cNvSpPr/>
              <p:nvPr/>
            </p:nvSpPr>
            <p:spPr>
              <a:xfrm>
                <a:off x="6497050" y="4243386"/>
                <a:ext cx="5475873" cy="6804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p:cNvSpPr/>
              <p:nvPr/>
            </p:nvSpPr>
            <p:spPr>
              <a:xfrm>
                <a:off x="6497049" y="5793581"/>
                <a:ext cx="5475873" cy="471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p:cNvSpPr txBox="1"/>
              <p:nvPr/>
            </p:nvSpPr>
            <p:spPr>
              <a:xfrm>
                <a:off x="10795112" y="5807261"/>
                <a:ext cx="1206388" cy="369332"/>
              </a:xfrm>
              <a:prstGeom prst="rect">
                <a:avLst/>
              </a:prstGeom>
              <a:noFill/>
            </p:spPr>
            <p:txBody>
              <a:bodyPr wrap="square" rtlCol="0">
                <a:spAutoFit/>
              </a:bodyPr>
              <a:lstStyle/>
              <a:p>
                <a:r>
                  <a:rPr lang="en-US" sz="900" dirty="0"/>
                  <a:t>Focuses user on potential fixes</a:t>
                </a:r>
              </a:p>
            </p:txBody>
          </p:sp>
          <p:sp>
            <p:nvSpPr>
              <p:cNvPr id="28" name="Rectangle 27"/>
              <p:cNvSpPr/>
              <p:nvPr/>
            </p:nvSpPr>
            <p:spPr>
              <a:xfrm>
                <a:off x="6492281" y="5281181"/>
                <a:ext cx="5475873" cy="4472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p:cNvSpPr txBox="1"/>
              <p:nvPr/>
            </p:nvSpPr>
            <p:spPr>
              <a:xfrm>
                <a:off x="10763559" y="5253145"/>
                <a:ext cx="1219489" cy="507831"/>
              </a:xfrm>
              <a:prstGeom prst="rect">
                <a:avLst/>
              </a:prstGeom>
              <a:noFill/>
            </p:spPr>
            <p:txBody>
              <a:bodyPr wrap="square" rtlCol="0">
                <a:spAutoFit/>
              </a:bodyPr>
              <a:lstStyle/>
              <a:p>
                <a:r>
                  <a:rPr lang="en-US" sz="900" dirty="0"/>
                  <a:t>Focuses user on why the AI made a decision</a:t>
                </a:r>
              </a:p>
            </p:txBody>
          </p:sp>
        </p:grpSp>
        <p:sp>
          <p:nvSpPr>
            <p:cNvPr id="31" name="Rectangle 30"/>
            <p:cNvSpPr/>
            <p:nvPr/>
          </p:nvSpPr>
          <p:spPr>
            <a:xfrm>
              <a:off x="6263677" y="3021806"/>
              <a:ext cx="1808761" cy="64293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p:cNvSpPr/>
            <p:nvPr/>
          </p:nvSpPr>
          <p:spPr>
            <a:xfrm>
              <a:off x="6256533" y="6231732"/>
              <a:ext cx="1554510" cy="1787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8" name="Group 17">
            <a:extLst>
              <a:ext uri="{FF2B5EF4-FFF2-40B4-BE49-F238E27FC236}">
                <a16:creationId xmlns:a16="http://schemas.microsoft.com/office/drawing/2014/main" id="{6B8F15DD-12A7-4427-83F6-D7B89C3C0C9C}"/>
              </a:ext>
            </a:extLst>
          </p:cNvPr>
          <p:cNvGrpSpPr/>
          <p:nvPr/>
        </p:nvGrpSpPr>
        <p:grpSpPr>
          <a:xfrm>
            <a:off x="6438777" y="2302849"/>
            <a:ext cx="5464660" cy="3420267"/>
            <a:chOff x="6411593" y="2389566"/>
            <a:chExt cx="5632535" cy="3489181"/>
          </a:xfrm>
        </p:grpSpPr>
        <p:grpSp>
          <p:nvGrpSpPr>
            <p:cNvPr id="5" name="Group 4">
              <a:extLst>
                <a:ext uri="{FF2B5EF4-FFF2-40B4-BE49-F238E27FC236}">
                  <a16:creationId xmlns:a16="http://schemas.microsoft.com/office/drawing/2014/main" id="{FDA88AF6-7E1E-4545-9E55-2C53555F0CAF}"/>
                </a:ext>
              </a:extLst>
            </p:cNvPr>
            <p:cNvGrpSpPr/>
            <p:nvPr/>
          </p:nvGrpSpPr>
          <p:grpSpPr>
            <a:xfrm>
              <a:off x="6411593" y="2389566"/>
              <a:ext cx="5632535" cy="3489181"/>
              <a:chOff x="6411593" y="2389566"/>
              <a:chExt cx="5632535" cy="3489181"/>
            </a:xfrm>
          </p:grpSpPr>
          <p:pic>
            <p:nvPicPr>
              <p:cNvPr id="38" name="Picture 37">
                <a:extLst>
                  <a:ext uri="{FF2B5EF4-FFF2-40B4-BE49-F238E27FC236}">
                    <a16:creationId xmlns:a16="http://schemas.microsoft.com/office/drawing/2014/main" id="{205407E9-52E5-4483-B3BD-F4D663BCBE84}"/>
                  </a:ext>
                </a:extLst>
              </p:cNvPr>
              <p:cNvPicPr>
                <a:picLocks noChangeAspect="1"/>
              </p:cNvPicPr>
              <p:nvPr/>
            </p:nvPicPr>
            <p:blipFill>
              <a:blip r:embed="rId7"/>
              <a:stretch>
                <a:fillRect/>
              </a:stretch>
            </p:blipFill>
            <p:spPr>
              <a:xfrm>
                <a:off x="6411593" y="2389566"/>
                <a:ext cx="5632535" cy="3489181"/>
              </a:xfrm>
              <a:prstGeom prst="rect">
                <a:avLst/>
              </a:prstGeom>
            </p:spPr>
          </p:pic>
          <p:sp>
            <p:nvSpPr>
              <p:cNvPr id="3" name="Rectangle 2">
                <a:extLst>
                  <a:ext uri="{FF2B5EF4-FFF2-40B4-BE49-F238E27FC236}">
                    <a16:creationId xmlns:a16="http://schemas.microsoft.com/office/drawing/2014/main" id="{7E65F096-5544-482D-B354-248054BDB301}"/>
                  </a:ext>
                </a:extLst>
              </p:cNvPr>
              <p:cNvSpPr/>
              <p:nvPr/>
            </p:nvSpPr>
            <p:spPr>
              <a:xfrm>
                <a:off x="6449968" y="2679846"/>
                <a:ext cx="140799" cy="276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9" name="Rectangle 38">
              <a:extLst>
                <a:ext uri="{FF2B5EF4-FFF2-40B4-BE49-F238E27FC236}">
                  <a16:creationId xmlns:a16="http://schemas.microsoft.com/office/drawing/2014/main" id="{D25324BF-AFD6-40B6-B18D-84779D75E392}"/>
                </a:ext>
              </a:extLst>
            </p:cNvPr>
            <p:cNvSpPr/>
            <p:nvPr/>
          </p:nvSpPr>
          <p:spPr>
            <a:xfrm>
              <a:off x="11878910" y="5408149"/>
              <a:ext cx="140799" cy="276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Arrow: Right 19">
            <a:extLst>
              <a:ext uri="{FF2B5EF4-FFF2-40B4-BE49-F238E27FC236}">
                <a16:creationId xmlns:a16="http://schemas.microsoft.com/office/drawing/2014/main" id="{6C15BCE9-F4BE-41AE-9B13-1C61768EDA8C}"/>
              </a:ext>
            </a:extLst>
          </p:cNvPr>
          <p:cNvSpPr/>
          <p:nvPr/>
        </p:nvSpPr>
        <p:spPr>
          <a:xfrm>
            <a:off x="6115783" y="3247116"/>
            <a:ext cx="397441" cy="523221"/>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162DF691-DDAB-4C91-B1BD-6DF3060F8AC7}"/>
              </a:ext>
            </a:extLst>
          </p:cNvPr>
          <p:cNvSpPr txBox="1"/>
          <p:nvPr/>
        </p:nvSpPr>
        <p:spPr>
          <a:xfrm>
            <a:off x="1079603" y="1952748"/>
            <a:ext cx="4089581" cy="369332"/>
          </a:xfrm>
          <a:prstGeom prst="rect">
            <a:avLst/>
          </a:prstGeom>
          <a:noFill/>
        </p:spPr>
        <p:txBody>
          <a:bodyPr wrap="none" rtlCol="0">
            <a:spAutoFit/>
          </a:bodyPr>
          <a:lstStyle/>
          <a:p>
            <a:r>
              <a:rPr lang="en-US" b="1" dirty="0"/>
              <a:t>Psychologically grounded process</a:t>
            </a:r>
          </a:p>
        </p:txBody>
      </p:sp>
      <p:sp>
        <p:nvSpPr>
          <p:cNvPr id="41" name="TextBox 40">
            <a:extLst>
              <a:ext uri="{FF2B5EF4-FFF2-40B4-BE49-F238E27FC236}">
                <a16:creationId xmlns:a16="http://schemas.microsoft.com/office/drawing/2014/main" id="{19190A12-000A-465D-B7F8-A470914DEBF7}"/>
              </a:ext>
            </a:extLst>
          </p:cNvPr>
          <p:cNvSpPr txBox="1"/>
          <p:nvPr/>
        </p:nvSpPr>
        <p:spPr>
          <a:xfrm>
            <a:off x="6711284" y="1806976"/>
            <a:ext cx="4738798" cy="369332"/>
          </a:xfrm>
          <a:prstGeom prst="rect">
            <a:avLst/>
          </a:prstGeom>
          <a:noFill/>
        </p:spPr>
        <p:txBody>
          <a:bodyPr wrap="none" rtlCol="0">
            <a:spAutoFit/>
          </a:bodyPr>
          <a:lstStyle/>
          <a:p>
            <a:r>
              <a:rPr lang="en-US" b="1" dirty="0"/>
              <a:t>Purpose-built user interface for AAR/AI</a:t>
            </a:r>
          </a:p>
        </p:txBody>
      </p:sp>
      <p:sp>
        <p:nvSpPr>
          <p:cNvPr id="42" name="TextBox 41">
            <a:extLst>
              <a:ext uri="{FF2B5EF4-FFF2-40B4-BE49-F238E27FC236}">
                <a16:creationId xmlns:a16="http://schemas.microsoft.com/office/drawing/2014/main" id="{2E1FB621-64A3-4DE4-B49B-75351AEE3E61}"/>
              </a:ext>
            </a:extLst>
          </p:cNvPr>
          <p:cNvSpPr txBox="1"/>
          <p:nvPr/>
        </p:nvSpPr>
        <p:spPr>
          <a:xfrm>
            <a:off x="0" y="6480260"/>
            <a:ext cx="1228926" cy="307777"/>
          </a:xfrm>
          <a:prstGeom prst="rect">
            <a:avLst/>
          </a:prstGeom>
          <a:noFill/>
        </p:spPr>
        <p:txBody>
          <a:bodyPr wrap="none" rtlCol="0">
            <a:spAutoFit/>
          </a:bodyPr>
          <a:lstStyle/>
          <a:p>
            <a:r>
              <a:rPr lang="en-US" sz="1400" dirty="0"/>
              <a:t>Oregon State</a:t>
            </a:r>
          </a:p>
        </p:txBody>
      </p:sp>
      <p:sp>
        <p:nvSpPr>
          <p:cNvPr id="37" name="Footer Placeholder 4">
            <a:extLst>
              <a:ext uri="{FF2B5EF4-FFF2-40B4-BE49-F238E27FC236}">
                <a16:creationId xmlns:a16="http://schemas.microsoft.com/office/drawing/2014/main" id="{5CEFFCBC-C28C-40C2-938C-F6A166164251}"/>
              </a:ext>
            </a:extLst>
          </p:cNvPr>
          <p:cNvSpPr>
            <a:spLocks noGrp="1"/>
          </p:cNvSpPr>
          <p:nvPr>
            <p:ph type="ftr" sz="quarter" idx="10"/>
          </p:nvPr>
        </p:nvSpPr>
        <p:spPr>
          <a:xfrm>
            <a:off x="1778000" y="6600825"/>
            <a:ext cx="8636000" cy="298450"/>
          </a:xfrm>
        </p:spPr>
        <p:txBody>
          <a:bodyPr/>
          <a:lstStyle/>
          <a:p>
            <a:pPr>
              <a:defRPr/>
            </a:pPr>
            <a:r>
              <a:rPr lang="en-US" dirty="0"/>
              <a:t>Approved for Public Release, Distribution Unlimited</a:t>
            </a:r>
            <a:endParaRPr lang="en-US" dirty="0">
              <a:solidFill>
                <a:srgbClr val="FF0000"/>
              </a:solidFill>
            </a:endParaRPr>
          </a:p>
        </p:txBody>
      </p:sp>
      <p:sp>
        <p:nvSpPr>
          <p:cNvPr id="4" name="Slide Number Placeholder 3">
            <a:extLst>
              <a:ext uri="{FF2B5EF4-FFF2-40B4-BE49-F238E27FC236}">
                <a16:creationId xmlns:a16="http://schemas.microsoft.com/office/drawing/2014/main" id="{107A53F8-70A5-49FC-977A-A1B1A53F3BDD}"/>
              </a:ext>
            </a:extLst>
          </p:cNvPr>
          <p:cNvSpPr>
            <a:spLocks noGrp="1"/>
          </p:cNvSpPr>
          <p:nvPr>
            <p:ph type="sldNum" sz="quarter" idx="11"/>
          </p:nvPr>
        </p:nvSpPr>
        <p:spPr/>
        <p:txBody>
          <a:bodyPr/>
          <a:lstStyle/>
          <a:p>
            <a:pPr>
              <a:defRPr/>
            </a:pPr>
            <a:fld id="{231CC523-8BC6-4921-807A-66BD262F34AB}" type="slidenum">
              <a:rPr lang="en-US" smtClean="0"/>
              <a:pPr>
                <a:defRPr/>
              </a:pPr>
              <a:t>26</a:t>
            </a:fld>
            <a:endParaRPr lang="en-US" dirty="0"/>
          </a:p>
        </p:txBody>
      </p:sp>
    </p:spTree>
    <p:extLst>
      <p:ext uri="{BB962C8B-B14F-4D97-AF65-F5344CB8AC3E}">
        <p14:creationId xmlns:p14="http://schemas.microsoft.com/office/powerpoint/2010/main" val="1260451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B5BA32-27A5-6943-B028-E70FD43D0996}"/>
              </a:ext>
            </a:extLst>
          </p:cNvPr>
          <p:cNvSpPr>
            <a:spLocks noGrp="1"/>
          </p:cNvSpPr>
          <p:nvPr>
            <p:ph type="sldNum" sz="quarter" idx="11"/>
          </p:nvPr>
        </p:nvSpPr>
        <p:spPr/>
        <p:txBody>
          <a:bodyPr/>
          <a:lstStyle/>
          <a:p>
            <a:pPr>
              <a:defRPr/>
            </a:pPr>
            <a:fld id="{231CC523-8BC6-4921-807A-66BD262F34AB}" type="slidenum">
              <a:rPr lang="en-US" smtClean="0"/>
              <a:pPr>
                <a:defRPr/>
              </a:pPr>
              <a:t>27</a:t>
            </a:fld>
            <a:endParaRPr lang="en-US" dirty="0"/>
          </a:p>
        </p:txBody>
      </p:sp>
      <p:sp>
        <p:nvSpPr>
          <p:cNvPr id="5" name="Title 4">
            <a:extLst>
              <a:ext uri="{FF2B5EF4-FFF2-40B4-BE49-F238E27FC236}">
                <a16:creationId xmlns:a16="http://schemas.microsoft.com/office/drawing/2014/main" id="{36813257-03CE-B94B-A2E7-03A14226851B}"/>
              </a:ext>
            </a:extLst>
          </p:cNvPr>
          <p:cNvSpPr>
            <a:spLocks noGrp="1"/>
          </p:cNvSpPr>
          <p:nvPr>
            <p:ph type="ctrTitle"/>
          </p:nvPr>
        </p:nvSpPr>
        <p:spPr/>
        <p:txBody>
          <a:bodyPr>
            <a:normAutofit/>
          </a:bodyPr>
          <a:lstStyle/>
          <a:p>
            <a:r>
              <a:rPr lang="en-US" dirty="0"/>
              <a:t>We live in “interesting” geopolitical times</a:t>
            </a:r>
          </a:p>
        </p:txBody>
      </p:sp>
      <p:grpSp>
        <p:nvGrpSpPr>
          <p:cNvPr id="11" name="BG">
            <a:extLst>
              <a:ext uri="{FF2B5EF4-FFF2-40B4-BE49-F238E27FC236}">
                <a16:creationId xmlns:a16="http://schemas.microsoft.com/office/drawing/2014/main" id="{BF9CF9F3-2E0A-4092-93D8-CB3ED33F822F}"/>
              </a:ext>
            </a:extLst>
          </p:cNvPr>
          <p:cNvGrpSpPr/>
          <p:nvPr/>
        </p:nvGrpSpPr>
        <p:grpSpPr>
          <a:xfrm>
            <a:off x="406399" y="1049130"/>
            <a:ext cx="11277600" cy="5439538"/>
            <a:chOff x="406399" y="1049130"/>
            <a:chExt cx="11277600" cy="5439538"/>
          </a:xfrm>
        </p:grpSpPr>
        <p:sp>
          <p:nvSpPr>
            <p:cNvPr id="9" name="Color Gradient">
              <a:extLst>
                <a:ext uri="{FF2B5EF4-FFF2-40B4-BE49-F238E27FC236}">
                  <a16:creationId xmlns:a16="http://schemas.microsoft.com/office/drawing/2014/main" id="{3480EBE2-616E-4DC0-B703-A308FBD9CBDD}"/>
                </a:ext>
              </a:extLst>
            </p:cNvPr>
            <p:cNvSpPr/>
            <p:nvPr/>
          </p:nvSpPr>
          <p:spPr>
            <a:xfrm>
              <a:off x="406400" y="1049130"/>
              <a:ext cx="11277599" cy="5439538"/>
            </a:xfrm>
            <a:custGeom>
              <a:avLst/>
              <a:gdLst>
                <a:gd name="connsiteX0" fmla="*/ 0 w 11277599"/>
                <a:gd name="connsiteY0" fmla="*/ 0 h 5439538"/>
                <a:gd name="connsiteX1" fmla="*/ 11277599 w 11277599"/>
                <a:gd name="connsiteY1" fmla="*/ 0 h 5439538"/>
                <a:gd name="connsiteX2" fmla="*/ 11277599 w 11277599"/>
                <a:gd name="connsiteY2" fmla="*/ 5439538 h 5439538"/>
                <a:gd name="connsiteX3" fmla="*/ 0 w 11277599"/>
                <a:gd name="connsiteY3" fmla="*/ 5439538 h 5439538"/>
                <a:gd name="connsiteX4" fmla="*/ 0 w 11277599"/>
                <a:gd name="connsiteY4" fmla="*/ 0 h 5439538"/>
                <a:gd name="connsiteX0" fmla="*/ 14514 w 11277599"/>
                <a:gd name="connsiteY0" fmla="*/ 4484914 h 5439538"/>
                <a:gd name="connsiteX1" fmla="*/ 11277599 w 11277599"/>
                <a:gd name="connsiteY1" fmla="*/ 0 h 5439538"/>
                <a:gd name="connsiteX2" fmla="*/ 11277599 w 11277599"/>
                <a:gd name="connsiteY2" fmla="*/ 5439538 h 5439538"/>
                <a:gd name="connsiteX3" fmla="*/ 0 w 11277599"/>
                <a:gd name="connsiteY3" fmla="*/ 5439538 h 5439538"/>
                <a:gd name="connsiteX4" fmla="*/ 14514 w 11277599"/>
                <a:gd name="connsiteY4" fmla="*/ 4484914 h 5439538"/>
                <a:gd name="connsiteX0" fmla="*/ 14514 w 11277599"/>
                <a:gd name="connsiteY0" fmla="*/ 4484914 h 5439538"/>
                <a:gd name="connsiteX1" fmla="*/ 11277599 w 11277599"/>
                <a:gd name="connsiteY1" fmla="*/ 0 h 5439538"/>
                <a:gd name="connsiteX2" fmla="*/ 11277599 w 11277599"/>
                <a:gd name="connsiteY2" fmla="*/ 5439538 h 5439538"/>
                <a:gd name="connsiteX3" fmla="*/ 0 w 11277599"/>
                <a:gd name="connsiteY3" fmla="*/ 5439538 h 5439538"/>
                <a:gd name="connsiteX4" fmla="*/ 14514 w 11277599"/>
                <a:gd name="connsiteY4" fmla="*/ 4484914 h 5439538"/>
                <a:gd name="connsiteX0" fmla="*/ 14514 w 11277599"/>
                <a:gd name="connsiteY0" fmla="*/ 4484914 h 5439538"/>
                <a:gd name="connsiteX1" fmla="*/ 11277599 w 11277599"/>
                <a:gd name="connsiteY1" fmla="*/ 0 h 5439538"/>
                <a:gd name="connsiteX2" fmla="*/ 11277599 w 11277599"/>
                <a:gd name="connsiteY2" fmla="*/ 5439538 h 5439538"/>
                <a:gd name="connsiteX3" fmla="*/ 0 w 11277599"/>
                <a:gd name="connsiteY3" fmla="*/ 5439538 h 5439538"/>
                <a:gd name="connsiteX4" fmla="*/ 14514 w 11277599"/>
                <a:gd name="connsiteY4" fmla="*/ 4484914 h 5439538"/>
                <a:gd name="connsiteX0" fmla="*/ 14514 w 11277599"/>
                <a:gd name="connsiteY0" fmla="*/ 4484914 h 5439538"/>
                <a:gd name="connsiteX1" fmla="*/ 11277599 w 11277599"/>
                <a:gd name="connsiteY1" fmla="*/ 0 h 5439538"/>
                <a:gd name="connsiteX2" fmla="*/ 11277599 w 11277599"/>
                <a:gd name="connsiteY2" fmla="*/ 5439538 h 5439538"/>
                <a:gd name="connsiteX3" fmla="*/ 0 w 11277599"/>
                <a:gd name="connsiteY3" fmla="*/ 5439538 h 5439538"/>
                <a:gd name="connsiteX4" fmla="*/ 14514 w 11277599"/>
                <a:gd name="connsiteY4" fmla="*/ 4484914 h 5439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99" h="5439538">
                  <a:moveTo>
                    <a:pt x="14514" y="4484914"/>
                  </a:moveTo>
                  <a:cubicBezTo>
                    <a:pt x="3464076" y="4499429"/>
                    <a:pt x="5868608" y="0"/>
                    <a:pt x="11277599" y="0"/>
                  </a:cubicBezTo>
                  <a:lnTo>
                    <a:pt x="11277599" y="5439538"/>
                  </a:lnTo>
                  <a:lnTo>
                    <a:pt x="0" y="5439538"/>
                  </a:lnTo>
                  <a:lnTo>
                    <a:pt x="14514" y="4484914"/>
                  </a:lnTo>
                  <a:close/>
                </a:path>
              </a:pathLst>
            </a:custGeom>
            <a:gradFill flip="none" rotWithShape="1">
              <a:gsLst>
                <a:gs pos="100000">
                  <a:srgbClr val="002060">
                    <a:alpha val="9000"/>
                  </a:srgbClr>
                </a:gs>
                <a:gs pos="0">
                  <a:srgbClr val="A5002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White Gradient">
              <a:extLst>
                <a:ext uri="{FF2B5EF4-FFF2-40B4-BE49-F238E27FC236}">
                  <a16:creationId xmlns:a16="http://schemas.microsoft.com/office/drawing/2014/main" id="{1E0F2A7E-6BFE-4298-BF35-75B3B81DFCA5}"/>
                </a:ext>
              </a:extLst>
            </p:cNvPr>
            <p:cNvSpPr/>
            <p:nvPr/>
          </p:nvSpPr>
          <p:spPr>
            <a:xfrm>
              <a:off x="406399" y="1049130"/>
              <a:ext cx="11277599" cy="5439538"/>
            </a:xfrm>
            <a:prstGeom prst="rect">
              <a:avLst/>
            </a:prstGeom>
            <a:gradFill>
              <a:gsLst>
                <a:gs pos="100000">
                  <a:schemeClr val="bg1">
                    <a:alpha val="80000"/>
                  </a:schemeClr>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4" name="White Strips">
            <a:extLst>
              <a:ext uri="{FF2B5EF4-FFF2-40B4-BE49-F238E27FC236}">
                <a16:creationId xmlns:a16="http://schemas.microsoft.com/office/drawing/2014/main" id="{F4A4DBE6-8BAB-4679-A0E7-5A8D882755BD}"/>
              </a:ext>
            </a:extLst>
          </p:cNvPr>
          <p:cNvGrpSpPr/>
          <p:nvPr/>
        </p:nvGrpSpPr>
        <p:grpSpPr>
          <a:xfrm>
            <a:off x="394018" y="1049130"/>
            <a:ext cx="11172227" cy="5504070"/>
            <a:chOff x="394018" y="1049130"/>
            <a:chExt cx="11172227" cy="5504070"/>
          </a:xfrm>
          <a:solidFill>
            <a:schemeClr val="bg1"/>
          </a:solidFill>
        </p:grpSpPr>
        <p:sp>
          <p:nvSpPr>
            <p:cNvPr id="12" name="Rectangle 11">
              <a:extLst>
                <a:ext uri="{FF2B5EF4-FFF2-40B4-BE49-F238E27FC236}">
                  <a16:creationId xmlns:a16="http://schemas.microsoft.com/office/drawing/2014/main" id="{13D2D887-57FC-436B-8A39-E7D3FF624E18}"/>
                </a:ext>
              </a:extLst>
            </p:cNvPr>
            <p:cNvSpPr/>
            <p:nvPr/>
          </p:nvSpPr>
          <p:spPr>
            <a:xfrm>
              <a:off x="1143719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Rectangle 135">
              <a:extLst>
                <a:ext uri="{FF2B5EF4-FFF2-40B4-BE49-F238E27FC236}">
                  <a16:creationId xmlns:a16="http://schemas.microsoft.com/office/drawing/2014/main" id="{22CF24DD-C1E6-4D02-94B7-5CD103DBBEB4}"/>
                </a:ext>
              </a:extLst>
            </p:cNvPr>
            <p:cNvSpPr/>
            <p:nvPr/>
          </p:nvSpPr>
          <p:spPr>
            <a:xfrm>
              <a:off x="11191794"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7" name="Rectangle 136">
              <a:extLst>
                <a:ext uri="{FF2B5EF4-FFF2-40B4-BE49-F238E27FC236}">
                  <a16:creationId xmlns:a16="http://schemas.microsoft.com/office/drawing/2014/main" id="{5A7A7DBE-1B1D-4F5E-922E-D51B695925B1}"/>
                </a:ext>
              </a:extLst>
            </p:cNvPr>
            <p:cNvSpPr/>
            <p:nvPr/>
          </p:nvSpPr>
          <p:spPr>
            <a:xfrm>
              <a:off x="10946390"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8" name="Rectangle 137">
              <a:extLst>
                <a:ext uri="{FF2B5EF4-FFF2-40B4-BE49-F238E27FC236}">
                  <a16:creationId xmlns:a16="http://schemas.microsoft.com/office/drawing/2014/main" id="{3C2EE9B0-6F66-4E28-AEB0-2DDFADA25D8C}"/>
                </a:ext>
              </a:extLst>
            </p:cNvPr>
            <p:cNvSpPr/>
            <p:nvPr/>
          </p:nvSpPr>
          <p:spPr>
            <a:xfrm>
              <a:off x="10700986"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9" name="Rectangle 138">
              <a:extLst>
                <a:ext uri="{FF2B5EF4-FFF2-40B4-BE49-F238E27FC236}">
                  <a16:creationId xmlns:a16="http://schemas.microsoft.com/office/drawing/2014/main" id="{2B32D557-4FBF-4880-BCC7-9B469B0F2230}"/>
                </a:ext>
              </a:extLst>
            </p:cNvPr>
            <p:cNvSpPr/>
            <p:nvPr/>
          </p:nvSpPr>
          <p:spPr>
            <a:xfrm>
              <a:off x="10455582"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0" name="Rectangle 139">
              <a:extLst>
                <a:ext uri="{FF2B5EF4-FFF2-40B4-BE49-F238E27FC236}">
                  <a16:creationId xmlns:a16="http://schemas.microsoft.com/office/drawing/2014/main" id="{8FF0BC5A-0379-4DB0-AB51-257E2F92342C}"/>
                </a:ext>
              </a:extLst>
            </p:cNvPr>
            <p:cNvSpPr/>
            <p:nvPr/>
          </p:nvSpPr>
          <p:spPr>
            <a:xfrm>
              <a:off x="1021017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1" name="Rectangle 140">
              <a:extLst>
                <a:ext uri="{FF2B5EF4-FFF2-40B4-BE49-F238E27FC236}">
                  <a16:creationId xmlns:a16="http://schemas.microsoft.com/office/drawing/2014/main" id="{CEEB97DF-F38B-47EE-BF00-48EEAEA14D4C}"/>
                </a:ext>
              </a:extLst>
            </p:cNvPr>
            <p:cNvSpPr/>
            <p:nvPr/>
          </p:nvSpPr>
          <p:spPr>
            <a:xfrm>
              <a:off x="9964774"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2" name="Rectangle 141">
              <a:extLst>
                <a:ext uri="{FF2B5EF4-FFF2-40B4-BE49-F238E27FC236}">
                  <a16:creationId xmlns:a16="http://schemas.microsoft.com/office/drawing/2014/main" id="{CB42CEA3-383A-4FFF-8025-45962DE50C90}"/>
                </a:ext>
              </a:extLst>
            </p:cNvPr>
            <p:cNvSpPr/>
            <p:nvPr/>
          </p:nvSpPr>
          <p:spPr>
            <a:xfrm>
              <a:off x="9719370"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3" name="Rectangle 142">
              <a:extLst>
                <a:ext uri="{FF2B5EF4-FFF2-40B4-BE49-F238E27FC236}">
                  <a16:creationId xmlns:a16="http://schemas.microsoft.com/office/drawing/2014/main" id="{7AA77B35-E411-4595-AC41-258B19E6BD0F}"/>
                </a:ext>
              </a:extLst>
            </p:cNvPr>
            <p:cNvSpPr/>
            <p:nvPr/>
          </p:nvSpPr>
          <p:spPr>
            <a:xfrm>
              <a:off x="9473966"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4" name="Rectangle 143">
              <a:extLst>
                <a:ext uri="{FF2B5EF4-FFF2-40B4-BE49-F238E27FC236}">
                  <a16:creationId xmlns:a16="http://schemas.microsoft.com/office/drawing/2014/main" id="{F0B30480-504F-480A-ADC3-60973130AA0F}"/>
                </a:ext>
              </a:extLst>
            </p:cNvPr>
            <p:cNvSpPr/>
            <p:nvPr/>
          </p:nvSpPr>
          <p:spPr>
            <a:xfrm>
              <a:off x="9228562"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5" name="Rectangle 144">
              <a:extLst>
                <a:ext uri="{FF2B5EF4-FFF2-40B4-BE49-F238E27FC236}">
                  <a16:creationId xmlns:a16="http://schemas.microsoft.com/office/drawing/2014/main" id="{2A026D4C-37D4-47BF-88DD-ECEB219D1771}"/>
                </a:ext>
              </a:extLst>
            </p:cNvPr>
            <p:cNvSpPr/>
            <p:nvPr/>
          </p:nvSpPr>
          <p:spPr>
            <a:xfrm>
              <a:off x="898315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6" name="Rectangle 145">
              <a:extLst>
                <a:ext uri="{FF2B5EF4-FFF2-40B4-BE49-F238E27FC236}">
                  <a16:creationId xmlns:a16="http://schemas.microsoft.com/office/drawing/2014/main" id="{80F9335B-5976-4855-A55A-1E523BB570CE}"/>
                </a:ext>
              </a:extLst>
            </p:cNvPr>
            <p:cNvSpPr/>
            <p:nvPr/>
          </p:nvSpPr>
          <p:spPr>
            <a:xfrm>
              <a:off x="8737754"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7" name="Rectangle 146">
              <a:extLst>
                <a:ext uri="{FF2B5EF4-FFF2-40B4-BE49-F238E27FC236}">
                  <a16:creationId xmlns:a16="http://schemas.microsoft.com/office/drawing/2014/main" id="{0FBA282C-9A88-4C81-AB8A-55A427161460}"/>
                </a:ext>
              </a:extLst>
            </p:cNvPr>
            <p:cNvSpPr/>
            <p:nvPr/>
          </p:nvSpPr>
          <p:spPr>
            <a:xfrm>
              <a:off x="8492350"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8" name="Rectangle 147">
              <a:extLst>
                <a:ext uri="{FF2B5EF4-FFF2-40B4-BE49-F238E27FC236}">
                  <a16:creationId xmlns:a16="http://schemas.microsoft.com/office/drawing/2014/main" id="{F5281860-4BF7-4739-978F-D5184D4D8FBB}"/>
                </a:ext>
              </a:extLst>
            </p:cNvPr>
            <p:cNvSpPr/>
            <p:nvPr/>
          </p:nvSpPr>
          <p:spPr>
            <a:xfrm>
              <a:off x="8246946"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9" name="Rectangle 148">
              <a:extLst>
                <a:ext uri="{FF2B5EF4-FFF2-40B4-BE49-F238E27FC236}">
                  <a16:creationId xmlns:a16="http://schemas.microsoft.com/office/drawing/2014/main" id="{55DA69AD-61A1-4034-A217-461EAFAF3F88}"/>
                </a:ext>
              </a:extLst>
            </p:cNvPr>
            <p:cNvSpPr/>
            <p:nvPr/>
          </p:nvSpPr>
          <p:spPr>
            <a:xfrm>
              <a:off x="8001542"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0" name="Rectangle 149">
              <a:extLst>
                <a:ext uri="{FF2B5EF4-FFF2-40B4-BE49-F238E27FC236}">
                  <a16:creationId xmlns:a16="http://schemas.microsoft.com/office/drawing/2014/main" id="{D5D12BD9-3460-4790-88E2-DBF247CA5CEB}"/>
                </a:ext>
              </a:extLst>
            </p:cNvPr>
            <p:cNvSpPr/>
            <p:nvPr/>
          </p:nvSpPr>
          <p:spPr>
            <a:xfrm>
              <a:off x="775613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1" name="Rectangle 150">
              <a:extLst>
                <a:ext uri="{FF2B5EF4-FFF2-40B4-BE49-F238E27FC236}">
                  <a16:creationId xmlns:a16="http://schemas.microsoft.com/office/drawing/2014/main" id="{5AB6237A-6D3E-4DE9-B86D-689CFDC91164}"/>
                </a:ext>
              </a:extLst>
            </p:cNvPr>
            <p:cNvSpPr/>
            <p:nvPr/>
          </p:nvSpPr>
          <p:spPr>
            <a:xfrm>
              <a:off x="7510734"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2" name="Rectangle 151">
              <a:extLst>
                <a:ext uri="{FF2B5EF4-FFF2-40B4-BE49-F238E27FC236}">
                  <a16:creationId xmlns:a16="http://schemas.microsoft.com/office/drawing/2014/main" id="{EA1347FD-E5E9-45E4-800A-A2FFBF543A72}"/>
                </a:ext>
              </a:extLst>
            </p:cNvPr>
            <p:cNvSpPr/>
            <p:nvPr/>
          </p:nvSpPr>
          <p:spPr>
            <a:xfrm>
              <a:off x="7265330"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Rectangle 152">
              <a:extLst>
                <a:ext uri="{FF2B5EF4-FFF2-40B4-BE49-F238E27FC236}">
                  <a16:creationId xmlns:a16="http://schemas.microsoft.com/office/drawing/2014/main" id="{0E39DBCF-3265-4575-8D82-476341B70925}"/>
                </a:ext>
              </a:extLst>
            </p:cNvPr>
            <p:cNvSpPr/>
            <p:nvPr/>
          </p:nvSpPr>
          <p:spPr>
            <a:xfrm>
              <a:off x="7019926"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4" name="Rectangle 153">
              <a:extLst>
                <a:ext uri="{FF2B5EF4-FFF2-40B4-BE49-F238E27FC236}">
                  <a16:creationId xmlns:a16="http://schemas.microsoft.com/office/drawing/2014/main" id="{07F29CCF-BD1A-49B1-B3A9-F8ED74DD2992}"/>
                </a:ext>
              </a:extLst>
            </p:cNvPr>
            <p:cNvSpPr/>
            <p:nvPr/>
          </p:nvSpPr>
          <p:spPr>
            <a:xfrm>
              <a:off x="6774522"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5" name="Rectangle 154">
              <a:extLst>
                <a:ext uri="{FF2B5EF4-FFF2-40B4-BE49-F238E27FC236}">
                  <a16:creationId xmlns:a16="http://schemas.microsoft.com/office/drawing/2014/main" id="{761C2AA9-5AEC-4D59-9A40-D1DB0553B820}"/>
                </a:ext>
              </a:extLst>
            </p:cNvPr>
            <p:cNvSpPr/>
            <p:nvPr/>
          </p:nvSpPr>
          <p:spPr>
            <a:xfrm>
              <a:off x="652911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6" name="Rectangle 155">
              <a:extLst>
                <a:ext uri="{FF2B5EF4-FFF2-40B4-BE49-F238E27FC236}">
                  <a16:creationId xmlns:a16="http://schemas.microsoft.com/office/drawing/2014/main" id="{76D19AE8-DD81-4040-805C-1DEDCDCD0CE7}"/>
                </a:ext>
              </a:extLst>
            </p:cNvPr>
            <p:cNvSpPr/>
            <p:nvPr/>
          </p:nvSpPr>
          <p:spPr>
            <a:xfrm>
              <a:off x="6283714"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7" name="Rectangle 156">
              <a:extLst>
                <a:ext uri="{FF2B5EF4-FFF2-40B4-BE49-F238E27FC236}">
                  <a16:creationId xmlns:a16="http://schemas.microsoft.com/office/drawing/2014/main" id="{FF5A68E2-CFCB-4A8F-B7ED-2856411A9CCF}"/>
                </a:ext>
              </a:extLst>
            </p:cNvPr>
            <p:cNvSpPr/>
            <p:nvPr/>
          </p:nvSpPr>
          <p:spPr>
            <a:xfrm>
              <a:off x="6038310"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8" name="Rectangle 157">
              <a:extLst>
                <a:ext uri="{FF2B5EF4-FFF2-40B4-BE49-F238E27FC236}">
                  <a16:creationId xmlns:a16="http://schemas.microsoft.com/office/drawing/2014/main" id="{873F2F68-973A-44B2-BEE7-0366740E3ED5}"/>
                </a:ext>
              </a:extLst>
            </p:cNvPr>
            <p:cNvSpPr/>
            <p:nvPr/>
          </p:nvSpPr>
          <p:spPr>
            <a:xfrm>
              <a:off x="5792906"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Rectangle 158">
              <a:extLst>
                <a:ext uri="{FF2B5EF4-FFF2-40B4-BE49-F238E27FC236}">
                  <a16:creationId xmlns:a16="http://schemas.microsoft.com/office/drawing/2014/main" id="{C9D89B53-54ED-4DD5-91AF-861E756DF586}"/>
                </a:ext>
              </a:extLst>
            </p:cNvPr>
            <p:cNvSpPr/>
            <p:nvPr/>
          </p:nvSpPr>
          <p:spPr>
            <a:xfrm>
              <a:off x="5547502"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Rectangle 159">
              <a:extLst>
                <a:ext uri="{FF2B5EF4-FFF2-40B4-BE49-F238E27FC236}">
                  <a16:creationId xmlns:a16="http://schemas.microsoft.com/office/drawing/2014/main" id="{04DE8BD3-040D-433F-B2A1-90D8FEDD4AA5}"/>
                </a:ext>
              </a:extLst>
            </p:cNvPr>
            <p:cNvSpPr/>
            <p:nvPr/>
          </p:nvSpPr>
          <p:spPr>
            <a:xfrm>
              <a:off x="530209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1" name="Rectangle 160">
              <a:extLst>
                <a:ext uri="{FF2B5EF4-FFF2-40B4-BE49-F238E27FC236}">
                  <a16:creationId xmlns:a16="http://schemas.microsoft.com/office/drawing/2014/main" id="{490DCC89-C8B3-4698-ABE4-B1C34897BEB9}"/>
                </a:ext>
              </a:extLst>
            </p:cNvPr>
            <p:cNvSpPr/>
            <p:nvPr/>
          </p:nvSpPr>
          <p:spPr>
            <a:xfrm>
              <a:off x="5056694"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Rectangle 161">
              <a:extLst>
                <a:ext uri="{FF2B5EF4-FFF2-40B4-BE49-F238E27FC236}">
                  <a16:creationId xmlns:a16="http://schemas.microsoft.com/office/drawing/2014/main" id="{658AFC74-28EE-4387-9D63-16A5A3F13446}"/>
                </a:ext>
              </a:extLst>
            </p:cNvPr>
            <p:cNvSpPr/>
            <p:nvPr/>
          </p:nvSpPr>
          <p:spPr>
            <a:xfrm>
              <a:off x="4811290"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3" name="Rectangle 162">
              <a:extLst>
                <a:ext uri="{FF2B5EF4-FFF2-40B4-BE49-F238E27FC236}">
                  <a16:creationId xmlns:a16="http://schemas.microsoft.com/office/drawing/2014/main" id="{747594E7-079F-4AD5-B7C3-060FE9CD3551}"/>
                </a:ext>
              </a:extLst>
            </p:cNvPr>
            <p:cNvSpPr/>
            <p:nvPr/>
          </p:nvSpPr>
          <p:spPr>
            <a:xfrm>
              <a:off x="4565886"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Rectangle 163">
              <a:extLst>
                <a:ext uri="{FF2B5EF4-FFF2-40B4-BE49-F238E27FC236}">
                  <a16:creationId xmlns:a16="http://schemas.microsoft.com/office/drawing/2014/main" id="{6EB88D35-C101-46A5-85A2-1321DD8EA53C}"/>
                </a:ext>
              </a:extLst>
            </p:cNvPr>
            <p:cNvSpPr/>
            <p:nvPr/>
          </p:nvSpPr>
          <p:spPr>
            <a:xfrm>
              <a:off x="4320482"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164">
              <a:extLst>
                <a:ext uri="{FF2B5EF4-FFF2-40B4-BE49-F238E27FC236}">
                  <a16:creationId xmlns:a16="http://schemas.microsoft.com/office/drawing/2014/main" id="{2FAF69F4-9721-453C-AE38-2D9EBD32B2BE}"/>
                </a:ext>
              </a:extLst>
            </p:cNvPr>
            <p:cNvSpPr/>
            <p:nvPr/>
          </p:nvSpPr>
          <p:spPr>
            <a:xfrm>
              <a:off x="407507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Rectangle 165">
              <a:extLst>
                <a:ext uri="{FF2B5EF4-FFF2-40B4-BE49-F238E27FC236}">
                  <a16:creationId xmlns:a16="http://schemas.microsoft.com/office/drawing/2014/main" id="{69CE90A4-E365-4982-9D85-82B3BB06F6CD}"/>
                </a:ext>
              </a:extLst>
            </p:cNvPr>
            <p:cNvSpPr/>
            <p:nvPr/>
          </p:nvSpPr>
          <p:spPr>
            <a:xfrm>
              <a:off x="3829674"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7" name="Rectangle 166">
              <a:extLst>
                <a:ext uri="{FF2B5EF4-FFF2-40B4-BE49-F238E27FC236}">
                  <a16:creationId xmlns:a16="http://schemas.microsoft.com/office/drawing/2014/main" id="{BBE8201F-6D07-42A9-A204-7DF2B2D07E5B}"/>
                </a:ext>
              </a:extLst>
            </p:cNvPr>
            <p:cNvSpPr/>
            <p:nvPr/>
          </p:nvSpPr>
          <p:spPr>
            <a:xfrm>
              <a:off x="3584270"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Rectangle 167">
              <a:extLst>
                <a:ext uri="{FF2B5EF4-FFF2-40B4-BE49-F238E27FC236}">
                  <a16:creationId xmlns:a16="http://schemas.microsoft.com/office/drawing/2014/main" id="{8F239088-9990-4512-99EE-3310FC03B2EB}"/>
                </a:ext>
              </a:extLst>
            </p:cNvPr>
            <p:cNvSpPr/>
            <p:nvPr/>
          </p:nvSpPr>
          <p:spPr>
            <a:xfrm>
              <a:off x="3338866"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9" name="Rectangle 168">
              <a:extLst>
                <a:ext uri="{FF2B5EF4-FFF2-40B4-BE49-F238E27FC236}">
                  <a16:creationId xmlns:a16="http://schemas.microsoft.com/office/drawing/2014/main" id="{4981A9CF-5341-4025-9DD3-8F35295C1C08}"/>
                </a:ext>
              </a:extLst>
            </p:cNvPr>
            <p:cNvSpPr/>
            <p:nvPr/>
          </p:nvSpPr>
          <p:spPr>
            <a:xfrm>
              <a:off x="3093462"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0" name="Rectangle 169">
              <a:extLst>
                <a:ext uri="{FF2B5EF4-FFF2-40B4-BE49-F238E27FC236}">
                  <a16:creationId xmlns:a16="http://schemas.microsoft.com/office/drawing/2014/main" id="{489FAC4D-5C09-4D1A-B198-A536D4497C73}"/>
                </a:ext>
              </a:extLst>
            </p:cNvPr>
            <p:cNvSpPr/>
            <p:nvPr/>
          </p:nvSpPr>
          <p:spPr>
            <a:xfrm>
              <a:off x="284805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1" name="Rectangle 170">
              <a:extLst>
                <a:ext uri="{FF2B5EF4-FFF2-40B4-BE49-F238E27FC236}">
                  <a16:creationId xmlns:a16="http://schemas.microsoft.com/office/drawing/2014/main" id="{5FC226CA-85A7-4866-9EB2-9D38D7B7A4D1}"/>
                </a:ext>
              </a:extLst>
            </p:cNvPr>
            <p:cNvSpPr/>
            <p:nvPr/>
          </p:nvSpPr>
          <p:spPr>
            <a:xfrm>
              <a:off x="2602654"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2" name="Rectangle 171">
              <a:extLst>
                <a:ext uri="{FF2B5EF4-FFF2-40B4-BE49-F238E27FC236}">
                  <a16:creationId xmlns:a16="http://schemas.microsoft.com/office/drawing/2014/main" id="{888B3DD3-7776-4E62-9964-21A60D381F06}"/>
                </a:ext>
              </a:extLst>
            </p:cNvPr>
            <p:cNvSpPr/>
            <p:nvPr/>
          </p:nvSpPr>
          <p:spPr>
            <a:xfrm>
              <a:off x="2357250"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3" name="Rectangle 172">
              <a:extLst>
                <a:ext uri="{FF2B5EF4-FFF2-40B4-BE49-F238E27FC236}">
                  <a16:creationId xmlns:a16="http://schemas.microsoft.com/office/drawing/2014/main" id="{2E75C820-B106-455E-A07F-D8390D201CBD}"/>
                </a:ext>
              </a:extLst>
            </p:cNvPr>
            <p:cNvSpPr/>
            <p:nvPr/>
          </p:nvSpPr>
          <p:spPr>
            <a:xfrm>
              <a:off x="2111846"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4" name="Rectangle 173">
              <a:extLst>
                <a:ext uri="{FF2B5EF4-FFF2-40B4-BE49-F238E27FC236}">
                  <a16:creationId xmlns:a16="http://schemas.microsoft.com/office/drawing/2014/main" id="{AC982E76-D895-4BF2-95D8-368A2E46AB24}"/>
                </a:ext>
              </a:extLst>
            </p:cNvPr>
            <p:cNvSpPr/>
            <p:nvPr/>
          </p:nvSpPr>
          <p:spPr>
            <a:xfrm>
              <a:off x="1866442"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a:extLst>
                <a:ext uri="{FF2B5EF4-FFF2-40B4-BE49-F238E27FC236}">
                  <a16:creationId xmlns:a16="http://schemas.microsoft.com/office/drawing/2014/main" id="{83FED76A-A6DC-4691-AC60-7A786209EC6F}"/>
                </a:ext>
              </a:extLst>
            </p:cNvPr>
            <p:cNvSpPr/>
            <p:nvPr/>
          </p:nvSpPr>
          <p:spPr>
            <a:xfrm>
              <a:off x="162103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6" name="Rectangle 175">
              <a:extLst>
                <a:ext uri="{FF2B5EF4-FFF2-40B4-BE49-F238E27FC236}">
                  <a16:creationId xmlns:a16="http://schemas.microsoft.com/office/drawing/2014/main" id="{9A25E6AE-69D5-4528-A2A6-E78086C78533}"/>
                </a:ext>
              </a:extLst>
            </p:cNvPr>
            <p:cNvSpPr/>
            <p:nvPr/>
          </p:nvSpPr>
          <p:spPr>
            <a:xfrm>
              <a:off x="1375634"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7" name="Rectangle 176">
              <a:extLst>
                <a:ext uri="{FF2B5EF4-FFF2-40B4-BE49-F238E27FC236}">
                  <a16:creationId xmlns:a16="http://schemas.microsoft.com/office/drawing/2014/main" id="{124DA9B5-A736-47CA-9BB7-519932BBBDB2}"/>
                </a:ext>
              </a:extLst>
            </p:cNvPr>
            <p:cNvSpPr/>
            <p:nvPr/>
          </p:nvSpPr>
          <p:spPr>
            <a:xfrm>
              <a:off x="1130230"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8" name="Rectangle 177">
              <a:extLst>
                <a:ext uri="{FF2B5EF4-FFF2-40B4-BE49-F238E27FC236}">
                  <a16:creationId xmlns:a16="http://schemas.microsoft.com/office/drawing/2014/main" id="{120B479C-E9EA-4526-93CE-AD62FCB0C797}"/>
                </a:ext>
              </a:extLst>
            </p:cNvPr>
            <p:cNvSpPr/>
            <p:nvPr/>
          </p:nvSpPr>
          <p:spPr>
            <a:xfrm>
              <a:off x="884826"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9" name="Rectangle 178">
              <a:extLst>
                <a:ext uri="{FF2B5EF4-FFF2-40B4-BE49-F238E27FC236}">
                  <a16:creationId xmlns:a16="http://schemas.microsoft.com/office/drawing/2014/main" id="{57102977-9F04-44A9-95AB-1732A4AB2067}"/>
                </a:ext>
              </a:extLst>
            </p:cNvPr>
            <p:cNvSpPr/>
            <p:nvPr/>
          </p:nvSpPr>
          <p:spPr>
            <a:xfrm>
              <a:off x="639422"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0" name="Rectangle 179">
              <a:extLst>
                <a:ext uri="{FF2B5EF4-FFF2-40B4-BE49-F238E27FC236}">
                  <a16:creationId xmlns:a16="http://schemas.microsoft.com/office/drawing/2014/main" id="{F9CDB297-865B-4037-90AB-5965C9B31D47}"/>
                </a:ext>
              </a:extLst>
            </p:cNvPr>
            <p:cNvSpPr/>
            <p:nvPr/>
          </p:nvSpPr>
          <p:spPr>
            <a:xfrm>
              <a:off x="394018" y="1049130"/>
              <a:ext cx="129047" cy="55040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9" name="Group 38">
            <a:extLst>
              <a:ext uri="{FF2B5EF4-FFF2-40B4-BE49-F238E27FC236}">
                <a16:creationId xmlns:a16="http://schemas.microsoft.com/office/drawing/2014/main" id="{8C29404A-590B-4327-B137-0B24CC349064}"/>
              </a:ext>
            </a:extLst>
          </p:cNvPr>
          <p:cNvGrpSpPr/>
          <p:nvPr/>
        </p:nvGrpSpPr>
        <p:grpSpPr>
          <a:xfrm>
            <a:off x="1353944" y="2092913"/>
            <a:ext cx="8591513" cy="3172178"/>
            <a:chOff x="1353944" y="2092913"/>
            <a:chExt cx="8591513" cy="3172178"/>
          </a:xfrm>
        </p:grpSpPr>
        <p:grpSp>
          <p:nvGrpSpPr>
            <p:cNvPr id="30" name="Group 29">
              <a:extLst>
                <a:ext uri="{FF2B5EF4-FFF2-40B4-BE49-F238E27FC236}">
                  <a16:creationId xmlns:a16="http://schemas.microsoft.com/office/drawing/2014/main" id="{12548952-87BC-4974-8514-15ECEA22E058}"/>
                </a:ext>
              </a:extLst>
            </p:cNvPr>
            <p:cNvGrpSpPr/>
            <p:nvPr/>
          </p:nvGrpSpPr>
          <p:grpSpPr>
            <a:xfrm>
              <a:off x="8130589" y="3509164"/>
              <a:ext cx="1814868" cy="367880"/>
              <a:chOff x="8130589" y="3509164"/>
              <a:chExt cx="1814868" cy="367880"/>
            </a:xfrm>
          </p:grpSpPr>
          <p:grpSp>
            <p:nvGrpSpPr>
              <p:cNvPr id="28" name="Group 27">
                <a:extLst>
                  <a:ext uri="{FF2B5EF4-FFF2-40B4-BE49-F238E27FC236}">
                    <a16:creationId xmlns:a16="http://schemas.microsoft.com/office/drawing/2014/main" id="{D7D9FEF8-7373-405E-A25A-9E0E21AAEB8A}"/>
                  </a:ext>
                </a:extLst>
              </p:cNvPr>
              <p:cNvGrpSpPr/>
              <p:nvPr/>
            </p:nvGrpSpPr>
            <p:grpSpPr>
              <a:xfrm>
                <a:off x="8843997" y="3509164"/>
                <a:ext cx="360269" cy="367880"/>
                <a:chOff x="8843997" y="3509164"/>
                <a:chExt cx="360269" cy="367880"/>
              </a:xfrm>
            </p:grpSpPr>
            <p:sp>
              <p:nvSpPr>
                <p:cNvPr id="188" name="Isosceles Triangle 187">
                  <a:extLst>
                    <a:ext uri="{FF2B5EF4-FFF2-40B4-BE49-F238E27FC236}">
                      <a16:creationId xmlns:a16="http://schemas.microsoft.com/office/drawing/2014/main" id="{3C188244-240A-430B-9D0A-14A8051B4EE1}"/>
                    </a:ext>
                  </a:extLst>
                </p:cNvPr>
                <p:cNvSpPr/>
                <p:nvPr/>
              </p:nvSpPr>
              <p:spPr>
                <a:xfrm rot="5400000">
                  <a:off x="8818626" y="3534535"/>
                  <a:ext cx="367880" cy="317138"/>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9" name="Rectangle 188">
                  <a:extLst>
                    <a:ext uri="{FF2B5EF4-FFF2-40B4-BE49-F238E27FC236}">
                      <a16:creationId xmlns:a16="http://schemas.microsoft.com/office/drawing/2014/main" id="{A25E5EAB-E912-4C88-BC4A-7EC3CBBA437C}"/>
                    </a:ext>
                  </a:extLst>
                </p:cNvPr>
                <p:cNvSpPr/>
                <p:nvPr/>
              </p:nvSpPr>
              <p:spPr>
                <a:xfrm>
                  <a:off x="9157556" y="3511396"/>
                  <a:ext cx="46710" cy="36341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a:extLst>
                  <a:ext uri="{FF2B5EF4-FFF2-40B4-BE49-F238E27FC236}">
                    <a16:creationId xmlns:a16="http://schemas.microsoft.com/office/drawing/2014/main" id="{F20912F7-9076-4D3B-A353-C77D482E6BB7}"/>
                  </a:ext>
                </a:extLst>
              </p:cNvPr>
              <p:cNvGrpSpPr/>
              <p:nvPr/>
            </p:nvGrpSpPr>
            <p:grpSpPr>
              <a:xfrm>
                <a:off x="8130589" y="3611305"/>
                <a:ext cx="1814868" cy="165604"/>
                <a:chOff x="8130589" y="3611305"/>
                <a:chExt cx="1814868" cy="165604"/>
              </a:xfrm>
            </p:grpSpPr>
            <p:sp>
              <p:nvSpPr>
                <p:cNvPr id="114" name="Freeform: Shape 113">
                  <a:extLst>
                    <a:ext uri="{FF2B5EF4-FFF2-40B4-BE49-F238E27FC236}">
                      <a16:creationId xmlns:a16="http://schemas.microsoft.com/office/drawing/2014/main" id="{6C4225B9-52E6-445D-B4F3-C9B4F3F0C459}"/>
                    </a:ext>
                  </a:extLst>
                </p:cNvPr>
                <p:cNvSpPr/>
                <p:nvPr/>
              </p:nvSpPr>
              <p:spPr>
                <a:xfrm>
                  <a:off x="8130589" y="3693561"/>
                  <a:ext cx="1720894" cy="0"/>
                </a:xfrm>
                <a:custGeom>
                  <a:avLst/>
                  <a:gdLst>
                    <a:gd name="connsiteX0" fmla="*/ 333345 w 3964215"/>
                    <a:gd name="connsiteY0" fmla="*/ 0 h 1482520"/>
                    <a:gd name="connsiteX1" fmla="*/ 3630870 w 3964215"/>
                    <a:gd name="connsiteY1" fmla="*/ 0 h 1482520"/>
                    <a:gd name="connsiteX2" fmla="*/ 3964215 w 3964215"/>
                    <a:gd name="connsiteY2" fmla="*/ 333345 h 1482520"/>
                    <a:gd name="connsiteX3" fmla="*/ 3964215 w 3964215"/>
                    <a:gd name="connsiteY3" fmla="*/ 1149175 h 1482520"/>
                    <a:gd name="connsiteX4" fmla="*/ 3630870 w 3964215"/>
                    <a:gd name="connsiteY4" fmla="*/ 1482520 h 1482520"/>
                    <a:gd name="connsiteX5" fmla="*/ 3484488 w 3964215"/>
                    <a:gd name="connsiteY5" fmla="*/ 1482520 h 1482520"/>
                    <a:gd name="connsiteX6" fmla="*/ 3484488 w 3964215"/>
                    <a:gd name="connsiteY6" fmla="*/ 422958 h 1482520"/>
                    <a:gd name="connsiteX7" fmla="*/ 0 w 3964215"/>
                    <a:gd name="connsiteY7" fmla="*/ 422958 h 1482520"/>
                    <a:gd name="connsiteX8" fmla="*/ 0 w 3964215"/>
                    <a:gd name="connsiteY8" fmla="*/ 333345 h 1482520"/>
                    <a:gd name="connsiteX9" fmla="*/ 333345 w 3964215"/>
                    <a:gd name="connsiteY9" fmla="*/ 0 h 1482520"/>
                    <a:gd name="connsiteX0" fmla="*/ 3484488 w 3964215"/>
                    <a:gd name="connsiteY0" fmla="*/ 422958 h 1482520"/>
                    <a:gd name="connsiteX1" fmla="*/ 0 w 3964215"/>
                    <a:gd name="connsiteY1" fmla="*/ 422958 h 1482520"/>
                    <a:gd name="connsiteX2" fmla="*/ 0 w 3964215"/>
                    <a:gd name="connsiteY2" fmla="*/ 333345 h 1482520"/>
                    <a:gd name="connsiteX3" fmla="*/ 333345 w 3964215"/>
                    <a:gd name="connsiteY3" fmla="*/ 0 h 1482520"/>
                    <a:gd name="connsiteX4" fmla="*/ 3630870 w 3964215"/>
                    <a:gd name="connsiteY4" fmla="*/ 0 h 1482520"/>
                    <a:gd name="connsiteX5" fmla="*/ 3964215 w 3964215"/>
                    <a:gd name="connsiteY5" fmla="*/ 333345 h 1482520"/>
                    <a:gd name="connsiteX6" fmla="*/ 3964215 w 3964215"/>
                    <a:gd name="connsiteY6" fmla="*/ 1149175 h 1482520"/>
                    <a:gd name="connsiteX7" fmla="*/ 3630870 w 3964215"/>
                    <a:gd name="connsiteY7" fmla="*/ 1482520 h 1482520"/>
                    <a:gd name="connsiteX8" fmla="*/ 3484488 w 3964215"/>
                    <a:gd name="connsiteY8" fmla="*/ 1482520 h 1482520"/>
                    <a:gd name="connsiteX9" fmla="*/ 3575928 w 3964215"/>
                    <a:gd name="connsiteY9" fmla="*/ 514398 h 1482520"/>
                    <a:gd name="connsiteX0" fmla="*/ 3484488 w 3964215"/>
                    <a:gd name="connsiteY0" fmla="*/ 422958 h 1482520"/>
                    <a:gd name="connsiteX1" fmla="*/ 0 w 3964215"/>
                    <a:gd name="connsiteY1" fmla="*/ 422958 h 1482520"/>
                    <a:gd name="connsiteX2" fmla="*/ 0 w 3964215"/>
                    <a:gd name="connsiteY2" fmla="*/ 333345 h 1482520"/>
                    <a:gd name="connsiteX3" fmla="*/ 333345 w 3964215"/>
                    <a:gd name="connsiteY3" fmla="*/ 0 h 1482520"/>
                    <a:gd name="connsiteX4" fmla="*/ 3630870 w 3964215"/>
                    <a:gd name="connsiteY4" fmla="*/ 0 h 1482520"/>
                    <a:gd name="connsiteX5" fmla="*/ 3964215 w 3964215"/>
                    <a:gd name="connsiteY5" fmla="*/ 333345 h 1482520"/>
                    <a:gd name="connsiteX6" fmla="*/ 3964215 w 3964215"/>
                    <a:gd name="connsiteY6" fmla="*/ 1149175 h 1482520"/>
                    <a:gd name="connsiteX7" fmla="*/ 3630870 w 3964215"/>
                    <a:gd name="connsiteY7" fmla="*/ 1482520 h 1482520"/>
                    <a:gd name="connsiteX8" fmla="*/ 3484488 w 3964215"/>
                    <a:gd name="connsiteY8" fmla="*/ 1482520 h 1482520"/>
                    <a:gd name="connsiteX0" fmla="*/ 0 w 3964215"/>
                    <a:gd name="connsiteY0" fmla="*/ 422958 h 1482520"/>
                    <a:gd name="connsiteX1" fmla="*/ 0 w 3964215"/>
                    <a:gd name="connsiteY1" fmla="*/ 333345 h 1482520"/>
                    <a:gd name="connsiteX2" fmla="*/ 333345 w 3964215"/>
                    <a:gd name="connsiteY2" fmla="*/ 0 h 1482520"/>
                    <a:gd name="connsiteX3" fmla="*/ 3630870 w 3964215"/>
                    <a:gd name="connsiteY3" fmla="*/ 0 h 1482520"/>
                    <a:gd name="connsiteX4" fmla="*/ 3964215 w 3964215"/>
                    <a:gd name="connsiteY4" fmla="*/ 333345 h 1482520"/>
                    <a:gd name="connsiteX5" fmla="*/ 3964215 w 3964215"/>
                    <a:gd name="connsiteY5" fmla="*/ 1149175 h 1482520"/>
                    <a:gd name="connsiteX6" fmla="*/ 3630870 w 3964215"/>
                    <a:gd name="connsiteY6" fmla="*/ 1482520 h 1482520"/>
                    <a:gd name="connsiteX7" fmla="*/ 3484488 w 3964215"/>
                    <a:gd name="connsiteY7" fmla="*/ 1482520 h 1482520"/>
                    <a:gd name="connsiteX0" fmla="*/ 0 w 3964215"/>
                    <a:gd name="connsiteY0" fmla="*/ 422958 h 1482520"/>
                    <a:gd name="connsiteX1" fmla="*/ 0 w 3964215"/>
                    <a:gd name="connsiteY1" fmla="*/ 333345 h 1482520"/>
                    <a:gd name="connsiteX2" fmla="*/ 333345 w 3964215"/>
                    <a:gd name="connsiteY2" fmla="*/ 0 h 1482520"/>
                    <a:gd name="connsiteX3" fmla="*/ 3630870 w 3964215"/>
                    <a:gd name="connsiteY3" fmla="*/ 0 h 1482520"/>
                    <a:gd name="connsiteX4" fmla="*/ 3964215 w 3964215"/>
                    <a:gd name="connsiteY4" fmla="*/ 333345 h 1482520"/>
                    <a:gd name="connsiteX5" fmla="*/ 3964215 w 3964215"/>
                    <a:gd name="connsiteY5" fmla="*/ 1149175 h 1482520"/>
                    <a:gd name="connsiteX6" fmla="*/ 3630870 w 3964215"/>
                    <a:gd name="connsiteY6" fmla="*/ 1482520 h 1482520"/>
                    <a:gd name="connsiteX0" fmla="*/ 0 w 3964215"/>
                    <a:gd name="connsiteY0" fmla="*/ 422958 h 1149175"/>
                    <a:gd name="connsiteX1" fmla="*/ 0 w 3964215"/>
                    <a:gd name="connsiteY1" fmla="*/ 333345 h 1149175"/>
                    <a:gd name="connsiteX2" fmla="*/ 333345 w 3964215"/>
                    <a:gd name="connsiteY2" fmla="*/ 0 h 1149175"/>
                    <a:gd name="connsiteX3" fmla="*/ 3630870 w 3964215"/>
                    <a:gd name="connsiteY3" fmla="*/ 0 h 1149175"/>
                    <a:gd name="connsiteX4" fmla="*/ 3964215 w 3964215"/>
                    <a:gd name="connsiteY4" fmla="*/ 333345 h 1149175"/>
                    <a:gd name="connsiteX5" fmla="*/ 3964215 w 3964215"/>
                    <a:gd name="connsiteY5" fmla="*/ 1149175 h 1149175"/>
                    <a:gd name="connsiteX0" fmla="*/ 0 w 3964215"/>
                    <a:gd name="connsiteY0" fmla="*/ 333345 h 1149175"/>
                    <a:gd name="connsiteX1" fmla="*/ 333345 w 3964215"/>
                    <a:gd name="connsiteY1" fmla="*/ 0 h 1149175"/>
                    <a:gd name="connsiteX2" fmla="*/ 3630870 w 3964215"/>
                    <a:gd name="connsiteY2" fmla="*/ 0 h 1149175"/>
                    <a:gd name="connsiteX3" fmla="*/ 3964215 w 3964215"/>
                    <a:gd name="connsiteY3" fmla="*/ 333345 h 1149175"/>
                    <a:gd name="connsiteX4" fmla="*/ 3964215 w 3964215"/>
                    <a:gd name="connsiteY4" fmla="*/ 1149175 h 1149175"/>
                    <a:gd name="connsiteX0" fmla="*/ 0 w 3630870"/>
                    <a:gd name="connsiteY0" fmla="*/ 0 h 1149175"/>
                    <a:gd name="connsiteX1" fmla="*/ 3297525 w 3630870"/>
                    <a:gd name="connsiteY1" fmla="*/ 0 h 1149175"/>
                    <a:gd name="connsiteX2" fmla="*/ 3630870 w 3630870"/>
                    <a:gd name="connsiteY2" fmla="*/ 333345 h 1149175"/>
                    <a:gd name="connsiteX3" fmla="*/ 3630870 w 3630870"/>
                    <a:gd name="connsiteY3" fmla="*/ 1149175 h 1149175"/>
                    <a:gd name="connsiteX0" fmla="*/ 0 w 3630870"/>
                    <a:gd name="connsiteY0" fmla="*/ 0 h 333345"/>
                    <a:gd name="connsiteX1" fmla="*/ 3297525 w 3630870"/>
                    <a:gd name="connsiteY1" fmla="*/ 0 h 333345"/>
                    <a:gd name="connsiteX2" fmla="*/ 3630870 w 3630870"/>
                    <a:gd name="connsiteY2" fmla="*/ 333345 h 333345"/>
                    <a:gd name="connsiteX0" fmla="*/ 0 w 3297525"/>
                    <a:gd name="connsiteY0" fmla="*/ 0 h 0"/>
                    <a:gd name="connsiteX1" fmla="*/ 3297525 w 3297525"/>
                    <a:gd name="connsiteY1" fmla="*/ 0 h 0"/>
                    <a:gd name="connsiteX0" fmla="*/ 0 w 10000"/>
                    <a:gd name="connsiteY0" fmla="*/ 0 h 0"/>
                    <a:gd name="connsiteX1" fmla="*/ 4481 w 10000"/>
                    <a:gd name="connsiteY1" fmla="*/ -401 h 0"/>
                    <a:gd name="connsiteX2" fmla="*/ 10000 w 10000"/>
                    <a:gd name="connsiteY2" fmla="*/ 0 h 0"/>
                  </a:gdLst>
                  <a:ahLst/>
                  <a:cxnLst>
                    <a:cxn ang="0">
                      <a:pos x="connsiteX0" y="connsiteY0"/>
                    </a:cxn>
                    <a:cxn ang="0">
                      <a:pos x="connsiteX1" y="connsiteY1"/>
                    </a:cxn>
                    <a:cxn ang="0">
                      <a:pos x="connsiteX2" y="connsiteY2"/>
                    </a:cxn>
                  </a:cxnLst>
                  <a:rect l="l" t="t" r="r" b="b"/>
                  <a:pathLst>
                    <a:path w="10000">
                      <a:moveTo>
                        <a:pt x="0" y="0"/>
                      </a:moveTo>
                      <a:lnTo>
                        <a:pt x="4481" y="-401"/>
                      </a:lnTo>
                      <a:lnTo>
                        <a:pt x="10000" y="0"/>
                      </a:lnTo>
                    </a:path>
                  </a:pathLst>
                </a:cu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0" name="Isosceles Triangle 189">
                  <a:extLst>
                    <a:ext uri="{FF2B5EF4-FFF2-40B4-BE49-F238E27FC236}">
                      <a16:creationId xmlns:a16="http://schemas.microsoft.com/office/drawing/2014/main" id="{9BD7E7BB-B7B3-4DBD-AE99-C0A493B756BD}"/>
                    </a:ext>
                  </a:extLst>
                </p:cNvPr>
                <p:cNvSpPr/>
                <p:nvPr/>
              </p:nvSpPr>
              <p:spPr>
                <a:xfrm rot="5400000">
                  <a:off x="9791274" y="3622726"/>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31" name="Group 30">
              <a:extLst>
                <a:ext uri="{FF2B5EF4-FFF2-40B4-BE49-F238E27FC236}">
                  <a16:creationId xmlns:a16="http://schemas.microsoft.com/office/drawing/2014/main" id="{3B7CF79C-E30D-4B32-8B8D-5521E977E089}"/>
                </a:ext>
              </a:extLst>
            </p:cNvPr>
            <p:cNvGrpSpPr/>
            <p:nvPr/>
          </p:nvGrpSpPr>
          <p:grpSpPr>
            <a:xfrm>
              <a:off x="1353944" y="2092913"/>
              <a:ext cx="2061652" cy="982649"/>
              <a:chOff x="1353944" y="2092913"/>
              <a:chExt cx="2061652" cy="982649"/>
            </a:xfrm>
          </p:grpSpPr>
          <p:sp>
            <p:nvSpPr>
              <p:cNvPr id="185" name="Rectangle: Rounded Corners 96">
                <a:extLst>
                  <a:ext uri="{FF2B5EF4-FFF2-40B4-BE49-F238E27FC236}">
                    <a16:creationId xmlns:a16="http://schemas.microsoft.com/office/drawing/2014/main" id="{431CA8CF-BA6C-411F-B816-26CABFC9EFDB}"/>
                  </a:ext>
                </a:extLst>
              </p:cNvPr>
              <p:cNvSpPr/>
              <p:nvPr/>
            </p:nvSpPr>
            <p:spPr>
              <a:xfrm>
                <a:off x="1436747" y="2174240"/>
                <a:ext cx="1895733" cy="802640"/>
              </a:xfrm>
              <a:custGeom>
                <a:avLst/>
                <a:gdLst>
                  <a:gd name="connsiteX0" fmla="*/ 0 w 6143855"/>
                  <a:gd name="connsiteY0" fmla="*/ 366814 h 3005441"/>
                  <a:gd name="connsiteX1" fmla="*/ 366814 w 6143855"/>
                  <a:gd name="connsiteY1" fmla="*/ 0 h 3005441"/>
                  <a:gd name="connsiteX2" fmla="*/ 5777041 w 6143855"/>
                  <a:gd name="connsiteY2" fmla="*/ 0 h 3005441"/>
                  <a:gd name="connsiteX3" fmla="*/ 6143855 w 6143855"/>
                  <a:gd name="connsiteY3" fmla="*/ 366814 h 3005441"/>
                  <a:gd name="connsiteX4" fmla="*/ 6143855 w 6143855"/>
                  <a:gd name="connsiteY4" fmla="*/ 2638627 h 3005441"/>
                  <a:gd name="connsiteX5" fmla="*/ 5777041 w 6143855"/>
                  <a:gd name="connsiteY5" fmla="*/ 3005441 h 3005441"/>
                  <a:gd name="connsiteX6" fmla="*/ 366814 w 6143855"/>
                  <a:gd name="connsiteY6" fmla="*/ 3005441 h 3005441"/>
                  <a:gd name="connsiteX7" fmla="*/ 0 w 6143855"/>
                  <a:gd name="connsiteY7" fmla="*/ 2638627 h 3005441"/>
                  <a:gd name="connsiteX8" fmla="*/ 0 w 6143855"/>
                  <a:gd name="connsiteY8" fmla="*/ 366814 h 3005441"/>
                  <a:gd name="connsiteX0" fmla="*/ 4187 w 6148042"/>
                  <a:gd name="connsiteY0" fmla="*/ 366814 h 3005441"/>
                  <a:gd name="connsiteX1" fmla="*/ 371001 w 6148042"/>
                  <a:gd name="connsiteY1" fmla="*/ 0 h 3005441"/>
                  <a:gd name="connsiteX2" fmla="*/ 5781228 w 6148042"/>
                  <a:gd name="connsiteY2" fmla="*/ 0 h 3005441"/>
                  <a:gd name="connsiteX3" fmla="*/ 6148042 w 6148042"/>
                  <a:gd name="connsiteY3" fmla="*/ 366814 h 3005441"/>
                  <a:gd name="connsiteX4" fmla="*/ 6148042 w 6148042"/>
                  <a:gd name="connsiteY4" fmla="*/ 2638627 h 3005441"/>
                  <a:gd name="connsiteX5" fmla="*/ 5781228 w 6148042"/>
                  <a:gd name="connsiteY5" fmla="*/ 3005441 h 3005441"/>
                  <a:gd name="connsiteX6" fmla="*/ 371001 w 6148042"/>
                  <a:gd name="connsiteY6" fmla="*/ 3005441 h 3005441"/>
                  <a:gd name="connsiteX7" fmla="*/ 4187 w 6148042"/>
                  <a:gd name="connsiteY7" fmla="*/ 2638627 h 3005441"/>
                  <a:gd name="connsiteX8" fmla="*/ 0 w 6148042"/>
                  <a:gd name="connsiteY8" fmla="*/ 1490695 h 3005441"/>
                  <a:gd name="connsiteX9" fmla="*/ 4187 w 6148042"/>
                  <a:gd name="connsiteY9" fmla="*/ 366814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8042 w 6148042"/>
                  <a:gd name="connsiteY5" fmla="*/ 2638627 h 3005441"/>
                  <a:gd name="connsiteX6" fmla="*/ 5781228 w 6148042"/>
                  <a:gd name="connsiteY6" fmla="*/ 3005441 h 3005441"/>
                  <a:gd name="connsiteX7" fmla="*/ 371001 w 6148042"/>
                  <a:gd name="connsiteY7" fmla="*/ 3005441 h 3005441"/>
                  <a:gd name="connsiteX8" fmla="*/ 4187 w 6148042"/>
                  <a:gd name="connsiteY8" fmla="*/ 2638627 h 3005441"/>
                  <a:gd name="connsiteX9" fmla="*/ 91440 w 6148042"/>
                  <a:gd name="connsiteY9"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92295 h 3005441"/>
                  <a:gd name="connsiteX0" fmla="*/ 24732 w 6172774"/>
                  <a:gd name="connsiteY0" fmla="*/ 1490695 h 3005441"/>
                  <a:gd name="connsiteX1" fmla="*/ 28919 w 6172774"/>
                  <a:gd name="connsiteY1" fmla="*/ 366814 h 3005441"/>
                  <a:gd name="connsiteX2" fmla="*/ 395733 w 6172774"/>
                  <a:gd name="connsiteY2" fmla="*/ 0 h 3005441"/>
                  <a:gd name="connsiteX3" fmla="*/ 5805960 w 6172774"/>
                  <a:gd name="connsiteY3" fmla="*/ 0 h 3005441"/>
                  <a:gd name="connsiteX4" fmla="*/ 6172774 w 6172774"/>
                  <a:gd name="connsiteY4" fmla="*/ 366814 h 3005441"/>
                  <a:gd name="connsiteX5" fmla="*/ 6171532 w 6172774"/>
                  <a:gd name="connsiteY5" fmla="*/ 1490695 h 3005441"/>
                  <a:gd name="connsiteX6" fmla="*/ 6172774 w 6172774"/>
                  <a:gd name="connsiteY6" fmla="*/ 2638627 h 3005441"/>
                  <a:gd name="connsiteX7" fmla="*/ 5805960 w 6172774"/>
                  <a:gd name="connsiteY7" fmla="*/ 3005441 h 3005441"/>
                  <a:gd name="connsiteX8" fmla="*/ 395733 w 6172774"/>
                  <a:gd name="connsiteY8" fmla="*/ 3005441 h 3005441"/>
                  <a:gd name="connsiteX9" fmla="*/ 28919 w 6172774"/>
                  <a:gd name="connsiteY9" fmla="*/ 2638627 h 3005441"/>
                  <a:gd name="connsiteX10" fmla="*/ 45052 w 6172774"/>
                  <a:gd name="connsiteY10" fmla="*/ 154149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20320 w 6148042"/>
                  <a:gd name="connsiteY10" fmla="*/ 154149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10160 w 6148042"/>
                  <a:gd name="connsiteY10" fmla="*/ 157197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0" fmla="*/ 0 w 6148042"/>
                  <a:gd name="connsiteY0" fmla="*/ 1490695 h 2638627"/>
                  <a:gd name="connsiteX1" fmla="*/ 4187 w 6148042"/>
                  <a:gd name="connsiteY1" fmla="*/ 366814 h 2638627"/>
                  <a:gd name="connsiteX2" fmla="*/ 371001 w 6148042"/>
                  <a:gd name="connsiteY2" fmla="*/ 0 h 2638627"/>
                  <a:gd name="connsiteX3" fmla="*/ 5781228 w 6148042"/>
                  <a:gd name="connsiteY3" fmla="*/ 0 h 2638627"/>
                  <a:gd name="connsiteX4" fmla="*/ 6148042 w 6148042"/>
                  <a:gd name="connsiteY4" fmla="*/ 366814 h 2638627"/>
                  <a:gd name="connsiteX5" fmla="*/ 6146800 w 6148042"/>
                  <a:gd name="connsiteY5" fmla="*/ 1490695 h 2638627"/>
                  <a:gd name="connsiteX6" fmla="*/ 6148042 w 6148042"/>
                  <a:gd name="connsiteY6" fmla="*/ 2638627 h 2638627"/>
                  <a:gd name="connsiteX0" fmla="*/ 0 w 6148042"/>
                  <a:gd name="connsiteY0" fmla="*/ 1490695 h 1490695"/>
                  <a:gd name="connsiteX1" fmla="*/ 4187 w 6148042"/>
                  <a:gd name="connsiteY1" fmla="*/ 366814 h 1490695"/>
                  <a:gd name="connsiteX2" fmla="*/ 371001 w 6148042"/>
                  <a:gd name="connsiteY2" fmla="*/ 0 h 1490695"/>
                  <a:gd name="connsiteX3" fmla="*/ 5781228 w 6148042"/>
                  <a:gd name="connsiteY3" fmla="*/ 0 h 1490695"/>
                  <a:gd name="connsiteX4" fmla="*/ 6148042 w 6148042"/>
                  <a:gd name="connsiteY4" fmla="*/ 366814 h 1490695"/>
                  <a:gd name="connsiteX5" fmla="*/ 6146800 w 6148042"/>
                  <a:gd name="connsiteY5" fmla="*/ 1490695 h 1490695"/>
                  <a:gd name="connsiteX0" fmla="*/ 0 w 6148042"/>
                  <a:gd name="connsiteY0" fmla="*/ 1493520 h 1493520"/>
                  <a:gd name="connsiteX1" fmla="*/ 4187 w 6148042"/>
                  <a:gd name="connsiteY1" fmla="*/ 369639 h 1493520"/>
                  <a:gd name="connsiteX2" fmla="*/ 371001 w 6148042"/>
                  <a:gd name="connsiteY2" fmla="*/ 2825 h 1493520"/>
                  <a:gd name="connsiteX3" fmla="*/ 2621280 w 6148042"/>
                  <a:gd name="connsiteY3" fmla="*/ 0 h 1493520"/>
                  <a:gd name="connsiteX4" fmla="*/ 5781228 w 6148042"/>
                  <a:gd name="connsiteY4" fmla="*/ 2825 h 1493520"/>
                  <a:gd name="connsiteX5" fmla="*/ 6148042 w 6148042"/>
                  <a:gd name="connsiteY5" fmla="*/ 369639 h 1493520"/>
                  <a:gd name="connsiteX6" fmla="*/ 6146800 w 6148042"/>
                  <a:gd name="connsiteY6" fmla="*/ 1493520 h 1493520"/>
                  <a:gd name="connsiteX0" fmla="*/ 0 w 6148042"/>
                  <a:gd name="connsiteY0" fmla="*/ 1493520 h 1493520"/>
                  <a:gd name="connsiteX1" fmla="*/ 4187 w 6148042"/>
                  <a:gd name="connsiteY1" fmla="*/ 369639 h 1493520"/>
                  <a:gd name="connsiteX2" fmla="*/ 371001 w 6148042"/>
                  <a:gd name="connsiteY2" fmla="*/ 2825 h 1493520"/>
                  <a:gd name="connsiteX3" fmla="*/ 1899920 w 6148042"/>
                  <a:gd name="connsiteY3" fmla="*/ 0 h 1493520"/>
                  <a:gd name="connsiteX4" fmla="*/ 2621280 w 6148042"/>
                  <a:gd name="connsiteY4" fmla="*/ 0 h 1493520"/>
                  <a:gd name="connsiteX5" fmla="*/ 5781228 w 6148042"/>
                  <a:gd name="connsiteY5" fmla="*/ 2825 h 1493520"/>
                  <a:gd name="connsiteX6" fmla="*/ 6148042 w 6148042"/>
                  <a:gd name="connsiteY6" fmla="*/ 369639 h 1493520"/>
                  <a:gd name="connsiteX7" fmla="*/ 6146800 w 6148042"/>
                  <a:gd name="connsiteY7" fmla="*/ 1493520 h 1493520"/>
                  <a:gd name="connsiteX0" fmla="*/ 0 w 6148042"/>
                  <a:gd name="connsiteY0" fmla="*/ 1493520 h 1493520"/>
                  <a:gd name="connsiteX1" fmla="*/ 4187 w 6148042"/>
                  <a:gd name="connsiteY1" fmla="*/ 369639 h 1493520"/>
                  <a:gd name="connsiteX2" fmla="*/ 371001 w 6148042"/>
                  <a:gd name="connsiteY2" fmla="*/ 2825 h 1493520"/>
                  <a:gd name="connsiteX3" fmla="*/ 1899920 w 6148042"/>
                  <a:gd name="connsiteY3" fmla="*/ 0 h 1493520"/>
                  <a:gd name="connsiteX4" fmla="*/ 2621280 w 6148042"/>
                  <a:gd name="connsiteY4" fmla="*/ 0 h 1493520"/>
                  <a:gd name="connsiteX5" fmla="*/ 5781228 w 6148042"/>
                  <a:gd name="connsiteY5" fmla="*/ 2825 h 1493520"/>
                  <a:gd name="connsiteX6" fmla="*/ 6148042 w 6148042"/>
                  <a:gd name="connsiteY6" fmla="*/ 369639 h 1493520"/>
                  <a:gd name="connsiteX0" fmla="*/ 0 w 5781228"/>
                  <a:gd name="connsiteY0" fmla="*/ 1493520 h 1493520"/>
                  <a:gd name="connsiteX1" fmla="*/ 4187 w 5781228"/>
                  <a:gd name="connsiteY1" fmla="*/ 369639 h 1493520"/>
                  <a:gd name="connsiteX2" fmla="*/ 371001 w 5781228"/>
                  <a:gd name="connsiteY2" fmla="*/ 2825 h 1493520"/>
                  <a:gd name="connsiteX3" fmla="*/ 1899920 w 5781228"/>
                  <a:gd name="connsiteY3" fmla="*/ 0 h 1493520"/>
                  <a:gd name="connsiteX4" fmla="*/ 2621280 w 5781228"/>
                  <a:gd name="connsiteY4" fmla="*/ 0 h 1493520"/>
                  <a:gd name="connsiteX5" fmla="*/ 5781228 w 5781228"/>
                  <a:gd name="connsiteY5" fmla="*/ 2825 h 1493520"/>
                  <a:gd name="connsiteX0" fmla="*/ 0 w 2621280"/>
                  <a:gd name="connsiteY0" fmla="*/ 1493520 h 1493520"/>
                  <a:gd name="connsiteX1" fmla="*/ 4187 w 2621280"/>
                  <a:gd name="connsiteY1" fmla="*/ 369639 h 1493520"/>
                  <a:gd name="connsiteX2" fmla="*/ 371001 w 2621280"/>
                  <a:gd name="connsiteY2" fmla="*/ 2825 h 1493520"/>
                  <a:gd name="connsiteX3" fmla="*/ 1899920 w 2621280"/>
                  <a:gd name="connsiteY3" fmla="*/ 0 h 1493520"/>
                  <a:gd name="connsiteX4" fmla="*/ 2621280 w 2621280"/>
                  <a:gd name="connsiteY4" fmla="*/ 0 h 1493520"/>
                  <a:gd name="connsiteX0" fmla="*/ 0 w 1899920"/>
                  <a:gd name="connsiteY0" fmla="*/ 1493520 h 1493520"/>
                  <a:gd name="connsiteX1" fmla="*/ 4187 w 1899920"/>
                  <a:gd name="connsiteY1" fmla="*/ 369639 h 1493520"/>
                  <a:gd name="connsiteX2" fmla="*/ 371001 w 1899920"/>
                  <a:gd name="connsiteY2" fmla="*/ 2825 h 1493520"/>
                  <a:gd name="connsiteX3" fmla="*/ 1899920 w 1899920"/>
                  <a:gd name="connsiteY3" fmla="*/ 0 h 1493520"/>
                  <a:gd name="connsiteX0" fmla="*/ 22536 w 1922456"/>
                  <a:gd name="connsiteY0" fmla="*/ 1493520 h 1493520"/>
                  <a:gd name="connsiteX1" fmla="*/ 27616 w 1922456"/>
                  <a:gd name="connsiteY1" fmla="*/ 802640 h 1493520"/>
                  <a:gd name="connsiteX2" fmla="*/ 26723 w 1922456"/>
                  <a:gd name="connsiteY2" fmla="*/ 369639 h 1493520"/>
                  <a:gd name="connsiteX3" fmla="*/ 393537 w 1922456"/>
                  <a:gd name="connsiteY3" fmla="*/ 2825 h 1493520"/>
                  <a:gd name="connsiteX4" fmla="*/ 1922456 w 1922456"/>
                  <a:gd name="connsiteY4" fmla="*/ 0 h 1493520"/>
                  <a:gd name="connsiteX0" fmla="*/ 0 w 1899920"/>
                  <a:gd name="connsiteY0" fmla="*/ 1493520 h 1493520"/>
                  <a:gd name="connsiteX1" fmla="*/ 5080 w 1899920"/>
                  <a:gd name="connsiteY1" fmla="*/ 802640 h 1493520"/>
                  <a:gd name="connsiteX2" fmla="*/ 4187 w 1899920"/>
                  <a:gd name="connsiteY2" fmla="*/ 369639 h 1493520"/>
                  <a:gd name="connsiteX3" fmla="*/ 371001 w 1899920"/>
                  <a:gd name="connsiteY3" fmla="*/ 2825 h 1493520"/>
                  <a:gd name="connsiteX4" fmla="*/ 1899920 w 1899920"/>
                  <a:gd name="connsiteY4" fmla="*/ 0 h 1493520"/>
                  <a:gd name="connsiteX0" fmla="*/ 893 w 1895733"/>
                  <a:gd name="connsiteY0" fmla="*/ 802640 h 802640"/>
                  <a:gd name="connsiteX1" fmla="*/ 0 w 1895733"/>
                  <a:gd name="connsiteY1" fmla="*/ 369639 h 802640"/>
                  <a:gd name="connsiteX2" fmla="*/ 366814 w 1895733"/>
                  <a:gd name="connsiteY2" fmla="*/ 2825 h 802640"/>
                  <a:gd name="connsiteX3" fmla="*/ 1895733 w 1895733"/>
                  <a:gd name="connsiteY3" fmla="*/ 0 h 802640"/>
                </a:gdLst>
                <a:ahLst/>
                <a:cxnLst>
                  <a:cxn ang="0">
                    <a:pos x="connsiteX0" y="connsiteY0"/>
                  </a:cxn>
                  <a:cxn ang="0">
                    <a:pos x="connsiteX1" y="connsiteY1"/>
                  </a:cxn>
                  <a:cxn ang="0">
                    <a:pos x="connsiteX2" y="connsiteY2"/>
                  </a:cxn>
                  <a:cxn ang="0">
                    <a:pos x="connsiteX3" y="connsiteY3"/>
                  </a:cxn>
                </a:cxnLst>
                <a:rect l="l" t="t" r="r" b="b"/>
                <a:pathLst>
                  <a:path w="1895733" h="802640">
                    <a:moveTo>
                      <a:pt x="893" y="802640"/>
                    </a:moveTo>
                    <a:cubicBezTo>
                      <a:pt x="1591" y="615327"/>
                      <a:pt x="0" y="516230"/>
                      <a:pt x="0" y="369639"/>
                    </a:cubicBezTo>
                    <a:cubicBezTo>
                      <a:pt x="0" y="167053"/>
                      <a:pt x="164228" y="2825"/>
                      <a:pt x="366814" y="2825"/>
                    </a:cubicBezTo>
                    <a:lnTo>
                      <a:pt x="1895733" y="0"/>
                    </a:lnTo>
                  </a:path>
                </a:pathLst>
              </a:cu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1" name="Isosceles Triangle 190">
                <a:extLst>
                  <a:ext uri="{FF2B5EF4-FFF2-40B4-BE49-F238E27FC236}">
                    <a16:creationId xmlns:a16="http://schemas.microsoft.com/office/drawing/2014/main" id="{A62518AA-663E-4236-A91B-44E3099DC020}"/>
                  </a:ext>
                </a:extLst>
              </p:cNvPr>
              <p:cNvSpPr/>
              <p:nvPr/>
            </p:nvSpPr>
            <p:spPr>
              <a:xfrm rot="5400000">
                <a:off x="3261413" y="2104334"/>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2" name="Isosceles Triangle 191">
                <a:extLst>
                  <a:ext uri="{FF2B5EF4-FFF2-40B4-BE49-F238E27FC236}">
                    <a16:creationId xmlns:a16="http://schemas.microsoft.com/office/drawing/2014/main" id="{9C5CCBF5-A32A-4140-9DAA-040DB2E77AC7}"/>
                  </a:ext>
                </a:extLst>
              </p:cNvPr>
              <p:cNvSpPr/>
              <p:nvPr/>
            </p:nvSpPr>
            <p:spPr>
              <a:xfrm rot="10800000">
                <a:off x="1353944" y="2932800"/>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2" name="Group 31">
              <a:extLst>
                <a:ext uri="{FF2B5EF4-FFF2-40B4-BE49-F238E27FC236}">
                  <a16:creationId xmlns:a16="http://schemas.microsoft.com/office/drawing/2014/main" id="{8692FB3A-DA0B-4F72-803F-2D89B858A77F}"/>
                </a:ext>
              </a:extLst>
            </p:cNvPr>
            <p:cNvGrpSpPr/>
            <p:nvPr/>
          </p:nvGrpSpPr>
          <p:grpSpPr>
            <a:xfrm>
              <a:off x="1353944" y="4330405"/>
              <a:ext cx="3422144" cy="934686"/>
              <a:chOff x="1353944" y="4330405"/>
              <a:chExt cx="3422144" cy="934686"/>
            </a:xfrm>
          </p:grpSpPr>
          <p:sp>
            <p:nvSpPr>
              <p:cNvPr id="184" name="Rectangle: Rounded Corners 96">
                <a:extLst>
                  <a:ext uri="{FF2B5EF4-FFF2-40B4-BE49-F238E27FC236}">
                    <a16:creationId xmlns:a16="http://schemas.microsoft.com/office/drawing/2014/main" id="{546B6FA0-FBFF-4E23-9608-32C629BD9338}"/>
                  </a:ext>
                </a:extLst>
              </p:cNvPr>
              <p:cNvSpPr/>
              <p:nvPr/>
            </p:nvSpPr>
            <p:spPr>
              <a:xfrm>
                <a:off x="1436746" y="4419600"/>
                <a:ext cx="3244473" cy="762907"/>
              </a:xfrm>
              <a:custGeom>
                <a:avLst/>
                <a:gdLst>
                  <a:gd name="connsiteX0" fmla="*/ 0 w 6143855"/>
                  <a:gd name="connsiteY0" fmla="*/ 366814 h 3005441"/>
                  <a:gd name="connsiteX1" fmla="*/ 366814 w 6143855"/>
                  <a:gd name="connsiteY1" fmla="*/ 0 h 3005441"/>
                  <a:gd name="connsiteX2" fmla="*/ 5777041 w 6143855"/>
                  <a:gd name="connsiteY2" fmla="*/ 0 h 3005441"/>
                  <a:gd name="connsiteX3" fmla="*/ 6143855 w 6143855"/>
                  <a:gd name="connsiteY3" fmla="*/ 366814 h 3005441"/>
                  <a:gd name="connsiteX4" fmla="*/ 6143855 w 6143855"/>
                  <a:gd name="connsiteY4" fmla="*/ 2638627 h 3005441"/>
                  <a:gd name="connsiteX5" fmla="*/ 5777041 w 6143855"/>
                  <a:gd name="connsiteY5" fmla="*/ 3005441 h 3005441"/>
                  <a:gd name="connsiteX6" fmla="*/ 366814 w 6143855"/>
                  <a:gd name="connsiteY6" fmla="*/ 3005441 h 3005441"/>
                  <a:gd name="connsiteX7" fmla="*/ 0 w 6143855"/>
                  <a:gd name="connsiteY7" fmla="*/ 2638627 h 3005441"/>
                  <a:gd name="connsiteX8" fmla="*/ 0 w 6143855"/>
                  <a:gd name="connsiteY8" fmla="*/ 366814 h 3005441"/>
                  <a:gd name="connsiteX0" fmla="*/ 4187 w 6148042"/>
                  <a:gd name="connsiteY0" fmla="*/ 366814 h 3005441"/>
                  <a:gd name="connsiteX1" fmla="*/ 371001 w 6148042"/>
                  <a:gd name="connsiteY1" fmla="*/ 0 h 3005441"/>
                  <a:gd name="connsiteX2" fmla="*/ 5781228 w 6148042"/>
                  <a:gd name="connsiteY2" fmla="*/ 0 h 3005441"/>
                  <a:gd name="connsiteX3" fmla="*/ 6148042 w 6148042"/>
                  <a:gd name="connsiteY3" fmla="*/ 366814 h 3005441"/>
                  <a:gd name="connsiteX4" fmla="*/ 6148042 w 6148042"/>
                  <a:gd name="connsiteY4" fmla="*/ 2638627 h 3005441"/>
                  <a:gd name="connsiteX5" fmla="*/ 5781228 w 6148042"/>
                  <a:gd name="connsiteY5" fmla="*/ 3005441 h 3005441"/>
                  <a:gd name="connsiteX6" fmla="*/ 371001 w 6148042"/>
                  <a:gd name="connsiteY6" fmla="*/ 3005441 h 3005441"/>
                  <a:gd name="connsiteX7" fmla="*/ 4187 w 6148042"/>
                  <a:gd name="connsiteY7" fmla="*/ 2638627 h 3005441"/>
                  <a:gd name="connsiteX8" fmla="*/ 0 w 6148042"/>
                  <a:gd name="connsiteY8" fmla="*/ 1490695 h 3005441"/>
                  <a:gd name="connsiteX9" fmla="*/ 4187 w 6148042"/>
                  <a:gd name="connsiteY9" fmla="*/ 366814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8042 w 6148042"/>
                  <a:gd name="connsiteY5" fmla="*/ 2638627 h 3005441"/>
                  <a:gd name="connsiteX6" fmla="*/ 5781228 w 6148042"/>
                  <a:gd name="connsiteY6" fmla="*/ 3005441 h 3005441"/>
                  <a:gd name="connsiteX7" fmla="*/ 371001 w 6148042"/>
                  <a:gd name="connsiteY7" fmla="*/ 3005441 h 3005441"/>
                  <a:gd name="connsiteX8" fmla="*/ 4187 w 6148042"/>
                  <a:gd name="connsiteY8" fmla="*/ 2638627 h 3005441"/>
                  <a:gd name="connsiteX9" fmla="*/ 91440 w 6148042"/>
                  <a:gd name="connsiteY9"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92295 h 3005441"/>
                  <a:gd name="connsiteX0" fmla="*/ 24732 w 6172774"/>
                  <a:gd name="connsiteY0" fmla="*/ 1490695 h 3005441"/>
                  <a:gd name="connsiteX1" fmla="*/ 28919 w 6172774"/>
                  <a:gd name="connsiteY1" fmla="*/ 366814 h 3005441"/>
                  <a:gd name="connsiteX2" fmla="*/ 395733 w 6172774"/>
                  <a:gd name="connsiteY2" fmla="*/ 0 h 3005441"/>
                  <a:gd name="connsiteX3" fmla="*/ 5805960 w 6172774"/>
                  <a:gd name="connsiteY3" fmla="*/ 0 h 3005441"/>
                  <a:gd name="connsiteX4" fmla="*/ 6172774 w 6172774"/>
                  <a:gd name="connsiteY4" fmla="*/ 366814 h 3005441"/>
                  <a:gd name="connsiteX5" fmla="*/ 6171532 w 6172774"/>
                  <a:gd name="connsiteY5" fmla="*/ 1490695 h 3005441"/>
                  <a:gd name="connsiteX6" fmla="*/ 6172774 w 6172774"/>
                  <a:gd name="connsiteY6" fmla="*/ 2638627 h 3005441"/>
                  <a:gd name="connsiteX7" fmla="*/ 5805960 w 6172774"/>
                  <a:gd name="connsiteY7" fmla="*/ 3005441 h 3005441"/>
                  <a:gd name="connsiteX8" fmla="*/ 395733 w 6172774"/>
                  <a:gd name="connsiteY8" fmla="*/ 3005441 h 3005441"/>
                  <a:gd name="connsiteX9" fmla="*/ 28919 w 6172774"/>
                  <a:gd name="connsiteY9" fmla="*/ 2638627 h 3005441"/>
                  <a:gd name="connsiteX10" fmla="*/ 45052 w 6172774"/>
                  <a:gd name="connsiteY10" fmla="*/ 154149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20320 w 6148042"/>
                  <a:gd name="connsiteY10" fmla="*/ 154149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10160 w 6148042"/>
                  <a:gd name="connsiteY10" fmla="*/ 1571975 h 3005441"/>
                  <a:gd name="connsiteX0" fmla="*/ 1035 w 6144890"/>
                  <a:gd name="connsiteY0" fmla="*/ 366814 h 3005441"/>
                  <a:gd name="connsiteX1" fmla="*/ 367849 w 6144890"/>
                  <a:gd name="connsiteY1" fmla="*/ 0 h 3005441"/>
                  <a:gd name="connsiteX2" fmla="*/ 5778076 w 6144890"/>
                  <a:gd name="connsiteY2" fmla="*/ 0 h 3005441"/>
                  <a:gd name="connsiteX3" fmla="*/ 6144890 w 6144890"/>
                  <a:gd name="connsiteY3" fmla="*/ 366814 h 3005441"/>
                  <a:gd name="connsiteX4" fmla="*/ 6143648 w 6144890"/>
                  <a:gd name="connsiteY4" fmla="*/ 1490695 h 3005441"/>
                  <a:gd name="connsiteX5" fmla="*/ 6144890 w 6144890"/>
                  <a:gd name="connsiteY5" fmla="*/ 2638627 h 3005441"/>
                  <a:gd name="connsiteX6" fmla="*/ 5778076 w 6144890"/>
                  <a:gd name="connsiteY6" fmla="*/ 3005441 h 3005441"/>
                  <a:gd name="connsiteX7" fmla="*/ 367849 w 6144890"/>
                  <a:gd name="connsiteY7" fmla="*/ 3005441 h 3005441"/>
                  <a:gd name="connsiteX8" fmla="*/ 1035 w 6144890"/>
                  <a:gd name="connsiteY8" fmla="*/ 2638627 h 3005441"/>
                  <a:gd name="connsiteX9" fmla="*/ 7008 w 6144890"/>
                  <a:gd name="connsiteY9" fmla="*/ 1571975 h 3005441"/>
                  <a:gd name="connsiteX0" fmla="*/ 367849 w 6144890"/>
                  <a:gd name="connsiteY0" fmla="*/ 0 h 3005441"/>
                  <a:gd name="connsiteX1" fmla="*/ 5778076 w 6144890"/>
                  <a:gd name="connsiteY1" fmla="*/ 0 h 3005441"/>
                  <a:gd name="connsiteX2" fmla="*/ 6144890 w 6144890"/>
                  <a:gd name="connsiteY2" fmla="*/ 366814 h 3005441"/>
                  <a:gd name="connsiteX3" fmla="*/ 6143648 w 6144890"/>
                  <a:gd name="connsiteY3" fmla="*/ 1490695 h 3005441"/>
                  <a:gd name="connsiteX4" fmla="*/ 6144890 w 6144890"/>
                  <a:gd name="connsiteY4" fmla="*/ 2638627 h 3005441"/>
                  <a:gd name="connsiteX5" fmla="*/ 5778076 w 6144890"/>
                  <a:gd name="connsiteY5" fmla="*/ 3005441 h 3005441"/>
                  <a:gd name="connsiteX6" fmla="*/ 367849 w 6144890"/>
                  <a:gd name="connsiteY6" fmla="*/ 3005441 h 3005441"/>
                  <a:gd name="connsiteX7" fmla="*/ 1035 w 6144890"/>
                  <a:gd name="connsiteY7" fmla="*/ 2638627 h 3005441"/>
                  <a:gd name="connsiteX8" fmla="*/ 7008 w 6144890"/>
                  <a:gd name="connsiteY8" fmla="*/ 1571975 h 3005441"/>
                  <a:gd name="connsiteX0" fmla="*/ 5778076 w 6144890"/>
                  <a:gd name="connsiteY0" fmla="*/ 0 h 3005441"/>
                  <a:gd name="connsiteX1" fmla="*/ 6144890 w 6144890"/>
                  <a:gd name="connsiteY1" fmla="*/ 366814 h 3005441"/>
                  <a:gd name="connsiteX2" fmla="*/ 6143648 w 6144890"/>
                  <a:gd name="connsiteY2" fmla="*/ 1490695 h 3005441"/>
                  <a:gd name="connsiteX3" fmla="*/ 6144890 w 6144890"/>
                  <a:gd name="connsiteY3" fmla="*/ 2638627 h 3005441"/>
                  <a:gd name="connsiteX4" fmla="*/ 5778076 w 6144890"/>
                  <a:gd name="connsiteY4" fmla="*/ 3005441 h 3005441"/>
                  <a:gd name="connsiteX5" fmla="*/ 367849 w 6144890"/>
                  <a:gd name="connsiteY5" fmla="*/ 3005441 h 3005441"/>
                  <a:gd name="connsiteX6" fmla="*/ 1035 w 6144890"/>
                  <a:gd name="connsiteY6" fmla="*/ 2638627 h 3005441"/>
                  <a:gd name="connsiteX7" fmla="*/ 7008 w 6144890"/>
                  <a:gd name="connsiteY7" fmla="*/ 1571975 h 3005441"/>
                  <a:gd name="connsiteX0" fmla="*/ 6144890 w 6144890"/>
                  <a:gd name="connsiteY0" fmla="*/ 0 h 2638627"/>
                  <a:gd name="connsiteX1" fmla="*/ 6143648 w 6144890"/>
                  <a:gd name="connsiteY1" fmla="*/ 1123881 h 2638627"/>
                  <a:gd name="connsiteX2" fmla="*/ 6144890 w 6144890"/>
                  <a:gd name="connsiteY2" fmla="*/ 2271813 h 2638627"/>
                  <a:gd name="connsiteX3" fmla="*/ 5778076 w 6144890"/>
                  <a:gd name="connsiteY3" fmla="*/ 2638627 h 2638627"/>
                  <a:gd name="connsiteX4" fmla="*/ 367849 w 6144890"/>
                  <a:gd name="connsiteY4" fmla="*/ 2638627 h 2638627"/>
                  <a:gd name="connsiteX5" fmla="*/ 1035 w 6144890"/>
                  <a:gd name="connsiteY5" fmla="*/ 2271813 h 2638627"/>
                  <a:gd name="connsiteX6" fmla="*/ 7008 w 6144890"/>
                  <a:gd name="connsiteY6" fmla="*/ 1205161 h 2638627"/>
                  <a:gd name="connsiteX0" fmla="*/ 6143648 w 6144890"/>
                  <a:gd name="connsiteY0" fmla="*/ 0 h 1514746"/>
                  <a:gd name="connsiteX1" fmla="*/ 6144890 w 6144890"/>
                  <a:gd name="connsiteY1" fmla="*/ 1147932 h 1514746"/>
                  <a:gd name="connsiteX2" fmla="*/ 5778076 w 6144890"/>
                  <a:gd name="connsiteY2" fmla="*/ 1514746 h 1514746"/>
                  <a:gd name="connsiteX3" fmla="*/ 367849 w 6144890"/>
                  <a:gd name="connsiteY3" fmla="*/ 1514746 h 1514746"/>
                  <a:gd name="connsiteX4" fmla="*/ 1035 w 6144890"/>
                  <a:gd name="connsiteY4" fmla="*/ 1147932 h 1514746"/>
                  <a:gd name="connsiteX5" fmla="*/ 7008 w 6144890"/>
                  <a:gd name="connsiteY5" fmla="*/ 81280 h 1514746"/>
                  <a:gd name="connsiteX0" fmla="*/ 6143648 w 6144890"/>
                  <a:gd name="connsiteY0" fmla="*/ 0 h 1514746"/>
                  <a:gd name="connsiteX1" fmla="*/ 6144890 w 6144890"/>
                  <a:gd name="connsiteY1" fmla="*/ 1147932 h 1514746"/>
                  <a:gd name="connsiteX2" fmla="*/ 5778076 w 6144890"/>
                  <a:gd name="connsiteY2" fmla="*/ 1514746 h 1514746"/>
                  <a:gd name="connsiteX3" fmla="*/ 3989728 w 6144890"/>
                  <a:gd name="connsiteY3" fmla="*/ 1513839 h 1514746"/>
                  <a:gd name="connsiteX4" fmla="*/ 367849 w 6144890"/>
                  <a:gd name="connsiteY4" fmla="*/ 1514746 h 1514746"/>
                  <a:gd name="connsiteX5" fmla="*/ 1035 w 6144890"/>
                  <a:gd name="connsiteY5" fmla="*/ 1147932 h 1514746"/>
                  <a:gd name="connsiteX6" fmla="*/ 7008 w 6144890"/>
                  <a:gd name="connsiteY6" fmla="*/ 81280 h 1514746"/>
                  <a:gd name="connsiteX0" fmla="*/ 6143648 w 6144890"/>
                  <a:gd name="connsiteY0" fmla="*/ 0 h 1514746"/>
                  <a:gd name="connsiteX1" fmla="*/ 6144890 w 6144890"/>
                  <a:gd name="connsiteY1" fmla="*/ 1147932 h 1514746"/>
                  <a:gd name="connsiteX2" fmla="*/ 5778076 w 6144890"/>
                  <a:gd name="connsiteY2" fmla="*/ 1514746 h 1514746"/>
                  <a:gd name="connsiteX3" fmla="*/ 3989728 w 6144890"/>
                  <a:gd name="connsiteY3" fmla="*/ 1513839 h 1514746"/>
                  <a:gd name="connsiteX4" fmla="*/ 3245508 w 6144890"/>
                  <a:gd name="connsiteY4" fmla="*/ 1513839 h 1514746"/>
                  <a:gd name="connsiteX5" fmla="*/ 367849 w 6144890"/>
                  <a:gd name="connsiteY5" fmla="*/ 1514746 h 1514746"/>
                  <a:gd name="connsiteX6" fmla="*/ 1035 w 6144890"/>
                  <a:gd name="connsiteY6" fmla="*/ 1147932 h 1514746"/>
                  <a:gd name="connsiteX7" fmla="*/ 7008 w 6144890"/>
                  <a:gd name="connsiteY7" fmla="*/ 81280 h 1514746"/>
                  <a:gd name="connsiteX0" fmla="*/ 6143648 w 6144890"/>
                  <a:gd name="connsiteY0" fmla="*/ 0 h 1514746"/>
                  <a:gd name="connsiteX1" fmla="*/ 6144890 w 6144890"/>
                  <a:gd name="connsiteY1" fmla="*/ 1147932 h 1514746"/>
                  <a:gd name="connsiteX2" fmla="*/ 5778076 w 6144890"/>
                  <a:gd name="connsiteY2" fmla="*/ 1514746 h 1514746"/>
                  <a:gd name="connsiteX3" fmla="*/ 4698388 w 6144890"/>
                  <a:gd name="connsiteY3" fmla="*/ 1513839 h 1514746"/>
                  <a:gd name="connsiteX4" fmla="*/ 3989728 w 6144890"/>
                  <a:gd name="connsiteY4" fmla="*/ 1513839 h 1514746"/>
                  <a:gd name="connsiteX5" fmla="*/ 3245508 w 6144890"/>
                  <a:gd name="connsiteY5" fmla="*/ 1513839 h 1514746"/>
                  <a:gd name="connsiteX6" fmla="*/ 367849 w 6144890"/>
                  <a:gd name="connsiteY6" fmla="*/ 1514746 h 1514746"/>
                  <a:gd name="connsiteX7" fmla="*/ 1035 w 6144890"/>
                  <a:gd name="connsiteY7" fmla="*/ 1147932 h 1514746"/>
                  <a:gd name="connsiteX8" fmla="*/ 7008 w 6144890"/>
                  <a:gd name="connsiteY8" fmla="*/ 81280 h 1514746"/>
                  <a:gd name="connsiteX0" fmla="*/ 6169707 w 6170949"/>
                  <a:gd name="connsiteY0" fmla="*/ 0 h 1514746"/>
                  <a:gd name="connsiteX1" fmla="*/ 6170949 w 6170949"/>
                  <a:gd name="connsiteY1" fmla="*/ 1147932 h 1514746"/>
                  <a:gd name="connsiteX2" fmla="*/ 5804135 w 6170949"/>
                  <a:gd name="connsiteY2" fmla="*/ 1514746 h 1514746"/>
                  <a:gd name="connsiteX3" fmla="*/ 4724447 w 6170949"/>
                  <a:gd name="connsiteY3" fmla="*/ 1513839 h 1514746"/>
                  <a:gd name="connsiteX4" fmla="*/ 4015787 w 6170949"/>
                  <a:gd name="connsiteY4" fmla="*/ 1513839 h 1514746"/>
                  <a:gd name="connsiteX5" fmla="*/ 3271567 w 6170949"/>
                  <a:gd name="connsiteY5" fmla="*/ 1513839 h 1514746"/>
                  <a:gd name="connsiteX6" fmla="*/ 393908 w 6170949"/>
                  <a:gd name="connsiteY6" fmla="*/ 1514746 h 1514746"/>
                  <a:gd name="connsiteX7" fmla="*/ 27094 w 6170949"/>
                  <a:gd name="connsiteY7" fmla="*/ 1147932 h 1514746"/>
                  <a:gd name="connsiteX8" fmla="*/ 27987 w 6170949"/>
                  <a:gd name="connsiteY8" fmla="*/ 751839 h 1514746"/>
                  <a:gd name="connsiteX9" fmla="*/ 33067 w 6170949"/>
                  <a:gd name="connsiteY9" fmla="*/ 81280 h 1514746"/>
                  <a:gd name="connsiteX0" fmla="*/ 6169707 w 6170949"/>
                  <a:gd name="connsiteY0" fmla="*/ 0 h 1514746"/>
                  <a:gd name="connsiteX1" fmla="*/ 6169708 w 6170949"/>
                  <a:gd name="connsiteY1" fmla="*/ 726439 h 1514746"/>
                  <a:gd name="connsiteX2" fmla="*/ 6170949 w 6170949"/>
                  <a:gd name="connsiteY2" fmla="*/ 1147932 h 1514746"/>
                  <a:gd name="connsiteX3" fmla="*/ 5804135 w 6170949"/>
                  <a:gd name="connsiteY3" fmla="*/ 1514746 h 1514746"/>
                  <a:gd name="connsiteX4" fmla="*/ 4724447 w 6170949"/>
                  <a:gd name="connsiteY4" fmla="*/ 1513839 h 1514746"/>
                  <a:gd name="connsiteX5" fmla="*/ 4015787 w 6170949"/>
                  <a:gd name="connsiteY5" fmla="*/ 1513839 h 1514746"/>
                  <a:gd name="connsiteX6" fmla="*/ 3271567 w 6170949"/>
                  <a:gd name="connsiteY6" fmla="*/ 1513839 h 1514746"/>
                  <a:gd name="connsiteX7" fmla="*/ 393908 w 6170949"/>
                  <a:gd name="connsiteY7" fmla="*/ 1514746 h 1514746"/>
                  <a:gd name="connsiteX8" fmla="*/ 27094 w 6170949"/>
                  <a:gd name="connsiteY8" fmla="*/ 1147932 h 1514746"/>
                  <a:gd name="connsiteX9" fmla="*/ 27987 w 6170949"/>
                  <a:gd name="connsiteY9" fmla="*/ 751839 h 1514746"/>
                  <a:gd name="connsiteX10" fmla="*/ 33067 w 6170949"/>
                  <a:gd name="connsiteY10" fmla="*/ 81280 h 1514746"/>
                  <a:gd name="connsiteX0" fmla="*/ 6169708 w 6170949"/>
                  <a:gd name="connsiteY0" fmla="*/ 645159 h 1433466"/>
                  <a:gd name="connsiteX1" fmla="*/ 6170949 w 6170949"/>
                  <a:gd name="connsiteY1" fmla="*/ 1066652 h 1433466"/>
                  <a:gd name="connsiteX2" fmla="*/ 5804135 w 6170949"/>
                  <a:gd name="connsiteY2" fmla="*/ 1433466 h 1433466"/>
                  <a:gd name="connsiteX3" fmla="*/ 4724447 w 6170949"/>
                  <a:gd name="connsiteY3" fmla="*/ 1432559 h 1433466"/>
                  <a:gd name="connsiteX4" fmla="*/ 4015787 w 6170949"/>
                  <a:gd name="connsiteY4" fmla="*/ 1432559 h 1433466"/>
                  <a:gd name="connsiteX5" fmla="*/ 3271567 w 6170949"/>
                  <a:gd name="connsiteY5" fmla="*/ 1432559 h 1433466"/>
                  <a:gd name="connsiteX6" fmla="*/ 393908 w 6170949"/>
                  <a:gd name="connsiteY6" fmla="*/ 1433466 h 1433466"/>
                  <a:gd name="connsiteX7" fmla="*/ 27094 w 6170949"/>
                  <a:gd name="connsiteY7" fmla="*/ 1066652 h 1433466"/>
                  <a:gd name="connsiteX8" fmla="*/ 27987 w 6170949"/>
                  <a:gd name="connsiteY8" fmla="*/ 670559 h 1433466"/>
                  <a:gd name="connsiteX9" fmla="*/ 33067 w 6170949"/>
                  <a:gd name="connsiteY9" fmla="*/ 0 h 1433466"/>
                  <a:gd name="connsiteX0" fmla="*/ 6147132 w 6148373"/>
                  <a:gd name="connsiteY0" fmla="*/ 645159 h 1433466"/>
                  <a:gd name="connsiteX1" fmla="*/ 6148373 w 6148373"/>
                  <a:gd name="connsiteY1" fmla="*/ 1066652 h 1433466"/>
                  <a:gd name="connsiteX2" fmla="*/ 5781559 w 6148373"/>
                  <a:gd name="connsiteY2" fmla="*/ 1433466 h 1433466"/>
                  <a:gd name="connsiteX3" fmla="*/ 4701871 w 6148373"/>
                  <a:gd name="connsiteY3" fmla="*/ 1432559 h 1433466"/>
                  <a:gd name="connsiteX4" fmla="*/ 3993211 w 6148373"/>
                  <a:gd name="connsiteY4" fmla="*/ 1432559 h 1433466"/>
                  <a:gd name="connsiteX5" fmla="*/ 3248991 w 6148373"/>
                  <a:gd name="connsiteY5" fmla="*/ 1432559 h 1433466"/>
                  <a:gd name="connsiteX6" fmla="*/ 371332 w 6148373"/>
                  <a:gd name="connsiteY6" fmla="*/ 1433466 h 1433466"/>
                  <a:gd name="connsiteX7" fmla="*/ 4518 w 6148373"/>
                  <a:gd name="connsiteY7" fmla="*/ 1066652 h 1433466"/>
                  <a:gd name="connsiteX8" fmla="*/ 5411 w 6148373"/>
                  <a:gd name="connsiteY8" fmla="*/ 670559 h 1433466"/>
                  <a:gd name="connsiteX9" fmla="*/ 10491 w 6148373"/>
                  <a:gd name="connsiteY9" fmla="*/ 0 h 1433466"/>
                  <a:gd name="connsiteX0" fmla="*/ 6142614 w 6143855"/>
                  <a:gd name="connsiteY0" fmla="*/ 645159 h 1433466"/>
                  <a:gd name="connsiteX1" fmla="*/ 6143855 w 6143855"/>
                  <a:gd name="connsiteY1" fmla="*/ 1066652 h 1433466"/>
                  <a:gd name="connsiteX2" fmla="*/ 5777041 w 6143855"/>
                  <a:gd name="connsiteY2" fmla="*/ 1433466 h 1433466"/>
                  <a:gd name="connsiteX3" fmla="*/ 4697353 w 6143855"/>
                  <a:gd name="connsiteY3" fmla="*/ 1432559 h 1433466"/>
                  <a:gd name="connsiteX4" fmla="*/ 3988693 w 6143855"/>
                  <a:gd name="connsiteY4" fmla="*/ 1432559 h 1433466"/>
                  <a:gd name="connsiteX5" fmla="*/ 3244473 w 6143855"/>
                  <a:gd name="connsiteY5" fmla="*/ 1432559 h 1433466"/>
                  <a:gd name="connsiteX6" fmla="*/ 366814 w 6143855"/>
                  <a:gd name="connsiteY6" fmla="*/ 1433466 h 1433466"/>
                  <a:gd name="connsiteX7" fmla="*/ 0 w 6143855"/>
                  <a:gd name="connsiteY7" fmla="*/ 1066652 h 1433466"/>
                  <a:gd name="connsiteX8" fmla="*/ 893 w 6143855"/>
                  <a:gd name="connsiteY8" fmla="*/ 670559 h 1433466"/>
                  <a:gd name="connsiteX9" fmla="*/ 5973 w 6143855"/>
                  <a:gd name="connsiteY9" fmla="*/ 0 h 1433466"/>
                  <a:gd name="connsiteX0" fmla="*/ 6142614 w 6143855"/>
                  <a:gd name="connsiteY0" fmla="*/ 0 h 788307"/>
                  <a:gd name="connsiteX1" fmla="*/ 6143855 w 6143855"/>
                  <a:gd name="connsiteY1" fmla="*/ 421493 h 788307"/>
                  <a:gd name="connsiteX2" fmla="*/ 5777041 w 6143855"/>
                  <a:gd name="connsiteY2" fmla="*/ 788307 h 788307"/>
                  <a:gd name="connsiteX3" fmla="*/ 4697353 w 6143855"/>
                  <a:gd name="connsiteY3" fmla="*/ 787400 h 788307"/>
                  <a:gd name="connsiteX4" fmla="*/ 3988693 w 6143855"/>
                  <a:gd name="connsiteY4" fmla="*/ 787400 h 788307"/>
                  <a:gd name="connsiteX5" fmla="*/ 3244473 w 6143855"/>
                  <a:gd name="connsiteY5" fmla="*/ 787400 h 788307"/>
                  <a:gd name="connsiteX6" fmla="*/ 366814 w 6143855"/>
                  <a:gd name="connsiteY6" fmla="*/ 788307 h 788307"/>
                  <a:gd name="connsiteX7" fmla="*/ 0 w 6143855"/>
                  <a:gd name="connsiteY7" fmla="*/ 421493 h 788307"/>
                  <a:gd name="connsiteX8" fmla="*/ 893 w 6143855"/>
                  <a:gd name="connsiteY8" fmla="*/ 25400 h 788307"/>
                  <a:gd name="connsiteX0" fmla="*/ 6143855 w 6143855"/>
                  <a:gd name="connsiteY0" fmla="*/ 396093 h 762907"/>
                  <a:gd name="connsiteX1" fmla="*/ 5777041 w 6143855"/>
                  <a:gd name="connsiteY1" fmla="*/ 762907 h 762907"/>
                  <a:gd name="connsiteX2" fmla="*/ 4697353 w 6143855"/>
                  <a:gd name="connsiteY2" fmla="*/ 762000 h 762907"/>
                  <a:gd name="connsiteX3" fmla="*/ 3988693 w 6143855"/>
                  <a:gd name="connsiteY3" fmla="*/ 762000 h 762907"/>
                  <a:gd name="connsiteX4" fmla="*/ 3244473 w 6143855"/>
                  <a:gd name="connsiteY4" fmla="*/ 762000 h 762907"/>
                  <a:gd name="connsiteX5" fmla="*/ 366814 w 6143855"/>
                  <a:gd name="connsiteY5" fmla="*/ 762907 h 762907"/>
                  <a:gd name="connsiteX6" fmla="*/ 0 w 6143855"/>
                  <a:gd name="connsiteY6" fmla="*/ 396093 h 762907"/>
                  <a:gd name="connsiteX7" fmla="*/ 893 w 6143855"/>
                  <a:gd name="connsiteY7" fmla="*/ 0 h 762907"/>
                  <a:gd name="connsiteX0" fmla="*/ 5777041 w 5777041"/>
                  <a:gd name="connsiteY0" fmla="*/ 762907 h 762907"/>
                  <a:gd name="connsiteX1" fmla="*/ 4697353 w 5777041"/>
                  <a:gd name="connsiteY1" fmla="*/ 762000 h 762907"/>
                  <a:gd name="connsiteX2" fmla="*/ 3988693 w 5777041"/>
                  <a:gd name="connsiteY2" fmla="*/ 762000 h 762907"/>
                  <a:gd name="connsiteX3" fmla="*/ 3244473 w 5777041"/>
                  <a:gd name="connsiteY3" fmla="*/ 762000 h 762907"/>
                  <a:gd name="connsiteX4" fmla="*/ 366814 w 5777041"/>
                  <a:gd name="connsiteY4" fmla="*/ 762907 h 762907"/>
                  <a:gd name="connsiteX5" fmla="*/ 0 w 5777041"/>
                  <a:gd name="connsiteY5" fmla="*/ 396093 h 762907"/>
                  <a:gd name="connsiteX6" fmla="*/ 893 w 5777041"/>
                  <a:gd name="connsiteY6" fmla="*/ 0 h 762907"/>
                  <a:gd name="connsiteX0" fmla="*/ 4697353 w 4697353"/>
                  <a:gd name="connsiteY0" fmla="*/ 762000 h 762907"/>
                  <a:gd name="connsiteX1" fmla="*/ 3988693 w 4697353"/>
                  <a:gd name="connsiteY1" fmla="*/ 762000 h 762907"/>
                  <a:gd name="connsiteX2" fmla="*/ 3244473 w 4697353"/>
                  <a:gd name="connsiteY2" fmla="*/ 762000 h 762907"/>
                  <a:gd name="connsiteX3" fmla="*/ 366814 w 4697353"/>
                  <a:gd name="connsiteY3" fmla="*/ 762907 h 762907"/>
                  <a:gd name="connsiteX4" fmla="*/ 0 w 4697353"/>
                  <a:gd name="connsiteY4" fmla="*/ 396093 h 762907"/>
                  <a:gd name="connsiteX5" fmla="*/ 893 w 4697353"/>
                  <a:gd name="connsiteY5" fmla="*/ 0 h 762907"/>
                  <a:gd name="connsiteX0" fmla="*/ 3988693 w 3988693"/>
                  <a:gd name="connsiteY0" fmla="*/ 762000 h 762907"/>
                  <a:gd name="connsiteX1" fmla="*/ 3244473 w 3988693"/>
                  <a:gd name="connsiteY1" fmla="*/ 762000 h 762907"/>
                  <a:gd name="connsiteX2" fmla="*/ 366814 w 3988693"/>
                  <a:gd name="connsiteY2" fmla="*/ 762907 h 762907"/>
                  <a:gd name="connsiteX3" fmla="*/ 0 w 3988693"/>
                  <a:gd name="connsiteY3" fmla="*/ 396093 h 762907"/>
                  <a:gd name="connsiteX4" fmla="*/ 893 w 3988693"/>
                  <a:gd name="connsiteY4" fmla="*/ 0 h 762907"/>
                  <a:gd name="connsiteX0" fmla="*/ 3244473 w 3244473"/>
                  <a:gd name="connsiteY0" fmla="*/ 762000 h 762907"/>
                  <a:gd name="connsiteX1" fmla="*/ 366814 w 3244473"/>
                  <a:gd name="connsiteY1" fmla="*/ 762907 h 762907"/>
                  <a:gd name="connsiteX2" fmla="*/ 0 w 3244473"/>
                  <a:gd name="connsiteY2" fmla="*/ 396093 h 762907"/>
                  <a:gd name="connsiteX3" fmla="*/ 893 w 3244473"/>
                  <a:gd name="connsiteY3" fmla="*/ 0 h 762907"/>
                </a:gdLst>
                <a:ahLst/>
                <a:cxnLst>
                  <a:cxn ang="0">
                    <a:pos x="connsiteX0" y="connsiteY0"/>
                  </a:cxn>
                  <a:cxn ang="0">
                    <a:pos x="connsiteX1" y="connsiteY1"/>
                  </a:cxn>
                  <a:cxn ang="0">
                    <a:pos x="connsiteX2" y="connsiteY2"/>
                  </a:cxn>
                  <a:cxn ang="0">
                    <a:pos x="connsiteX3" y="connsiteY3"/>
                  </a:cxn>
                </a:cxnLst>
                <a:rect l="l" t="t" r="r" b="b"/>
                <a:pathLst>
                  <a:path w="3244473" h="762907">
                    <a:moveTo>
                      <a:pt x="3244473" y="762000"/>
                    </a:moveTo>
                    <a:lnTo>
                      <a:pt x="366814" y="762907"/>
                    </a:lnTo>
                    <a:cubicBezTo>
                      <a:pt x="164228" y="762907"/>
                      <a:pt x="0" y="598679"/>
                      <a:pt x="0" y="396093"/>
                    </a:cubicBezTo>
                    <a:cubicBezTo>
                      <a:pt x="1243" y="239732"/>
                      <a:pt x="-102" y="177775"/>
                      <a:pt x="893" y="0"/>
                    </a:cubicBezTo>
                  </a:path>
                </a:pathLst>
              </a:cu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3" name="Isosceles Triangle 192">
                <a:extLst>
                  <a:ext uri="{FF2B5EF4-FFF2-40B4-BE49-F238E27FC236}">
                    <a16:creationId xmlns:a16="http://schemas.microsoft.com/office/drawing/2014/main" id="{802ED009-A403-47B4-A323-482ED87691DE}"/>
                  </a:ext>
                </a:extLst>
              </p:cNvPr>
              <p:cNvSpPr/>
              <p:nvPr/>
            </p:nvSpPr>
            <p:spPr>
              <a:xfrm>
                <a:off x="1353944" y="4330405"/>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4" name="Isosceles Triangle 193">
                <a:extLst>
                  <a:ext uri="{FF2B5EF4-FFF2-40B4-BE49-F238E27FC236}">
                    <a16:creationId xmlns:a16="http://schemas.microsoft.com/office/drawing/2014/main" id="{8DD66124-F504-4405-A785-E51068DBACAE}"/>
                  </a:ext>
                </a:extLst>
              </p:cNvPr>
              <p:cNvSpPr/>
              <p:nvPr/>
            </p:nvSpPr>
            <p:spPr>
              <a:xfrm rot="5400000">
                <a:off x="4621905" y="5110908"/>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5" name="Group 34">
              <a:extLst>
                <a:ext uri="{FF2B5EF4-FFF2-40B4-BE49-F238E27FC236}">
                  <a16:creationId xmlns:a16="http://schemas.microsoft.com/office/drawing/2014/main" id="{BF84426C-A15A-447E-BB89-0489C2277072}"/>
                </a:ext>
              </a:extLst>
            </p:cNvPr>
            <p:cNvGrpSpPr/>
            <p:nvPr/>
          </p:nvGrpSpPr>
          <p:grpSpPr>
            <a:xfrm>
              <a:off x="2065981" y="2811277"/>
              <a:ext cx="4883453" cy="1751714"/>
              <a:chOff x="2065981" y="2811277"/>
              <a:chExt cx="4883453" cy="1751714"/>
            </a:xfrm>
          </p:grpSpPr>
          <p:grpSp>
            <p:nvGrpSpPr>
              <p:cNvPr id="33" name="Group 32">
                <a:extLst>
                  <a:ext uri="{FF2B5EF4-FFF2-40B4-BE49-F238E27FC236}">
                    <a16:creationId xmlns:a16="http://schemas.microsoft.com/office/drawing/2014/main" id="{E9049617-10BA-497D-8ADE-8D319FC0D16F}"/>
                  </a:ext>
                </a:extLst>
              </p:cNvPr>
              <p:cNvGrpSpPr/>
              <p:nvPr/>
            </p:nvGrpSpPr>
            <p:grpSpPr>
              <a:xfrm>
                <a:off x="2065981" y="3611305"/>
                <a:ext cx="3425616" cy="951686"/>
                <a:chOff x="2065981" y="3611305"/>
                <a:chExt cx="3425616" cy="951686"/>
              </a:xfrm>
            </p:grpSpPr>
            <p:sp>
              <p:nvSpPr>
                <p:cNvPr id="112" name="Freeform: Shape 111">
                  <a:extLst>
                    <a:ext uri="{FF2B5EF4-FFF2-40B4-BE49-F238E27FC236}">
                      <a16:creationId xmlns:a16="http://schemas.microsoft.com/office/drawing/2014/main" id="{7A07BA1C-0686-4553-B0FE-C7D613105F06}"/>
                    </a:ext>
                  </a:extLst>
                </p:cNvPr>
                <p:cNvSpPr/>
                <p:nvPr/>
              </p:nvSpPr>
              <p:spPr>
                <a:xfrm>
                  <a:off x="2170176" y="3693561"/>
                  <a:ext cx="3238486" cy="766044"/>
                </a:xfrm>
                <a:custGeom>
                  <a:avLst/>
                  <a:gdLst>
                    <a:gd name="connsiteX0" fmla="*/ 333345 w 3964215"/>
                    <a:gd name="connsiteY0" fmla="*/ 0 h 1482520"/>
                    <a:gd name="connsiteX1" fmla="*/ 3630870 w 3964215"/>
                    <a:gd name="connsiteY1" fmla="*/ 0 h 1482520"/>
                    <a:gd name="connsiteX2" fmla="*/ 3964215 w 3964215"/>
                    <a:gd name="connsiteY2" fmla="*/ 333345 h 1482520"/>
                    <a:gd name="connsiteX3" fmla="*/ 3964215 w 3964215"/>
                    <a:gd name="connsiteY3" fmla="*/ 1149175 h 1482520"/>
                    <a:gd name="connsiteX4" fmla="*/ 3630870 w 3964215"/>
                    <a:gd name="connsiteY4" fmla="*/ 1482520 h 1482520"/>
                    <a:gd name="connsiteX5" fmla="*/ 3484488 w 3964215"/>
                    <a:gd name="connsiteY5" fmla="*/ 1482520 h 1482520"/>
                    <a:gd name="connsiteX6" fmla="*/ 3484488 w 3964215"/>
                    <a:gd name="connsiteY6" fmla="*/ 422958 h 1482520"/>
                    <a:gd name="connsiteX7" fmla="*/ 0 w 3964215"/>
                    <a:gd name="connsiteY7" fmla="*/ 422958 h 1482520"/>
                    <a:gd name="connsiteX8" fmla="*/ 0 w 3964215"/>
                    <a:gd name="connsiteY8" fmla="*/ 333345 h 1482520"/>
                    <a:gd name="connsiteX9" fmla="*/ 333345 w 3964215"/>
                    <a:gd name="connsiteY9" fmla="*/ 0 h 1482520"/>
                    <a:gd name="connsiteX0" fmla="*/ 3484488 w 3964215"/>
                    <a:gd name="connsiteY0" fmla="*/ 422958 h 1482520"/>
                    <a:gd name="connsiteX1" fmla="*/ 0 w 3964215"/>
                    <a:gd name="connsiteY1" fmla="*/ 422958 h 1482520"/>
                    <a:gd name="connsiteX2" fmla="*/ 0 w 3964215"/>
                    <a:gd name="connsiteY2" fmla="*/ 333345 h 1482520"/>
                    <a:gd name="connsiteX3" fmla="*/ 333345 w 3964215"/>
                    <a:gd name="connsiteY3" fmla="*/ 0 h 1482520"/>
                    <a:gd name="connsiteX4" fmla="*/ 3630870 w 3964215"/>
                    <a:gd name="connsiteY4" fmla="*/ 0 h 1482520"/>
                    <a:gd name="connsiteX5" fmla="*/ 3964215 w 3964215"/>
                    <a:gd name="connsiteY5" fmla="*/ 333345 h 1482520"/>
                    <a:gd name="connsiteX6" fmla="*/ 3964215 w 3964215"/>
                    <a:gd name="connsiteY6" fmla="*/ 1149175 h 1482520"/>
                    <a:gd name="connsiteX7" fmla="*/ 3630870 w 3964215"/>
                    <a:gd name="connsiteY7" fmla="*/ 1482520 h 1482520"/>
                    <a:gd name="connsiteX8" fmla="*/ 3484488 w 3964215"/>
                    <a:gd name="connsiteY8" fmla="*/ 1482520 h 1482520"/>
                    <a:gd name="connsiteX9" fmla="*/ 3575928 w 3964215"/>
                    <a:gd name="connsiteY9" fmla="*/ 514398 h 1482520"/>
                    <a:gd name="connsiteX0" fmla="*/ 3484488 w 3964215"/>
                    <a:gd name="connsiteY0" fmla="*/ 422958 h 1482520"/>
                    <a:gd name="connsiteX1" fmla="*/ 0 w 3964215"/>
                    <a:gd name="connsiteY1" fmla="*/ 422958 h 1482520"/>
                    <a:gd name="connsiteX2" fmla="*/ 0 w 3964215"/>
                    <a:gd name="connsiteY2" fmla="*/ 333345 h 1482520"/>
                    <a:gd name="connsiteX3" fmla="*/ 333345 w 3964215"/>
                    <a:gd name="connsiteY3" fmla="*/ 0 h 1482520"/>
                    <a:gd name="connsiteX4" fmla="*/ 3630870 w 3964215"/>
                    <a:gd name="connsiteY4" fmla="*/ 0 h 1482520"/>
                    <a:gd name="connsiteX5" fmla="*/ 3964215 w 3964215"/>
                    <a:gd name="connsiteY5" fmla="*/ 333345 h 1482520"/>
                    <a:gd name="connsiteX6" fmla="*/ 3964215 w 3964215"/>
                    <a:gd name="connsiteY6" fmla="*/ 1149175 h 1482520"/>
                    <a:gd name="connsiteX7" fmla="*/ 3630870 w 3964215"/>
                    <a:gd name="connsiteY7" fmla="*/ 1482520 h 1482520"/>
                    <a:gd name="connsiteX8" fmla="*/ 3484488 w 3964215"/>
                    <a:gd name="connsiteY8" fmla="*/ 1482520 h 1482520"/>
                    <a:gd name="connsiteX0" fmla="*/ 0 w 3964215"/>
                    <a:gd name="connsiteY0" fmla="*/ 422958 h 1482520"/>
                    <a:gd name="connsiteX1" fmla="*/ 0 w 3964215"/>
                    <a:gd name="connsiteY1" fmla="*/ 333345 h 1482520"/>
                    <a:gd name="connsiteX2" fmla="*/ 333345 w 3964215"/>
                    <a:gd name="connsiteY2" fmla="*/ 0 h 1482520"/>
                    <a:gd name="connsiteX3" fmla="*/ 3630870 w 3964215"/>
                    <a:gd name="connsiteY3" fmla="*/ 0 h 1482520"/>
                    <a:gd name="connsiteX4" fmla="*/ 3964215 w 3964215"/>
                    <a:gd name="connsiteY4" fmla="*/ 333345 h 1482520"/>
                    <a:gd name="connsiteX5" fmla="*/ 3964215 w 3964215"/>
                    <a:gd name="connsiteY5" fmla="*/ 1149175 h 1482520"/>
                    <a:gd name="connsiteX6" fmla="*/ 3630870 w 3964215"/>
                    <a:gd name="connsiteY6" fmla="*/ 1482520 h 1482520"/>
                    <a:gd name="connsiteX7" fmla="*/ 3484488 w 3964215"/>
                    <a:gd name="connsiteY7" fmla="*/ 1482520 h 1482520"/>
                    <a:gd name="connsiteX0" fmla="*/ 0 w 3964215"/>
                    <a:gd name="connsiteY0" fmla="*/ 422958 h 1482520"/>
                    <a:gd name="connsiteX1" fmla="*/ 0 w 3964215"/>
                    <a:gd name="connsiteY1" fmla="*/ 333345 h 1482520"/>
                    <a:gd name="connsiteX2" fmla="*/ 333345 w 3964215"/>
                    <a:gd name="connsiteY2" fmla="*/ 0 h 1482520"/>
                    <a:gd name="connsiteX3" fmla="*/ 3630870 w 3964215"/>
                    <a:gd name="connsiteY3" fmla="*/ 0 h 1482520"/>
                    <a:gd name="connsiteX4" fmla="*/ 3964215 w 3964215"/>
                    <a:gd name="connsiteY4" fmla="*/ 333345 h 1482520"/>
                    <a:gd name="connsiteX5" fmla="*/ 3964215 w 3964215"/>
                    <a:gd name="connsiteY5" fmla="*/ 1149175 h 1482520"/>
                    <a:gd name="connsiteX6" fmla="*/ 3630870 w 3964215"/>
                    <a:gd name="connsiteY6" fmla="*/ 1482520 h 1482520"/>
                    <a:gd name="connsiteX0" fmla="*/ 0 w 3964215"/>
                    <a:gd name="connsiteY0" fmla="*/ 422958 h 1149175"/>
                    <a:gd name="connsiteX1" fmla="*/ 0 w 3964215"/>
                    <a:gd name="connsiteY1" fmla="*/ 333345 h 1149175"/>
                    <a:gd name="connsiteX2" fmla="*/ 333345 w 3964215"/>
                    <a:gd name="connsiteY2" fmla="*/ 0 h 1149175"/>
                    <a:gd name="connsiteX3" fmla="*/ 3630870 w 3964215"/>
                    <a:gd name="connsiteY3" fmla="*/ 0 h 1149175"/>
                    <a:gd name="connsiteX4" fmla="*/ 3964215 w 3964215"/>
                    <a:gd name="connsiteY4" fmla="*/ 333345 h 1149175"/>
                    <a:gd name="connsiteX5" fmla="*/ 3964215 w 3964215"/>
                    <a:gd name="connsiteY5" fmla="*/ 1149175 h 1149175"/>
                    <a:gd name="connsiteX0" fmla="*/ 0 w 3964215"/>
                    <a:gd name="connsiteY0" fmla="*/ 333345 h 1149175"/>
                    <a:gd name="connsiteX1" fmla="*/ 333345 w 3964215"/>
                    <a:gd name="connsiteY1" fmla="*/ 0 h 1149175"/>
                    <a:gd name="connsiteX2" fmla="*/ 3630870 w 3964215"/>
                    <a:gd name="connsiteY2" fmla="*/ 0 h 1149175"/>
                    <a:gd name="connsiteX3" fmla="*/ 3964215 w 3964215"/>
                    <a:gd name="connsiteY3" fmla="*/ 333345 h 1149175"/>
                    <a:gd name="connsiteX4" fmla="*/ 3964215 w 3964215"/>
                    <a:gd name="connsiteY4" fmla="*/ 1149175 h 1149175"/>
                    <a:gd name="connsiteX0" fmla="*/ 0 w 3630870"/>
                    <a:gd name="connsiteY0" fmla="*/ 0 h 1149175"/>
                    <a:gd name="connsiteX1" fmla="*/ 3297525 w 3630870"/>
                    <a:gd name="connsiteY1" fmla="*/ 0 h 1149175"/>
                    <a:gd name="connsiteX2" fmla="*/ 3630870 w 3630870"/>
                    <a:gd name="connsiteY2" fmla="*/ 333345 h 1149175"/>
                    <a:gd name="connsiteX3" fmla="*/ 3630870 w 3630870"/>
                    <a:gd name="connsiteY3" fmla="*/ 1149175 h 1149175"/>
                    <a:gd name="connsiteX0" fmla="*/ 0 w 3630870"/>
                    <a:gd name="connsiteY0" fmla="*/ 0 h 1149175"/>
                    <a:gd name="connsiteX1" fmla="*/ 392384 w 3630870"/>
                    <a:gd name="connsiteY1" fmla="*/ 615 h 1149175"/>
                    <a:gd name="connsiteX2" fmla="*/ 3297525 w 3630870"/>
                    <a:gd name="connsiteY2" fmla="*/ 0 h 1149175"/>
                    <a:gd name="connsiteX3" fmla="*/ 3630870 w 3630870"/>
                    <a:gd name="connsiteY3" fmla="*/ 333345 h 1149175"/>
                    <a:gd name="connsiteX4" fmla="*/ 3630870 w 3630870"/>
                    <a:gd name="connsiteY4" fmla="*/ 1149175 h 1149175"/>
                    <a:gd name="connsiteX0" fmla="*/ 0 w 3238486"/>
                    <a:gd name="connsiteY0" fmla="*/ 615 h 1149175"/>
                    <a:gd name="connsiteX1" fmla="*/ 2905141 w 3238486"/>
                    <a:gd name="connsiteY1" fmla="*/ 0 h 1149175"/>
                    <a:gd name="connsiteX2" fmla="*/ 3238486 w 3238486"/>
                    <a:gd name="connsiteY2" fmla="*/ 333345 h 1149175"/>
                    <a:gd name="connsiteX3" fmla="*/ 3238486 w 3238486"/>
                    <a:gd name="connsiteY3" fmla="*/ 1149175 h 1149175"/>
                    <a:gd name="connsiteX0" fmla="*/ 0 w 3238486"/>
                    <a:gd name="connsiteY0" fmla="*/ 615 h 1149175"/>
                    <a:gd name="connsiteX1" fmla="*/ 2905141 w 3238486"/>
                    <a:gd name="connsiteY1" fmla="*/ 0 h 1149175"/>
                    <a:gd name="connsiteX2" fmla="*/ 3238486 w 3238486"/>
                    <a:gd name="connsiteY2" fmla="*/ 333345 h 1149175"/>
                    <a:gd name="connsiteX3" fmla="*/ 3238119 w 3238486"/>
                    <a:gd name="connsiteY3" fmla="*/ 766044 h 1149175"/>
                    <a:gd name="connsiteX4" fmla="*/ 3238486 w 3238486"/>
                    <a:gd name="connsiteY4" fmla="*/ 1149175 h 1149175"/>
                    <a:gd name="connsiteX0" fmla="*/ 0 w 3238486"/>
                    <a:gd name="connsiteY0" fmla="*/ 615 h 766044"/>
                    <a:gd name="connsiteX1" fmla="*/ 2905141 w 3238486"/>
                    <a:gd name="connsiteY1" fmla="*/ 0 h 766044"/>
                    <a:gd name="connsiteX2" fmla="*/ 3238486 w 3238486"/>
                    <a:gd name="connsiteY2" fmla="*/ 333345 h 766044"/>
                    <a:gd name="connsiteX3" fmla="*/ 3238119 w 3238486"/>
                    <a:gd name="connsiteY3" fmla="*/ 766044 h 766044"/>
                  </a:gdLst>
                  <a:ahLst/>
                  <a:cxnLst>
                    <a:cxn ang="0">
                      <a:pos x="connsiteX0" y="connsiteY0"/>
                    </a:cxn>
                    <a:cxn ang="0">
                      <a:pos x="connsiteX1" y="connsiteY1"/>
                    </a:cxn>
                    <a:cxn ang="0">
                      <a:pos x="connsiteX2" y="connsiteY2"/>
                    </a:cxn>
                    <a:cxn ang="0">
                      <a:pos x="connsiteX3" y="connsiteY3"/>
                    </a:cxn>
                  </a:cxnLst>
                  <a:rect l="l" t="t" r="r" b="b"/>
                  <a:pathLst>
                    <a:path w="3238486" h="766044">
                      <a:moveTo>
                        <a:pt x="0" y="615"/>
                      </a:moveTo>
                      <a:lnTo>
                        <a:pt x="2905141" y="0"/>
                      </a:lnTo>
                      <a:cubicBezTo>
                        <a:pt x="3089242" y="0"/>
                        <a:pt x="3238486" y="149244"/>
                        <a:pt x="3238486" y="333345"/>
                      </a:cubicBezTo>
                      <a:cubicBezTo>
                        <a:pt x="3238364" y="477578"/>
                        <a:pt x="3238241" y="621811"/>
                        <a:pt x="3238119" y="766044"/>
                      </a:cubicBezTo>
                    </a:path>
                  </a:pathLst>
                </a:cu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5" name="Isosceles Triangle 194">
                  <a:extLst>
                    <a:ext uri="{FF2B5EF4-FFF2-40B4-BE49-F238E27FC236}">
                      <a16:creationId xmlns:a16="http://schemas.microsoft.com/office/drawing/2014/main" id="{D709F84E-BE42-4AD0-AE43-6F202665BFB1}"/>
                    </a:ext>
                  </a:extLst>
                </p:cNvPr>
                <p:cNvSpPr/>
                <p:nvPr/>
              </p:nvSpPr>
              <p:spPr>
                <a:xfrm rot="16200000">
                  <a:off x="2054560" y="3622726"/>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6" name="Isosceles Triangle 195">
                  <a:extLst>
                    <a:ext uri="{FF2B5EF4-FFF2-40B4-BE49-F238E27FC236}">
                      <a16:creationId xmlns:a16="http://schemas.microsoft.com/office/drawing/2014/main" id="{2447F501-5172-45AE-B463-6CAFD42EBCB9}"/>
                    </a:ext>
                  </a:extLst>
                </p:cNvPr>
                <p:cNvSpPr/>
                <p:nvPr/>
              </p:nvSpPr>
              <p:spPr>
                <a:xfrm rot="10800000">
                  <a:off x="5325993" y="4420229"/>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4" name="Group 33">
                <a:extLst>
                  <a:ext uri="{FF2B5EF4-FFF2-40B4-BE49-F238E27FC236}">
                    <a16:creationId xmlns:a16="http://schemas.microsoft.com/office/drawing/2014/main" id="{979A7091-D271-4DB2-B4BE-45969A6FA68E}"/>
                  </a:ext>
                </a:extLst>
              </p:cNvPr>
              <p:cNvGrpSpPr/>
              <p:nvPr/>
            </p:nvGrpSpPr>
            <p:grpSpPr>
              <a:xfrm>
                <a:off x="3965998" y="2811277"/>
                <a:ext cx="2983436" cy="965632"/>
                <a:chOff x="3965998" y="2811277"/>
                <a:chExt cx="2983436" cy="965632"/>
              </a:xfrm>
            </p:grpSpPr>
            <p:sp>
              <p:nvSpPr>
                <p:cNvPr id="113" name="Freeform: Shape 112">
                  <a:extLst>
                    <a:ext uri="{FF2B5EF4-FFF2-40B4-BE49-F238E27FC236}">
                      <a16:creationId xmlns:a16="http://schemas.microsoft.com/office/drawing/2014/main" id="{5CF6A4F0-FF16-4D26-A25C-227D14BFE3B9}"/>
                    </a:ext>
                  </a:extLst>
                </p:cNvPr>
                <p:cNvSpPr/>
                <p:nvPr/>
              </p:nvSpPr>
              <p:spPr>
                <a:xfrm>
                  <a:off x="4046220" y="2895600"/>
                  <a:ext cx="2811780" cy="797962"/>
                </a:xfrm>
                <a:custGeom>
                  <a:avLst/>
                  <a:gdLst>
                    <a:gd name="connsiteX0" fmla="*/ 353357 w 3528349"/>
                    <a:gd name="connsiteY0" fmla="*/ 0 h 1502817"/>
                    <a:gd name="connsiteX1" fmla="*/ 460899 w 3528349"/>
                    <a:gd name="connsiteY1" fmla="*/ 0 h 1502817"/>
                    <a:gd name="connsiteX2" fmla="*/ 460899 w 3528349"/>
                    <a:gd name="connsiteY2" fmla="*/ 1182145 h 1502817"/>
                    <a:gd name="connsiteX3" fmla="*/ 3528349 w 3528349"/>
                    <a:gd name="connsiteY3" fmla="*/ 1182145 h 1502817"/>
                    <a:gd name="connsiteX4" fmla="*/ 3507180 w 3528349"/>
                    <a:gd name="connsiteY4" fmla="*/ 1287003 h 1502817"/>
                    <a:gd name="connsiteX5" fmla="*/ 3181591 w 3528349"/>
                    <a:gd name="connsiteY5" fmla="*/ 1502817 h 1502817"/>
                    <a:gd name="connsiteX6" fmla="*/ 353357 w 3528349"/>
                    <a:gd name="connsiteY6" fmla="*/ 1502817 h 1502817"/>
                    <a:gd name="connsiteX7" fmla="*/ 0 w 3528349"/>
                    <a:gd name="connsiteY7" fmla="*/ 1149460 h 1502817"/>
                    <a:gd name="connsiteX8" fmla="*/ 0 w 3528349"/>
                    <a:gd name="connsiteY8" fmla="*/ 353357 h 1502817"/>
                    <a:gd name="connsiteX9" fmla="*/ 353357 w 3528349"/>
                    <a:gd name="connsiteY9" fmla="*/ 0 h 1502817"/>
                    <a:gd name="connsiteX0" fmla="*/ 353357 w 3528349"/>
                    <a:gd name="connsiteY0" fmla="*/ 0 h 1502817"/>
                    <a:gd name="connsiteX1" fmla="*/ 460899 w 3528349"/>
                    <a:gd name="connsiteY1" fmla="*/ 0 h 1502817"/>
                    <a:gd name="connsiteX2" fmla="*/ 3528349 w 3528349"/>
                    <a:gd name="connsiteY2" fmla="*/ 1182145 h 1502817"/>
                    <a:gd name="connsiteX3" fmla="*/ 3507180 w 3528349"/>
                    <a:gd name="connsiteY3" fmla="*/ 1287003 h 1502817"/>
                    <a:gd name="connsiteX4" fmla="*/ 3181591 w 3528349"/>
                    <a:gd name="connsiteY4" fmla="*/ 1502817 h 1502817"/>
                    <a:gd name="connsiteX5" fmla="*/ 353357 w 3528349"/>
                    <a:gd name="connsiteY5" fmla="*/ 1502817 h 1502817"/>
                    <a:gd name="connsiteX6" fmla="*/ 0 w 3528349"/>
                    <a:gd name="connsiteY6" fmla="*/ 1149460 h 1502817"/>
                    <a:gd name="connsiteX7" fmla="*/ 0 w 3528349"/>
                    <a:gd name="connsiteY7" fmla="*/ 353357 h 1502817"/>
                    <a:gd name="connsiteX8" fmla="*/ 353357 w 3528349"/>
                    <a:gd name="connsiteY8" fmla="*/ 0 h 1502817"/>
                    <a:gd name="connsiteX0" fmla="*/ 460899 w 3528349"/>
                    <a:gd name="connsiteY0" fmla="*/ 0 h 1502817"/>
                    <a:gd name="connsiteX1" fmla="*/ 3528349 w 3528349"/>
                    <a:gd name="connsiteY1" fmla="*/ 1182145 h 1502817"/>
                    <a:gd name="connsiteX2" fmla="*/ 3507180 w 3528349"/>
                    <a:gd name="connsiteY2" fmla="*/ 1287003 h 1502817"/>
                    <a:gd name="connsiteX3" fmla="*/ 3181591 w 3528349"/>
                    <a:gd name="connsiteY3" fmla="*/ 1502817 h 1502817"/>
                    <a:gd name="connsiteX4" fmla="*/ 353357 w 3528349"/>
                    <a:gd name="connsiteY4" fmla="*/ 1502817 h 1502817"/>
                    <a:gd name="connsiteX5" fmla="*/ 0 w 3528349"/>
                    <a:gd name="connsiteY5" fmla="*/ 1149460 h 1502817"/>
                    <a:gd name="connsiteX6" fmla="*/ 0 w 3528349"/>
                    <a:gd name="connsiteY6" fmla="*/ 353357 h 1502817"/>
                    <a:gd name="connsiteX7" fmla="*/ 353357 w 3528349"/>
                    <a:gd name="connsiteY7" fmla="*/ 0 h 1502817"/>
                    <a:gd name="connsiteX8" fmla="*/ 552339 w 3528349"/>
                    <a:gd name="connsiteY8" fmla="*/ 91440 h 1502817"/>
                    <a:gd name="connsiteX0" fmla="*/ 460899 w 3528349"/>
                    <a:gd name="connsiteY0" fmla="*/ 0 h 1502817"/>
                    <a:gd name="connsiteX1" fmla="*/ 3528349 w 3528349"/>
                    <a:gd name="connsiteY1" fmla="*/ 1182145 h 1502817"/>
                    <a:gd name="connsiteX2" fmla="*/ 3507180 w 3528349"/>
                    <a:gd name="connsiteY2" fmla="*/ 1287003 h 1502817"/>
                    <a:gd name="connsiteX3" fmla="*/ 3181591 w 3528349"/>
                    <a:gd name="connsiteY3" fmla="*/ 1502817 h 1502817"/>
                    <a:gd name="connsiteX4" fmla="*/ 353357 w 3528349"/>
                    <a:gd name="connsiteY4" fmla="*/ 1502817 h 1502817"/>
                    <a:gd name="connsiteX5" fmla="*/ 0 w 3528349"/>
                    <a:gd name="connsiteY5" fmla="*/ 1149460 h 1502817"/>
                    <a:gd name="connsiteX6" fmla="*/ 0 w 3528349"/>
                    <a:gd name="connsiteY6" fmla="*/ 353357 h 1502817"/>
                    <a:gd name="connsiteX7" fmla="*/ 353357 w 3528349"/>
                    <a:gd name="connsiteY7" fmla="*/ 0 h 1502817"/>
                    <a:gd name="connsiteX0" fmla="*/ 3528349 w 3528349"/>
                    <a:gd name="connsiteY0" fmla="*/ 1182145 h 1502817"/>
                    <a:gd name="connsiteX1" fmla="*/ 3507180 w 3528349"/>
                    <a:gd name="connsiteY1" fmla="*/ 1287003 h 1502817"/>
                    <a:gd name="connsiteX2" fmla="*/ 3181591 w 3528349"/>
                    <a:gd name="connsiteY2" fmla="*/ 1502817 h 1502817"/>
                    <a:gd name="connsiteX3" fmla="*/ 353357 w 3528349"/>
                    <a:gd name="connsiteY3" fmla="*/ 1502817 h 1502817"/>
                    <a:gd name="connsiteX4" fmla="*/ 0 w 3528349"/>
                    <a:gd name="connsiteY4" fmla="*/ 1149460 h 1502817"/>
                    <a:gd name="connsiteX5" fmla="*/ 0 w 3528349"/>
                    <a:gd name="connsiteY5" fmla="*/ 353357 h 1502817"/>
                    <a:gd name="connsiteX6" fmla="*/ 353357 w 3528349"/>
                    <a:gd name="connsiteY6" fmla="*/ 0 h 1502817"/>
                    <a:gd name="connsiteX0" fmla="*/ 3528349 w 3528349"/>
                    <a:gd name="connsiteY0" fmla="*/ 828788 h 1149460"/>
                    <a:gd name="connsiteX1" fmla="*/ 3507180 w 3528349"/>
                    <a:gd name="connsiteY1" fmla="*/ 933646 h 1149460"/>
                    <a:gd name="connsiteX2" fmla="*/ 3181591 w 3528349"/>
                    <a:gd name="connsiteY2" fmla="*/ 1149460 h 1149460"/>
                    <a:gd name="connsiteX3" fmla="*/ 353357 w 3528349"/>
                    <a:gd name="connsiteY3" fmla="*/ 1149460 h 1149460"/>
                    <a:gd name="connsiteX4" fmla="*/ 0 w 3528349"/>
                    <a:gd name="connsiteY4" fmla="*/ 796103 h 1149460"/>
                    <a:gd name="connsiteX5" fmla="*/ 0 w 3528349"/>
                    <a:gd name="connsiteY5" fmla="*/ 0 h 1149460"/>
                    <a:gd name="connsiteX0" fmla="*/ 3507180 w 3507180"/>
                    <a:gd name="connsiteY0" fmla="*/ 933646 h 1149460"/>
                    <a:gd name="connsiteX1" fmla="*/ 3181591 w 3507180"/>
                    <a:gd name="connsiteY1" fmla="*/ 1149460 h 1149460"/>
                    <a:gd name="connsiteX2" fmla="*/ 353357 w 3507180"/>
                    <a:gd name="connsiteY2" fmla="*/ 1149460 h 1149460"/>
                    <a:gd name="connsiteX3" fmla="*/ 0 w 3507180"/>
                    <a:gd name="connsiteY3" fmla="*/ 796103 h 1149460"/>
                    <a:gd name="connsiteX4" fmla="*/ 0 w 3507180"/>
                    <a:gd name="connsiteY4" fmla="*/ 0 h 1149460"/>
                    <a:gd name="connsiteX0" fmla="*/ 3181591 w 3181591"/>
                    <a:gd name="connsiteY0" fmla="*/ 1149460 h 1149460"/>
                    <a:gd name="connsiteX1" fmla="*/ 353357 w 3181591"/>
                    <a:gd name="connsiteY1" fmla="*/ 1149460 h 1149460"/>
                    <a:gd name="connsiteX2" fmla="*/ 0 w 3181591"/>
                    <a:gd name="connsiteY2" fmla="*/ 796103 h 1149460"/>
                    <a:gd name="connsiteX3" fmla="*/ 0 w 3181591"/>
                    <a:gd name="connsiteY3" fmla="*/ 0 h 1149460"/>
                    <a:gd name="connsiteX0" fmla="*/ 3181591 w 3181591"/>
                    <a:gd name="connsiteY0" fmla="*/ 1149460 h 1149460"/>
                    <a:gd name="connsiteX1" fmla="*/ 2810225 w 3181591"/>
                    <a:gd name="connsiteY1" fmla="*/ 1146518 h 1149460"/>
                    <a:gd name="connsiteX2" fmla="*/ 353357 w 3181591"/>
                    <a:gd name="connsiteY2" fmla="*/ 1149460 h 1149460"/>
                    <a:gd name="connsiteX3" fmla="*/ 0 w 3181591"/>
                    <a:gd name="connsiteY3" fmla="*/ 796103 h 1149460"/>
                    <a:gd name="connsiteX4" fmla="*/ 0 w 3181591"/>
                    <a:gd name="connsiteY4" fmla="*/ 0 h 1149460"/>
                    <a:gd name="connsiteX0" fmla="*/ 2810225 w 2810225"/>
                    <a:gd name="connsiteY0" fmla="*/ 1146518 h 1149460"/>
                    <a:gd name="connsiteX1" fmla="*/ 353357 w 2810225"/>
                    <a:gd name="connsiteY1" fmla="*/ 1149460 h 1149460"/>
                    <a:gd name="connsiteX2" fmla="*/ 0 w 2810225"/>
                    <a:gd name="connsiteY2" fmla="*/ 796103 h 1149460"/>
                    <a:gd name="connsiteX3" fmla="*/ 0 w 2810225"/>
                    <a:gd name="connsiteY3" fmla="*/ 0 h 1149460"/>
                    <a:gd name="connsiteX0" fmla="*/ 2810225 w 2810225"/>
                    <a:gd name="connsiteY0" fmla="*/ 1146518 h 1149460"/>
                    <a:gd name="connsiteX1" fmla="*/ 353357 w 2810225"/>
                    <a:gd name="connsiteY1" fmla="*/ 1149460 h 1149460"/>
                    <a:gd name="connsiteX2" fmla="*/ 0 w 2810225"/>
                    <a:gd name="connsiteY2" fmla="*/ 796103 h 1149460"/>
                    <a:gd name="connsiteX3" fmla="*/ 0 w 2810225"/>
                    <a:gd name="connsiteY3" fmla="*/ 0 h 1149460"/>
                    <a:gd name="connsiteX0" fmla="*/ 2811780 w 2811780"/>
                    <a:gd name="connsiteY0" fmla="*/ 1146518 h 1149460"/>
                    <a:gd name="connsiteX1" fmla="*/ 354912 w 2811780"/>
                    <a:gd name="connsiteY1" fmla="*/ 1149460 h 1149460"/>
                    <a:gd name="connsiteX2" fmla="*/ 1555 w 2811780"/>
                    <a:gd name="connsiteY2" fmla="*/ 796103 h 1149460"/>
                    <a:gd name="connsiteX3" fmla="*/ 0 w 2811780"/>
                    <a:gd name="connsiteY3" fmla="*/ 351498 h 1149460"/>
                    <a:gd name="connsiteX4" fmla="*/ 1555 w 2811780"/>
                    <a:gd name="connsiteY4" fmla="*/ 0 h 1149460"/>
                    <a:gd name="connsiteX0" fmla="*/ 2811780 w 2811780"/>
                    <a:gd name="connsiteY0" fmla="*/ 795020 h 797962"/>
                    <a:gd name="connsiteX1" fmla="*/ 354912 w 2811780"/>
                    <a:gd name="connsiteY1" fmla="*/ 797962 h 797962"/>
                    <a:gd name="connsiteX2" fmla="*/ 1555 w 2811780"/>
                    <a:gd name="connsiteY2" fmla="*/ 444605 h 797962"/>
                    <a:gd name="connsiteX3" fmla="*/ 0 w 2811780"/>
                    <a:gd name="connsiteY3" fmla="*/ 0 h 797962"/>
                  </a:gdLst>
                  <a:ahLst/>
                  <a:cxnLst>
                    <a:cxn ang="0">
                      <a:pos x="connsiteX0" y="connsiteY0"/>
                    </a:cxn>
                    <a:cxn ang="0">
                      <a:pos x="connsiteX1" y="connsiteY1"/>
                    </a:cxn>
                    <a:cxn ang="0">
                      <a:pos x="connsiteX2" y="connsiteY2"/>
                    </a:cxn>
                    <a:cxn ang="0">
                      <a:pos x="connsiteX3" y="connsiteY3"/>
                    </a:cxn>
                  </a:cxnLst>
                  <a:rect l="l" t="t" r="r" b="b"/>
                  <a:pathLst>
                    <a:path w="2811780" h="797962">
                      <a:moveTo>
                        <a:pt x="2811780" y="795020"/>
                      </a:moveTo>
                      <a:lnTo>
                        <a:pt x="354912" y="797962"/>
                      </a:lnTo>
                      <a:cubicBezTo>
                        <a:pt x="159758" y="797962"/>
                        <a:pt x="1555" y="639759"/>
                        <a:pt x="1555" y="444605"/>
                      </a:cubicBezTo>
                      <a:cubicBezTo>
                        <a:pt x="1037" y="296403"/>
                        <a:pt x="518" y="148202"/>
                        <a:pt x="0" y="0"/>
                      </a:cubicBezTo>
                    </a:path>
                  </a:pathLst>
                </a:cu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7" name="Isosceles Triangle 196">
                  <a:extLst>
                    <a:ext uri="{FF2B5EF4-FFF2-40B4-BE49-F238E27FC236}">
                      <a16:creationId xmlns:a16="http://schemas.microsoft.com/office/drawing/2014/main" id="{81349439-9CEE-45FA-933A-BEE65F58B0AC}"/>
                    </a:ext>
                  </a:extLst>
                </p:cNvPr>
                <p:cNvSpPr/>
                <p:nvPr/>
              </p:nvSpPr>
              <p:spPr>
                <a:xfrm rot="5400000">
                  <a:off x="6795251" y="3622726"/>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8" name="Isosceles Triangle 197">
                  <a:extLst>
                    <a:ext uri="{FF2B5EF4-FFF2-40B4-BE49-F238E27FC236}">
                      <a16:creationId xmlns:a16="http://schemas.microsoft.com/office/drawing/2014/main" id="{DCF9A975-A8A8-4F65-A6D2-FD525D53DE3B}"/>
                    </a:ext>
                  </a:extLst>
                </p:cNvPr>
                <p:cNvSpPr/>
                <p:nvPr/>
              </p:nvSpPr>
              <p:spPr>
                <a:xfrm>
                  <a:off x="3965998" y="2811277"/>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36" name="Group 35">
              <a:extLst>
                <a:ext uri="{FF2B5EF4-FFF2-40B4-BE49-F238E27FC236}">
                  <a16:creationId xmlns:a16="http://schemas.microsoft.com/office/drawing/2014/main" id="{EAEF1AEE-3AAA-439D-83B8-CB8C43705C6A}"/>
                </a:ext>
              </a:extLst>
            </p:cNvPr>
            <p:cNvGrpSpPr/>
            <p:nvPr/>
          </p:nvGrpSpPr>
          <p:grpSpPr>
            <a:xfrm>
              <a:off x="4679023" y="2092913"/>
              <a:ext cx="2984382" cy="972489"/>
              <a:chOff x="4679023" y="2092913"/>
              <a:chExt cx="2984382" cy="972489"/>
            </a:xfrm>
          </p:grpSpPr>
          <p:sp>
            <p:nvSpPr>
              <p:cNvPr id="97" name="Rectangle: Rounded Corners 96">
                <a:extLst>
                  <a:ext uri="{FF2B5EF4-FFF2-40B4-BE49-F238E27FC236}">
                    <a16:creationId xmlns:a16="http://schemas.microsoft.com/office/drawing/2014/main" id="{761C70CE-981B-442E-A939-2DED00C01EED}"/>
                  </a:ext>
                </a:extLst>
              </p:cNvPr>
              <p:cNvSpPr/>
              <p:nvPr/>
            </p:nvSpPr>
            <p:spPr>
              <a:xfrm>
                <a:off x="4770120" y="2174240"/>
                <a:ext cx="2810483" cy="802640"/>
              </a:xfrm>
              <a:custGeom>
                <a:avLst/>
                <a:gdLst>
                  <a:gd name="connsiteX0" fmla="*/ 0 w 6143855"/>
                  <a:gd name="connsiteY0" fmla="*/ 366814 h 3005441"/>
                  <a:gd name="connsiteX1" fmla="*/ 366814 w 6143855"/>
                  <a:gd name="connsiteY1" fmla="*/ 0 h 3005441"/>
                  <a:gd name="connsiteX2" fmla="*/ 5777041 w 6143855"/>
                  <a:gd name="connsiteY2" fmla="*/ 0 h 3005441"/>
                  <a:gd name="connsiteX3" fmla="*/ 6143855 w 6143855"/>
                  <a:gd name="connsiteY3" fmla="*/ 366814 h 3005441"/>
                  <a:gd name="connsiteX4" fmla="*/ 6143855 w 6143855"/>
                  <a:gd name="connsiteY4" fmla="*/ 2638627 h 3005441"/>
                  <a:gd name="connsiteX5" fmla="*/ 5777041 w 6143855"/>
                  <a:gd name="connsiteY5" fmla="*/ 3005441 h 3005441"/>
                  <a:gd name="connsiteX6" fmla="*/ 366814 w 6143855"/>
                  <a:gd name="connsiteY6" fmla="*/ 3005441 h 3005441"/>
                  <a:gd name="connsiteX7" fmla="*/ 0 w 6143855"/>
                  <a:gd name="connsiteY7" fmla="*/ 2638627 h 3005441"/>
                  <a:gd name="connsiteX8" fmla="*/ 0 w 6143855"/>
                  <a:gd name="connsiteY8" fmla="*/ 366814 h 3005441"/>
                  <a:gd name="connsiteX0" fmla="*/ 4187 w 6148042"/>
                  <a:gd name="connsiteY0" fmla="*/ 366814 h 3005441"/>
                  <a:gd name="connsiteX1" fmla="*/ 371001 w 6148042"/>
                  <a:gd name="connsiteY1" fmla="*/ 0 h 3005441"/>
                  <a:gd name="connsiteX2" fmla="*/ 5781228 w 6148042"/>
                  <a:gd name="connsiteY2" fmla="*/ 0 h 3005441"/>
                  <a:gd name="connsiteX3" fmla="*/ 6148042 w 6148042"/>
                  <a:gd name="connsiteY3" fmla="*/ 366814 h 3005441"/>
                  <a:gd name="connsiteX4" fmla="*/ 6148042 w 6148042"/>
                  <a:gd name="connsiteY4" fmla="*/ 2638627 h 3005441"/>
                  <a:gd name="connsiteX5" fmla="*/ 5781228 w 6148042"/>
                  <a:gd name="connsiteY5" fmla="*/ 3005441 h 3005441"/>
                  <a:gd name="connsiteX6" fmla="*/ 371001 w 6148042"/>
                  <a:gd name="connsiteY6" fmla="*/ 3005441 h 3005441"/>
                  <a:gd name="connsiteX7" fmla="*/ 4187 w 6148042"/>
                  <a:gd name="connsiteY7" fmla="*/ 2638627 h 3005441"/>
                  <a:gd name="connsiteX8" fmla="*/ 0 w 6148042"/>
                  <a:gd name="connsiteY8" fmla="*/ 1490695 h 3005441"/>
                  <a:gd name="connsiteX9" fmla="*/ 4187 w 6148042"/>
                  <a:gd name="connsiteY9" fmla="*/ 366814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8042 w 6148042"/>
                  <a:gd name="connsiteY5" fmla="*/ 2638627 h 3005441"/>
                  <a:gd name="connsiteX6" fmla="*/ 5781228 w 6148042"/>
                  <a:gd name="connsiteY6" fmla="*/ 3005441 h 3005441"/>
                  <a:gd name="connsiteX7" fmla="*/ 371001 w 6148042"/>
                  <a:gd name="connsiteY7" fmla="*/ 3005441 h 3005441"/>
                  <a:gd name="connsiteX8" fmla="*/ 4187 w 6148042"/>
                  <a:gd name="connsiteY8" fmla="*/ 2638627 h 3005441"/>
                  <a:gd name="connsiteX9" fmla="*/ 91440 w 6148042"/>
                  <a:gd name="connsiteY9"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92295 h 3005441"/>
                  <a:gd name="connsiteX0" fmla="*/ 24732 w 6172774"/>
                  <a:gd name="connsiteY0" fmla="*/ 1490695 h 3005441"/>
                  <a:gd name="connsiteX1" fmla="*/ 28919 w 6172774"/>
                  <a:gd name="connsiteY1" fmla="*/ 366814 h 3005441"/>
                  <a:gd name="connsiteX2" fmla="*/ 395733 w 6172774"/>
                  <a:gd name="connsiteY2" fmla="*/ 0 h 3005441"/>
                  <a:gd name="connsiteX3" fmla="*/ 5805960 w 6172774"/>
                  <a:gd name="connsiteY3" fmla="*/ 0 h 3005441"/>
                  <a:gd name="connsiteX4" fmla="*/ 6172774 w 6172774"/>
                  <a:gd name="connsiteY4" fmla="*/ 366814 h 3005441"/>
                  <a:gd name="connsiteX5" fmla="*/ 6171532 w 6172774"/>
                  <a:gd name="connsiteY5" fmla="*/ 1490695 h 3005441"/>
                  <a:gd name="connsiteX6" fmla="*/ 6172774 w 6172774"/>
                  <a:gd name="connsiteY6" fmla="*/ 2638627 h 3005441"/>
                  <a:gd name="connsiteX7" fmla="*/ 5805960 w 6172774"/>
                  <a:gd name="connsiteY7" fmla="*/ 3005441 h 3005441"/>
                  <a:gd name="connsiteX8" fmla="*/ 395733 w 6172774"/>
                  <a:gd name="connsiteY8" fmla="*/ 3005441 h 3005441"/>
                  <a:gd name="connsiteX9" fmla="*/ 28919 w 6172774"/>
                  <a:gd name="connsiteY9" fmla="*/ 2638627 h 3005441"/>
                  <a:gd name="connsiteX10" fmla="*/ 45052 w 6172774"/>
                  <a:gd name="connsiteY10" fmla="*/ 154149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20320 w 6148042"/>
                  <a:gd name="connsiteY10" fmla="*/ 154149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10160 w 6148042"/>
                  <a:gd name="connsiteY10" fmla="*/ 157197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0" fmla="*/ 0 w 6148042"/>
                  <a:gd name="connsiteY0" fmla="*/ 1490695 h 2638627"/>
                  <a:gd name="connsiteX1" fmla="*/ 4187 w 6148042"/>
                  <a:gd name="connsiteY1" fmla="*/ 366814 h 2638627"/>
                  <a:gd name="connsiteX2" fmla="*/ 371001 w 6148042"/>
                  <a:gd name="connsiteY2" fmla="*/ 0 h 2638627"/>
                  <a:gd name="connsiteX3" fmla="*/ 5781228 w 6148042"/>
                  <a:gd name="connsiteY3" fmla="*/ 0 h 2638627"/>
                  <a:gd name="connsiteX4" fmla="*/ 6148042 w 6148042"/>
                  <a:gd name="connsiteY4" fmla="*/ 366814 h 2638627"/>
                  <a:gd name="connsiteX5" fmla="*/ 6146800 w 6148042"/>
                  <a:gd name="connsiteY5" fmla="*/ 1490695 h 2638627"/>
                  <a:gd name="connsiteX6" fmla="*/ 6148042 w 6148042"/>
                  <a:gd name="connsiteY6" fmla="*/ 2638627 h 2638627"/>
                  <a:gd name="connsiteX0" fmla="*/ 0 w 6148042"/>
                  <a:gd name="connsiteY0" fmla="*/ 1490695 h 1490695"/>
                  <a:gd name="connsiteX1" fmla="*/ 4187 w 6148042"/>
                  <a:gd name="connsiteY1" fmla="*/ 366814 h 1490695"/>
                  <a:gd name="connsiteX2" fmla="*/ 371001 w 6148042"/>
                  <a:gd name="connsiteY2" fmla="*/ 0 h 1490695"/>
                  <a:gd name="connsiteX3" fmla="*/ 5781228 w 6148042"/>
                  <a:gd name="connsiteY3" fmla="*/ 0 h 1490695"/>
                  <a:gd name="connsiteX4" fmla="*/ 6148042 w 6148042"/>
                  <a:gd name="connsiteY4" fmla="*/ 366814 h 1490695"/>
                  <a:gd name="connsiteX5" fmla="*/ 6146800 w 6148042"/>
                  <a:gd name="connsiteY5" fmla="*/ 1490695 h 1490695"/>
                  <a:gd name="connsiteX0" fmla="*/ 0 w 6148042"/>
                  <a:gd name="connsiteY0" fmla="*/ 1493520 h 1493520"/>
                  <a:gd name="connsiteX1" fmla="*/ 4187 w 6148042"/>
                  <a:gd name="connsiteY1" fmla="*/ 369639 h 1493520"/>
                  <a:gd name="connsiteX2" fmla="*/ 371001 w 6148042"/>
                  <a:gd name="connsiteY2" fmla="*/ 2825 h 1493520"/>
                  <a:gd name="connsiteX3" fmla="*/ 2621280 w 6148042"/>
                  <a:gd name="connsiteY3" fmla="*/ 0 h 1493520"/>
                  <a:gd name="connsiteX4" fmla="*/ 5781228 w 6148042"/>
                  <a:gd name="connsiteY4" fmla="*/ 2825 h 1493520"/>
                  <a:gd name="connsiteX5" fmla="*/ 6148042 w 6148042"/>
                  <a:gd name="connsiteY5" fmla="*/ 369639 h 1493520"/>
                  <a:gd name="connsiteX6" fmla="*/ 6146800 w 6148042"/>
                  <a:gd name="connsiteY6" fmla="*/ 1493520 h 1493520"/>
                  <a:gd name="connsiteX0" fmla="*/ 0 w 6143855"/>
                  <a:gd name="connsiteY0" fmla="*/ 369639 h 1493520"/>
                  <a:gd name="connsiteX1" fmla="*/ 366814 w 6143855"/>
                  <a:gd name="connsiteY1" fmla="*/ 2825 h 1493520"/>
                  <a:gd name="connsiteX2" fmla="*/ 2617093 w 6143855"/>
                  <a:gd name="connsiteY2" fmla="*/ 0 h 1493520"/>
                  <a:gd name="connsiteX3" fmla="*/ 5777041 w 6143855"/>
                  <a:gd name="connsiteY3" fmla="*/ 2825 h 1493520"/>
                  <a:gd name="connsiteX4" fmla="*/ 6143855 w 6143855"/>
                  <a:gd name="connsiteY4" fmla="*/ 369639 h 1493520"/>
                  <a:gd name="connsiteX5" fmla="*/ 6142613 w 6143855"/>
                  <a:gd name="connsiteY5" fmla="*/ 1493520 h 1493520"/>
                  <a:gd name="connsiteX0" fmla="*/ 0 w 5777041"/>
                  <a:gd name="connsiteY0" fmla="*/ 2825 h 1493520"/>
                  <a:gd name="connsiteX1" fmla="*/ 2250279 w 5777041"/>
                  <a:gd name="connsiteY1" fmla="*/ 0 h 1493520"/>
                  <a:gd name="connsiteX2" fmla="*/ 5410227 w 5777041"/>
                  <a:gd name="connsiteY2" fmla="*/ 2825 h 1493520"/>
                  <a:gd name="connsiteX3" fmla="*/ 5777041 w 5777041"/>
                  <a:gd name="connsiteY3" fmla="*/ 369639 h 1493520"/>
                  <a:gd name="connsiteX4" fmla="*/ 5775799 w 5777041"/>
                  <a:gd name="connsiteY4" fmla="*/ 1493520 h 1493520"/>
                  <a:gd name="connsiteX0" fmla="*/ 0 w 3526762"/>
                  <a:gd name="connsiteY0" fmla="*/ 0 h 1493520"/>
                  <a:gd name="connsiteX1" fmla="*/ 3159948 w 3526762"/>
                  <a:gd name="connsiteY1" fmla="*/ 2825 h 1493520"/>
                  <a:gd name="connsiteX2" fmla="*/ 3526762 w 3526762"/>
                  <a:gd name="connsiteY2" fmla="*/ 369639 h 1493520"/>
                  <a:gd name="connsiteX3" fmla="*/ 3525520 w 3526762"/>
                  <a:gd name="connsiteY3" fmla="*/ 1493520 h 1493520"/>
                  <a:gd name="connsiteX0" fmla="*/ 0 w 3526762"/>
                  <a:gd name="connsiteY0" fmla="*/ 0 h 1493520"/>
                  <a:gd name="connsiteX1" fmla="*/ 716279 w 3526762"/>
                  <a:gd name="connsiteY1" fmla="*/ 0 h 1493520"/>
                  <a:gd name="connsiteX2" fmla="*/ 3159948 w 3526762"/>
                  <a:gd name="connsiteY2" fmla="*/ 2825 h 1493520"/>
                  <a:gd name="connsiteX3" fmla="*/ 3526762 w 3526762"/>
                  <a:gd name="connsiteY3" fmla="*/ 369639 h 1493520"/>
                  <a:gd name="connsiteX4" fmla="*/ 3525520 w 3526762"/>
                  <a:gd name="connsiteY4" fmla="*/ 1493520 h 1493520"/>
                  <a:gd name="connsiteX0" fmla="*/ 0 w 2810483"/>
                  <a:gd name="connsiteY0" fmla="*/ 0 h 1493520"/>
                  <a:gd name="connsiteX1" fmla="*/ 2443669 w 2810483"/>
                  <a:gd name="connsiteY1" fmla="*/ 2825 h 1493520"/>
                  <a:gd name="connsiteX2" fmla="*/ 2810483 w 2810483"/>
                  <a:gd name="connsiteY2" fmla="*/ 369639 h 1493520"/>
                  <a:gd name="connsiteX3" fmla="*/ 2809241 w 2810483"/>
                  <a:gd name="connsiteY3" fmla="*/ 1493520 h 1493520"/>
                  <a:gd name="connsiteX0" fmla="*/ 0 w 2810483"/>
                  <a:gd name="connsiteY0" fmla="*/ 0 h 1493520"/>
                  <a:gd name="connsiteX1" fmla="*/ 2443669 w 2810483"/>
                  <a:gd name="connsiteY1" fmla="*/ 2825 h 1493520"/>
                  <a:gd name="connsiteX2" fmla="*/ 2810483 w 2810483"/>
                  <a:gd name="connsiteY2" fmla="*/ 369639 h 1493520"/>
                  <a:gd name="connsiteX3" fmla="*/ 2809240 w 2810483"/>
                  <a:gd name="connsiteY3" fmla="*/ 802640 h 1493520"/>
                  <a:gd name="connsiteX4" fmla="*/ 2809241 w 2810483"/>
                  <a:gd name="connsiteY4" fmla="*/ 1493520 h 1493520"/>
                  <a:gd name="connsiteX0" fmla="*/ 0 w 2810483"/>
                  <a:gd name="connsiteY0" fmla="*/ 0 h 802640"/>
                  <a:gd name="connsiteX1" fmla="*/ 2443669 w 2810483"/>
                  <a:gd name="connsiteY1" fmla="*/ 2825 h 802640"/>
                  <a:gd name="connsiteX2" fmla="*/ 2810483 w 2810483"/>
                  <a:gd name="connsiteY2" fmla="*/ 369639 h 802640"/>
                  <a:gd name="connsiteX3" fmla="*/ 2809240 w 2810483"/>
                  <a:gd name="connsiteY3" fmla="*/ 802640 h 802640"/>
                </a:gdLst>
                <a:ahLst/>
                <a:cxnLst>
                  <a:cxn ang="0">
                    <a:pos x="connsiteX0" y="connsiteY0"/>
                  </a:cxn>
                  <a:cxn ang="0">
                    <a:pos x="connsiteX1" y="connsiteY1"/>
                  </a:cxn>
                  <a:cxn ang="0">
                    <a:pos x="connsiteX2" y="connsiteY2"/>
                  </a:cxn>
                  <a:cxn ang="0">
                    <a:pos x="connsiteX3" y="connsiteY3"/>
                  </a:cxn>
                </a:cxnLst>
                <a:rect l="l" t="t" r="r" b="b"/>
                <a:pathLst>
                  <a:path w="2810483" h="802640">
                    <a:moveTo>
                      <a:pt x="0" y="0"/>
                    </a:moveTo>
                    <a:lnTo>
                      <a:pt x="2443669" y="2825"/>
                    </a:lnTo>
                    <a:cubicBezTo>
                      <a:pt x="2646255" y="2825"/>
                      <a:pt x="2810483" y="167053"/>
                      <a:pt x="2810483" y="369639"/>
                    </a:cubicBezTo>
                    <a:cubicBezTo>
                      <a:pt x="2810069" y="513973"/>
                      <a:pt x="2809654" y="658306"/>
                      <a:pt x="2809240" y="802640"/>
                    </a:cubicBezTo>
                  </a:path>
                </a:pathLst>
              </a:cu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9" name="Isosceles Triangle 198">
                <a:extLst>
                  <a:ext uri="{FF2B5EF4-FFF2-40B4-BE49-F238E27FC236}">
                    <a16:creationId xmlns:a16="http://schemas.microsoft.com/office/drawing/2014/main" id="{B2C190A5-2F5B-4901-A67D-202F401DFBDF}"/>
                  </a:ext>
                </a:extLst>
              </p:cNvPr>
              <p:cNvSpPr/>
              <p:nvPr/>
            </p:nvSpPr>
            <p:spPr>
              <a:xfrm rot="10800000">
                <a:off x="7497801" y="2922640"/>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0" name="Isosceles Triangle 199">
                <a:extLst>
                  <a:ext uri="{FF2B5EF4-FFF2-40B4-BE49-F238E27FC236}">
                    <a16:creationId xmlns:a16="http://schemas.microsoft.com/office/drawing/2014/main" id="{E68A48E4-E2CA-4C91-AF0B-6F299F26640D}"/>
                  </a:ext>
                </a:extLst>
              </p:cNvPr>
              <p:cNvSpPr/>
              <p:nvPr/>
            </p:nvSpPr>
            <p:spPr>
              <a:xfrm rot="16200000">
                <a:off x="4667602" y="2104334"/>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8" name="Group 37">
              <a:extLst>
                <a:ext uri="{FF2B5EF4-FFF2-40B4-BE49-F238E27FC236}">
                  <a16:creationId xmlns:a16="http://schemas.microsoft.com/office/drawing/2014/main" id="{63EB17C6-235F-40C4-911C-D55FCE2B179C}"/>
                </a:ext>
              </a:extLst>
            </p:cNvPr>
            <p:cNvGrpSpPr/>
            <p:nvPr/>
          </p:nvGrpSpPr>
          <p:grpSpPr>
            <a:xfrm>
              <a:off x="6039515" y="4320245"/>
              <a:ext cx="1623890" cy="944846"/>
              <a:chOff x="6039515" y="4320245"/>
              <a:chExt cx="1623890" cy="944846"/>
            </a:xfrm>
          </p:grpSpPr>
          <p:sp>
            <p:nvSpPr>
              <p:cNvPr id="201" name="Isosceles Triangle 200">
                <a:extLst>
                  <a:ext uri="{FF2B5EF4-FFF2-40B4-BE49-F238E27FC236}">
                    <a16:creationId xmlns:a16="http://schemas.microsoft.com/office/drawing/2014/main" id="{A5C46719-5203-4581-81EB-B59ED1C525D4}"/>
                  </a:ext>
                </a:extLst>
              </p:cNvPr>
              <p:cNvSpPr/>
              <p:nvPr/>
            </p:nvSpPr>
            <p:spPr>
              <a:xfrm>
                <a:off x="7497801" y="4320245"/>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2" name="Isosceles Triangle 201">
                <a:extLst>
                  <a:ext uri="{FF2B5EF4-FFF2-40B4-BE49-F238E27FC236}">
                    <a16:creationId xmlns:a16="http://schemas.microsoft.com/office/drawing/2014/main" id="{B5E6BA84-D3CC-4943-B35F-3ACF08C08085}"/>
                  </a:ext>
                </a:extLst>
              </p:cNvPr>
              <p:cNvSpPr/>
              <p:nvPr/>
            </p:nvSpPr>
            <p:spPr>
              <a:xfrm rot="16200000">
                <a:off x="6028094" y="5110908"/>
                <a:ext cx="165604" cy="142762"/>
              </a:xfrm>
              <a:prstGeom prst="triangl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Rounded Corners 96">
                <a:extLst>
                  <a:ext uri="{FF2B5EF4-FFF2-40B4-BE49-F238E27FC236}">
                    <a16:creationId xmlns:a16="http://schemas.microsoft.com/office/drawing/2014/main" id="{0A1BB22C-4133-4C58-A3A8-4EF5A391180B}"/>
                  </a:ext>
                </a:extLst>
              </p:cNvPr>
              <p:cNvSpPr/>
              <p:nvPr/>
            </p:nvSpPr>
            <p:spPr>
              <a:xfrm>
                <a:off x="6134100" y="4394200"/>
                <a:ext cx="1446502" cy="788307"/>
              </a:xfrm>
              <a:custGeom>
                <a:avLst/>
                <a:gdLst>
                  <a:gd name="connsiteX0" fmla="*/ 0 w 6143855"/>
                  <a:gd name="connsiteY0" fmla="*/ 366814 h 3005441"/>
                  <a:gd name="connsiteX1" fmla="*/ 366814 w 6143855"/>
                  <a:gd name="connsiteY1" fmla="*/ 0 h 3005441"/>
                  <a:gd name="connsiteX2" fmla="*/ 5777041 w 6143855"/>
                  <a:gd name="connsiteY2" fmla="*/ 0 h 3005441"/>
                  <a:gd name="connsiteX3" fmla="*/ 6143855 w 6143855"/>
                  <a:gd name="connsiteY3" fmla="*/ 366814 h 3005441"/>
                  <a:gd name="connsiteX4" fmla="*/ 6143855 w 6143855"/>
                  <a:gd name="connsiteY4" fmla="*/ 2638627 h 3005441"/>
                  <a:gd name="connsiteX5" fmla="*/ 5777041 w 6143855"/>
                  <a:gd name="connsiteY5" fmla="*/ 3005441 h 3005441"/>
                  <a:gd name="connsiteX6" fmla="*/ 366814 w 6143855"/>
                  <a:gd name="connsiteY6" fmla="*/ 3005441 h 3005441"/>
                  <a:gd name="connsiteX7" fmla="*/ 0 w 6143855"/>
                  <a:gd name="connsiteY7" fmla="*/ 2638627 h 3005441"/>
                  <a:gd name="connsiteX8" fmla="*/ 0 w 6143855"/>
                  <a:gd name="connsiteY8" fmla="*/ 366814 h 3005441"/>
                  <a:gd name="connsiteX0" fmla="*/ 4187 w 6148042"/>
                  <a:gd name="connsiteY0" fmla="*/ 366814 h 3005441"/>
                  <a:gd name="connsiteX1" fmla="*/ 371001 w 6148042"/>
                  <a:gd name="connsiteY1" fmla="*/ 0 h 3005441"/>
                  <a:gd name="connsiteX2" fmla="*/ 5781228 w 6148042"/>
                  <a:gd name="connsiteY2" fmla="*/ 0 h 3005441"/>
                  <a:gd name="connsiteX3" fmla="*/ 6148042 w 6148042"/>
                  <a:gd name="connsiteY3" fmla="*/ 366814 h 3005441"/>
                  <a:gd name="connsiteX4" fmla="*/ 6148042 w 6148042"/>
                  <a:gd name="connsiteY4" fmla="*/ 2638627 h 3005441"/>
                  <a:gd name="connsiteX5" fmla="*/ 5781228 w 6148042"/>
                  <a:gd name="connsiteY5" fmla="*/ 3005441 h 3005441"/>
                  <a:gd name="connsiteX6" fmla="*/ 371001 w 6148042"/>
                  <a:gd name="connsiteY6" fmla="*/ 3005441 h 3005441"/>
                  <a:gd name="connsiteX7" fmla="*/ 4187 w 6148042"/>
                  <a:gd name="connsiteY7" fmla="*/ 2638627 h 3005441"/>
                  <a:gd name="connsiteX8" fmla="*/ 0 w 6148042"/>
                  <a:gd name="connsiteY8" fmla="*/ 1490695 h 3005441"/>
                  <a:gd name="connsiteX9" fmla="*/ 4187 w 6148042"/>
                  <a:gd name="connsiteY9" fmla="*/ 366814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8042 w 6148042"/>
                  <a:gd name="connsiteY5" fmla="*/ 2638627 h 3005441"/>
                  <a:gd name="connsiteX6" fmla="*/ 5781228 w 6148042"/>
                  <a:gd name="connsiteY6" fmla="*/ 3005441 h 3005441"/>
                  <a:gd name="connsiteX7" fmla="*/ 371001 w 6148042"/>
                  <a:gd name="connsiteY7" fmla="*/ 3005441 h 3005441"/>
                  <a:gd name="connsiteX8" fmla="*/ 4187 w 6148042"/>
                  <a:gd name="connsiteY8" fmla="*/ 2638627 h 3005441"/>
                  <a:gd name="connsiteX9" fmla="*/ 91440 w 6148042"/>
                  <a:gd name="connsiteY9"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8213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91440 w 6148042"/>
                  <a:gd name="connsiteY10" fmla="*/ 1592295 h 3005441"/>
                  <a:gd name="connsiteX0" fmla="*/ 24732 w 6172774"/>
                  <a:gd name="connsiteY0" fmla="*/ 1490695 h 3005441"/>
                  <a:gd name="connsiteX1" fmla="*/ 28919 w 6172774"/>
                  <a:gd name="connsiteY1" fmla="*/ 366814 h 3005441"/>
                  <a:gd name="connsiteX2" fmla="*/ 395733 w 6172774"/>
                  <a:gd name="connsiteY2" fmla="*/ 0 h 3005441"/>
                  <a:gd name="connsiteX3" fmla="*/ 5805960 w 6172774"/>
                  <a:gd name="connsiteY3" fmla="*/ 0 h 3005441"/>
                  <a:gd name="connsiteX4" fmla="*/ 6172774 w 6172774"/>
                  <a:gd name="connsiteY4" fmla="*/ 366814 h 3005441"/>
                  <a:gd name="connsiteX5" fmla="*/ 6171532 w 6172774"/>
                  <a:gd name="connsiteY5" fmla="*/ 1490695 h 3005441"/>
                  <a:gd name="connsiteX6" fmla="*/ 6172774 w 6172774"/>
                  <a:gd name="connsiteY6" fmla="*/ 2638627 h 3005441"/>
                  <a:gd name="connsiteX7" fmla="*/ 5805960 w 6172774"/>
                  <a:gd name="connsiteY7" fmla="*/ 3005441 h 3005441"/>
                  <a:gd name="connsiteX8" fmla="*/ 395733 w 6172774"/>
                  <a:gd name="connsiteY8" fmla="*/ 3005441 h 3005441"/>
                  <a:gd name="connsiteX9" fmla="*/ 28919 w 6172774"/>
                  <a:gd name="connsiteY9" fmla="*/ 2638627 h 3005441"/>
                  <a:gd name="connsiteX10" fmla="*/ 45052 w 6172774"/>
                  <a:gd name="connsiteY10" fmla="*/ 154149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20320 w 6148042"/>
                  <a:gd name="connsiteY10" fmla="*/ 1541495 h 3005441"/>
                  <a:gd name="connsiteX0" fmla="*/ 0 w 6148042"/>
                  <a:gd name="connsiteY0" fmla="*/ 1490695 h 3005441"/>
                  <a:gd name="connsiteX1" fmla="*/ 4187 w 6148042"/>
                  <a:gd name="connsiteY1" fmla="*/ 366814 h 3005441"/>
                  <a:gd name="connsiteX2" fmla="*/ 371001 w 6148042"/>
                  <a:gd name="connsiteY2" fmla="*/ 0 h 3005441"/>
                  <a:gd name="connsiteX3" fmla="*/ 5781228 w 6148042"/>
                  <a:gd name="connsiteY3" fmla="*/ 0 h 3005441"/>
                  <a:gd name="connsiteX4" fmla="*/ 6148042 w 6148042"/>
                  <a:gd name="connsiteY4" fmla="*/ 366814 h 3005441"/>
                  <a:gd name="connsiteX5" fmla="*/ 6146800 w 6148042"/>
                  <a:gd name="connsiteY5" fmla="*/ 1490695 h 3005441"/>
                  <a:gd name="connsiteX6" fmla="*/ 6148042 w 6148042"/>
                  <a:gd name="connsiteY6" fmla="*/ 2638627 h 3005441"/>
                  <a:gd name="connsiteX7" fmla="*/ 5781228 w 6148042"/>
                  <a:gd name="connsiteY7" fmla="*/ 3005441 h 3005441"/>
                  <a:gd name="connsiteX8" fmla="*/ 371001 w 6148042"/>
                  <a:gd name="connsiteY8" fmla="*/ 3005441 h 3005441"/>
                  <a:gd name="connsiteX9" fmla="*/ 4187 w 6148042"/>
                  <a:gd name="connsiteY9" fmla="*/ 2638627 h 3005441"/>
                  <a:gd name="connsiteX10" fmla="*/ 10160 w 6148042"/>
                  <a:gd name="connsiteY10" fmla="*/ 1571975 h 3005441"/>
                  <a:gd name="connsiteX0" fmla="*/ 1035 w 6144890"/>
                  <a:gd name="connsiteY0" fmla="*/ 366814 h 3005441"/>
                  <a:gd name="connsiteX1" fmla="*/ 367849 w 6144890"/>
                  <a:gd name="connsiteY1" fmla="*/ 0 h 3005441"/>
                  <a:gd name="connsiteX2" fmla="*/ 5778076 w 6144890"/>
                  <a:gd name="connsiteY2" fmla="*/ 0 h 3005441"/>
                  <a:gd name="connsiteX3" fmla="*/ 6144890 w 6144890"/>
                  <a:gd name="connsiteY3" fmla="*/ 366814 h 3005441"/>
                  <a:gd name="connsiteX4" fmla="*/ 6143648 w 6144890"/>
                  <a:gd name="connsiteY4" fmla="*/ 1490695 h 3005441"/>
                  <a:gd name="connsiteX5" fmla="*/ 6144890 w 6144890"/>
                  <a:gd name="connsiteY5" fmla="*/ 2638627 h 3005441"/>
                  <a:gd name="connsiteX6" fmla="*/ 5778076 w 6144890"/>
                  <a:gd name="connsiteY6" fmla="*/ 3005441 h 3005441"/>
                  <a:gd name="connsiteX7" fmla="*/ 367849 w 6144890"/>
                  <a:gd name="connsiteY7" fmla="*/ 3005441 h 3005441"/>
                  <a:gd name="connsiteX8" fmla="*/ 1035 w 6144890"/>
                  <a:gd name="connsiteY8" fmla="*/ 2638627 h 3005441"/>
                  <a:gd name="connsiteX9" fmla="*/ 7008 w 6144890"/>
                  <a:gd name="connsiteY9" fmla="*/ 1571975 h 3005441"/>
                  <a:gd name="connsiteX0" fmla="*/ 367849 w 6144890"/>
                  <a:gd name="connsiteY0" fmla="*/ 0 h 3005441"/>
                  <a:gd name="connsiteX1" fmla="*/ 5778076 w 6144890"/>
                  <a:gd name="connsiteY1" fmla="*/ 0 h 3005441"/>
                  <a:gd name="connsiteX2" fmla="*/ 6144890 w 6144890"/>
                  <a:gd name="connsiteY2" fmla="*/ 366814 h 3005441"/>
                  <a:gd name="connsiteX3" fmla="*/ 6143648 w 6144890"/>
                  <a:gd name="connsiteY3" fmla="*/ 1490695 h 3005441"/>
                  <a:gd name="connsiteX4" fmla="*/ 6144890 w 6144890"/>
                  <a:gd name="connsiteY4" fmla="*/ 2638627 h 3005441"/>
                  <a:gd name="connsiteX5" fmla="*/ 5778076 w 6144890"/>
                  <a:gd name="connsiteY5" fmla="*/ 3005441 h 3005441"/>
                  <a:gd name="connsiteX6" fmla="*/ 367849 w 6144890"/>
                  <a:gd name="connsiteY6" fmla="*/ 3005441 h 3005441"/>
                  <a:gd name="connsiteX7" fmla="*/ 1035 w 6144890"/>
                  <a:gd name="connsiteY7" fmla="*/ 2638627 h 3005441"/>
                  <a:gd name="connsiteX8" fmla="*/ 7008 w 6144890"/>
                  <a:gd name="connsiteY8" fmla="*/ 1571975 h 3005441"/>
                  <a:gd name="connsiteX0" fmla="*/ 5778076 w 6144890"/>
                  <a:gd name="connsiteY0" fmla="*/ 0 h 3005441"/>
                  <a:gd name="connsiteX1" fmla="*/ 6144890 w 6144890"/>
                  <a:gd name="connsiteY1" fmla="*/ 366814 h 3005441"/>
                  <a:gd name="connsiteX2" fmla="*/ 6143648 w 6144890"/>
                  <a:gd name="connsiteY2" fmla="*/ 1490695 h 3005441"/>
                  <a:gd name="connsiteX3" fmla="*/ 6144890 w 6144890"/>
                  <a:gd name="connsiteY3" fmla="*/ 2638627 h 3005441"/>
                  <a:gd name="connsiteX4" fmla="*/ 5778076 w 6144890"/>
                  <a:gd name="connsiteY4" fmla="*/ 3005441 h 3005441"/>
                  <a:gd name="connsiteX5" fmla="*/ 367849 w 6144890"/>
                  <a:gd name="connsiteY5" fmla="*/ 3005441 h 3005441"/>
                  <a:gd name="connsiteX6" fmla="*/ 1035 w 6144890"/>
                  <a:gd name="connsiteY6" fmla="*/ 2638627 h 3005441"/>
                  <a:gd name="connsiteX7" fmla="*/ 7008 w 6144890"/>
                  <a:gd name="connsiteY7" fmla="*/ 1571975 h 3005441"/>
                  <a:gd name="connsiteX0" fmla="*/ 6144890 w 6144890"/>
                  <a:gd name="connsiteY0" fmla="*/ 0 h 2638627"/>
                  <a:gd name="connsiteX1" fmla="*/ 6143648 w 6144890"/>
                  <a:gd name="connsiteY1" fmla="*/ 1123881 h 2638627"/>
                  <a:gd name="connsiteX2" fmla="*/ 6144890 w 6144890"/>
                  <a:gd name="connsiteY2" fmla="*/ 2271813 h 2638627"/>
                  <a:gd name="connsiteX3" fmla="*/ 5778076 w 6144890"/>
                  <a:gd name="connsiteY3" fmla="*/ 2638627 h 2638627"/>
                  <a:gd name="connsiteX4" fmla="*/ 367849 w 6144890"/>
                  <a:gd name="connsiteY4" fmla="*/ 2638627 h 2638627"/>
                  <a:gd name="connsiteX5" fmla="*/ 1035 w 6144890"/>
                  <a:gd name="connsiteY5" fmla="*/ 2271813 h 2638627"/>
                  <a:gd name="connsiteX6" fmla="*/ 7008 w 6144890"/>
                  <a:gd name="connsiteY6" fmla="*/ 1205161 h 2638627"/>
                  <a:gd name="connsiteX0" fmla="*/ 6143648 w 6144890"/>
                  <a:gd name="connsiteY0" fmla="*/ 0 h 1514746"/>
                  <a:gd name="connsiteX1" fmla="*/ 6144890 w 6144890"/>
                  <a:gd name="connsiteY1" fmla="*/ 1147932 h 1514746"/>
                  <a:gd name="connsiteX2" fmla="*/ 5778076 w 6144890"/>
                  <a:gd name="connsiteY2" fmla="*/ 1514746 h 1514746"/>
                  <a:gd name="connsiteX3" fmla="*/ 367849 w 6144890"/>
                  <a:gd name="connsiteY3" fmla="*/ 1514746 h 1514746"/>
                  <a:gd name="connsiteX4" fmla="*/ 1035 w 6144890"/>
                  <a:gd name="connsiteY4" fmla="*/ 1147932 h 1514746"/>
                  <a:gd name="connsiteX5" fmla="*/ 7008 w 6144890"/>
                  <a:gd name="connsiteY5" fmla="*/ 81280 h 1514746"/>
                  <a:gd name="connsiteX0" fmla="*/ 6143648 w 6144890"/>
                  <a:gd name="connsiteY0" fmla="*/ 0 h 1514746"/>
                  <a:gd name="connsiteX1" fmla="*/ 6144890 w 6144890"/>
                  <a:gd name="connsiteY1" fmla="*/ 1147932 h 1514746"/>
                  <a:gd name="connsiteX2" fmla="*/ 5778076 w 6144890"/>
                  <a:gd name="connsiteY2" fmla="*/ 1514746 h 1514746"/>
                  <a:gd name="connsiteX3" fmla="*/ 3989728 w 6144890"/>
                  <a:gd name="connsiteY3" fmla="*/ 1513839 h 1514746"/>
                  <a:gd name="connsiteX4" fmla="*/ 367849 w 6144890"/>
                  <a:gd name="connsiteY4" fmla="*/ 1514746 h 1514746"/>
                  <a:gd name="connsiteX5" fmla="*/ 1035 w 6144890"/>
                  <a:gd name="connsiteY5" fmla="*/ 1147932 h 1514746"/>
                  <a:gd name="connsiteX6" fmla="*/ 7008 w 6144890"/>
                  <a:gd name="connsiteY6" fmla="*/ 81280 h 1514746"/>
                  <a:gd name="connsiteX0" fmla="*/ 6143648 w 6144890"/>
                  <a:gd name="connsiteY0" fmla="*/ 0 h 1514746"/>
                  <a:gd name="connsiteX1" fmla="*/ 6144890 w 6144890"/>
                  <a:gd name="connsiteY1" fmla="*/ 1147932 h 1514746"/>
                  <a:gd name="connsiteX2" fmla="*/ 5778076 w 6144890"/>
                  <a:gd name="connsiteY2" fmla="*/ 1514746 h 1514746"/>
                  <a:gd name="connsiteX3" fmla="*/ 3989728 w 6144890"/>
                  <a:gd name="connsiteY3" fmla="*/ 1513839 h 1514746"/>
                  <a:gd name="connsiteX4" fmla="*/ 3245508 w 6144890"/>
                  <a:gd name="connsiteY4" fmla="*/ 1513839 h 1514746"/>
                  <a:gd name="connsiteX5" fmla="*/ 367849 w 6144890"/>
                  <a:gd name="connsiteY5" fmla="*/ 1514746 h 1514746"/>
                  <a:gd name="connsiteX6" fmla="*/ 1035 w 6144890"/>
                  <a:gd name="connsiteY6" fmla="*/ 1147932 h 1514746"/>
                  <a:gd name="connsiteX7" fmla="*/ 7008 w 6144890"/>
                  <a:gd name="connsiteY7" fmla="*/ 81280 h 1514746"/>
                  <a:gd name="connsiteX0" fmla="*/ 6143648 w 6144890"/>
                  <a:gd name="connsiteY0" fmla="*/ 0 h 1514746"/>
                  <a:gd name="connsiteX1" fmla="*/ 6144890 w 6144890"/>
                  <a:gd name="connsiteY1" fmla="*/ 1147932 h 1514746"/>
                  <a:gd name="connsiteX2" fmla="*/ 5778076 w 6144890"/>
                  <a:gd name="connsiteY2" fmla="*/ 1514746 h 1514746"/>
                  <a:gd name="connsiteX3" fmla="*/ 4698388 w 6144890"/>
                  <a:gd name="connsiteY3" fmla="*/ 1513839 h 1514746"/>
                  <a:gd name="connsiteX4" fmla="*/ 3989728 w 6144890"/>
                  <a:gd name="connsiteY4" fmla="*/ 1513839 h 1514746"/>
                  <a:gd name="connsiteX5" fmla="*/ 3245508 w 6144890"/>
                  <a:gd name="connsiteY5" fmla="*/ 1513839 h 1514746"/>
                  <a:gd name="connsiteX6" fmla="*/ 367849 w 6144890"/>
                  <a:gd name="connsiteY6" fmla="*/ 1514746 h 1514746"/>
                  <a:gd name="connsiteX7" fmla="*/ 1035 w 6144890"/>
                  <a:gd name="connsiteY7" fmla="*/ 1147932 h 1514746"/>
                  <a:gd name="connsiteX8" fmla="*/ 7008 w 6144890"/>
                  <a:gd name="connsiteY8" fmla="*/ 81280 h 1514746"/>
                  <a:gd name="connsiteX0" fmla="*/ 6169707 w 6170949"/>
                  <a:gd name="connsiteY0" fmla="*/ 0 h 1514746"/>
                  <a:gd name="connsiteX1" fmla="*/ 6170949 w 6170949"/>
                  <a:gd name="connsiteY1" fmla="*/ 1147932 h 1514746"/>
                  <a:gd name="connsiteX2" fmla="*/ 5804135 w 6170949"/>
                  <a:gd name="connsiteY2" fmla="*/ 1514746 h 1514746"/>
                  <a:gd name="connsiteX3" fmla="*/ 4724447 w 6170949"/>
                  <a:gd name="connsiteY3" fmla="*/ 1513839 h 1514746"/>
                  <a:gd name="connsiteX4" fmla="*/ 4015787 w 6170949"/>
                  <a:gd name="connsiteY4" fmla="*/ 1513839 h 1514746"/>
                  <a:gd name="connsiteX5" fmla="*/ 3271567 w 6170949"/>
                  <a:gd name="connsiteY5" fmla="*/ 1513839 h 1514746"/>
                  <a:gd name="connsiteX6" fmla="*/ 393908 w 6170949"/>
                  <a:gd name="connsiteY6" fmla="*/ 1514746 h 1514746"/>
                  <a:gd name="connsiteX7" fmla="*/ 27094 w 6170949"/>
                  <a:gd name="connsiteY7" fmla="*/ 1147932 h 1514746"/>
                  <a:gd name="connsiteX8" fmla="*/ 27987 w 6170949"/>
                  <a:gd name="connsiteY8" fmla="*/ 751839 h 1514746"/>
                  <a:gd name="connsiteX9" fmla="*/ 33067 w 6170949"/>
                  <a:gd name="connsiteY9" fmla="*/ 81280 h 1514746"/>
                  <a:gd name="connsiteX0" fmla="*/ 6169707 w 6170949"/>
                  <a:gd name="connsiteY0" fmla="*/ 0 h 1514746"/>
                  <a:gd name="connsiteX1" fmla="*/ 6169708 w 6170949"/>
                  <a:gd name="connsiteY1" fmla="*/ 726439 h 1514746"/>
                  <a:gd name="connsiteX2" fmla="*/ 6170949 w 6170949"/>
                  <a:gd name="connsiteY2" fmla="*/ 1147932 h 1514746"/>
                  <a:gd name="connsiteX3" fmla="*/ 5804135 w 6170949"/>
                  <a:gd name="connsiteY3" fmla="*/ 1514746 h 1514746"/>
                  <a:gd name="connsiteX4" fmla="*/ 4724447 w 6170949"/>
                  <a:gd name="connsiteY4" fmla="*/ 1513839 h 1514746"/>
                  <a:gd name="connsiteX5" fmla="*/ 4015787 w 6170949"/>
                  <a:gd name="connsiteY5" fmla="*/ 1513839 h 1514746"/>
                  <a:gd name="connsiteX6" fmla="*/ 3271567 w 6170949"/>
                  <a:gd name="connsiteY6" fmla="*/ 1513839 h 1514746"/>
                  <a:gd name="connsiteX7" fmla="*/ 393908 w 6170949"/>
                  <a:gd name="connsiteY7" fmla="*/ 1514746 h 1514746"/>
                  <a:gd name="connsiteX8" fmla="*/ 27094 w 6170949"/>
                  <a:gd name="connsiteY8" fmla="*/ 1147932 h 1514746"/>
                  <a:gd name="connsiteX9" fmla="*/ 27987 w 6170949"/>
                  <a:gd name="connsiteY9" fmla="*/ 751839 h 1514746"/>
                  <a:gd name="connsiteX10" fmla="*/ 33067 w 6170949"/>
                  <a:gd name="connsiteY10" fmla="*/ 81280 h 1514746"/>
                  <a:gd name="connsiteX0" fmla="*/ 6169708 w 6170949"/>
                  <a:gd name="connsiteY0" fmla="*/ 645159 h 1433466"/>
                  <a:gd name="connsiteX1" fmla="*/ 6170949 w 6170949"/>
                  <a:gd name="connsiteY1" fmla="*/ 1066652 h 1433466"/>
                  <a:gd name="connsiteX2" fmla="*/ 5804135 w 6170949"/>
                  <a:gd name="connsiteY2" fmla="*/ 1433466 h 1433466"/>
                  <a:gd name="connsiteX3" fmla="*/ 4724447 w 6170949"/>
                  <a:gd name="connsiteY3" fmla="*/ 1432559 h 1433466"/>
                  <a:gd name="connsiteX4" fmla="*/ 4015787 w 6170949"/>
                  <a:gd name="connsiteY4" fmla="*/ 1432559 h 1433466"/>
                  <a:gd name="connsiteX5" fmla="*/ 3271567 w 6170949"/>
                  <a:gd name="connsiteY5" fmla="*/ 1432559 h 1433466"/>
                  <a:gd name="connsiteX6" fmla="*/ 393908 w 6170949"/>
                  <a:gd name="connsiteY6" fmla="*/ 1433466 h 1433466"/>
                  <a:gd name="connsiteX7" fmla="*/ 27094 w 6170949"/>
                  <a:gd name="connsiteY7" fmla="*/ 1066652 h 1433466"/>
                  <a:gd name="connsiteX8" fmla="*/ 27987 w 6170949"/>
                  <a:gd name="connsiteY8" fmla="*/ 670559 h 1433466"/>
                  <a:gd name="connsiteX9" fmla="*/ 33067 w 6170949"/>
                  <a:gd name="connsiteY9" fmla="*/ 0 h 1433466"/>
                  <a:gd name="connsiteX0" fmla="*/ 6147132 w 6148373"/>
                  <a:gd name="connsiteY0" fmla="*/ 645159 h 1433466"/>
                  <a:gd name="connsiteX1" fmla="*/ 6148373 w 6148373"/>
                  <a:gd name="connsiteY1" fmla="*/ 1066652 h 1433466"/>
                  <a:gd name="connsiteX2" fmla="*/ 5781559 w 6148373"/>
                  <a:gd name="connsiteY2" fmla="*/ 1433466 h 1433466"/>
                  <a:gd name="connsiteX3" fmla="*/ 4701871 w 6148373"/>
                  <a:gd name="connsiteY3" fmla="*/ 1432559 h 1433466"/>
                  <a:gd name="connsiteX4" fmla="*/ 3993211 w 6148373"/>
                  <a:gd name="connsiteY4" fmla="*/ 1432559 h 1433466"/>
                  <a:gd name="connsiteX5" fmla="*/ 3248991 w 6148373"/>
                  <a:gd name="connsiteY5" fmla="*/ 1432559 h 1433466"/>
                  <a:gd name="connsiteX6" fmla="*/ 371332 w 6148373"/>
                  <a:gd name="connsiteY6" fmla="*/ 1433466 h 1433466"/>
                  <a:gd name="connsiteX7" fmla="*/ 4518 w 6148373"/>
                  <a:gd name="connsiteY7" fmla="*/ 1066652 h 1433466"/>
                  <a:gd name="connsiteX8" fmla="*/ 5411 w 6148373"/>
                  <a:gd name="connsiteY8" fmla="*/ 670559 h 1433466"/>
                  <a:gd name="connsiteX9" fmla="*/ 10491 w 6148373"/>
                  <a:gd name="connsiteY9" fmla="*/ 0 h 1433466"/>
                  <a:gd name="connsiteX0" fmla="*/ 6142614 w 6143855"/>
                  <a:gd name="connsiteY0" fmla="*/ 645159 h 1433466"/>
                  <a:gd name="connsiteX1" fmla="*/ 6143855 w 6143855"/>
                  <a:gd name="connsiteY1" fmla="*/ 1066652 h 1433466"/>
                  <a:gd name="connsiteX2" fmla="*/ 5777041 w 6143855"/>
                  <a:gd name="connsiteY2" fmla="*/ 1433466 h 1433466"/>
                  <a:gd name="connsiteX3" fmla="*/ 4697353 w 6143855"/>
                  <a:gd name="connsiteY3" fmla="*/ 1432559 h 1433466"/>
                  <a:gd name="connsiteX4" fmla="*/ 3988693 w 6143855"/>
                  <a:gd name="connsiteY4" fmla="*/ 1432559 h 1433466"/>
                  <a:gd name="connsiteX5" fmla="*/ 3244473 w 6143855"/>
                  <a:gd name="connsiteY5" fmla="*/ 1432559 h 1433466"/>
                  <a:gd name="connsiteX6" fmla="*/ 366814 w 6143855"/>
                  <a:gd name="connsiteY6" fmla="*/ 1433466 h 1433466"/>
                  <a:gd name="connsiteX7" fmla="*/ 0 w 6143855"/>
                  <a:gd name="connsiteY7" fmla="*/ 1066652 h 1433466"/>
                  <a:gd name="connsiteX8" fmla="*/ 893 w 6143855"/>
                  <a:gd name="connsiteY8" fmla="*/ 670559 h 1433466"/>
                  <a:gd name="connsiteX9" fmla="*/ 5973 w 6143855"/>
                  <a:gd name="connsiteY9" fmla="*/ 0 h 1433466"/>
                  <a:gd name="connsiteX0" fmla="*/ 6142614 w 6143855"/>
                  <a:gd name="connsiteY0" fmla="*/ 0 h 788307"/>
                  <a:gd name="connsiteX1" fmla="*/ 6143855 w 6143855"/>
                  <a:gd name="connsiteY1" fmla="*/ 421493 h 788307"/>
                  <a:gd name="connsiteX2" fmla="*/ 5777041 w 6143855"/>
                  <a:gd name="connsiteY2" fmla="*/ 788307 h 788307"/>
                  <a:gd name="connsiteX3" fmla="*/ 4697353 w 6143855"/>
                  <a:gd name="connsiteY3" fmla="*/ 787400 h 788307"/>
                  <a:gd name="connsiteX4" fmla="*/ 3988693 w 6143855"/>
                  <a:gd name="connsiteY4" fmla="*/ 787400 h 788307"/>
                  <a:gd name="connsiteX5" fmla="*/ 3244473 w 6143855"/>
                  <a:gd name="connsiteY5" fmla="*/ 787400 h 788307"/>
                  <a:gd name="connsiteX6" fmla="*/ 366814 w 6143855"/>
                  <a:gd name="connsiteY6" fmla="*/ 788307 h 788307"/>
                  <a:gd name="connsiteX7" fmla="*/ 0 w 6143855"/>
                  <a:gd name="connsiteY7" fmla="*/ 421493 h 788307"/>
                  <a:gd name="connsiteX8" fmla="*/ 893 w 6143855"/>
                  <a:gd name="connsiteY8" fmla="*/ 25400 h 788307"/>
                  <a:gd name="connsiteX0" fmla="*/ 6142614 w 6143855"/>
                  <a:gd name="connsiteY0" fmla="*/ 0 h 788307"/>
                  <a:gd name="connsiteX1" fmla="*/ 6143855 w 6143855"/>
                  <a:gd name="connsiteY1" fmla="*/ 421493 h 788307"/>
                  <a:gd name="connsiteX2" fmla="*/ 5777041 w 6143855"/>
                  <a:gd name="connsiteY2" fmla="*/ 788307 h 788307"/>
                  <a:gd name="connsiteX3" fmla="*/ 4697353 w 6143855"/>
                  <a:gd name="connsiteY3" fmla="*/ 787400 h 788307"/>
                  <a:gd name="connsiteX4" fmla="*/ 3988693 w 6143855"/>
                  <a:gd name="connsiteY4" fmla="*/ 787400 h 788307"/>
                  <a:gd name="connsiteX5" fmla="*/ 3244473 w 6143855"/>
                  <a:gd name="connsiteY5" fmla="*/ 787400 h 788307"/>
                  <a:gd name="connsiteX6" fmla="*/ 366814 w 6143855"/>
                  <a:gd name="connsiteY6" fmla="*/ 788307 h 788307"/>
                  <a:gd name="connsiteX7" fmla="*/ 0 w 6143855"/>
                  <a:gd name="connsiteY7" fmla="*/ 421493 h 788307"/>
                  <a:gd name="connsiteX0" fmla="*/ 5775800 w 5777041"/>
                  <a:gd name="connsiteY0" fmla="*/ 0 h 788307"/>
                  <a:gd name="connsiteX1" fmla="*/ 5777041 w 5777041"/>
                  <a:gd name="connsiteY1" fmla="*/ 421493 h 788307"/>
                  <a:gd name="connsiteX2" fmla="*/ 5410227 w 5777041"/>
                  <a:gd name="connsiteY2" fmla="*/ 788307 h 788307"/>
                  <a:gd name="connsiteX3" fmla="*/ 4330539 w 5777041"/>
                  <a:gd name="connsiteY3" fmla="*/ 787400 h 788307"/>
                  <a:gd name="connsiteX4" fmla="*/ 3621879 w 5777041"/>
                  <a:gd name="connsiteY4" fmla="*/ 787400 h 788307"/>
                  <a:gd name="connsiteX5" fmla="*/ 2877659 w 5777041"/>
                  <a:gd name="connsiteY5" fmla="*/ 787400 h 788307"/>
                  <a:gd name="connsiteX6" fmla="*/ 0 w 5777041"/>
                  <a:gd name="connsiteY6" fmla="*/ 788307 h 788307"/>
                  <a:gd name="connsiteX0" fmla="*/ 2898141 w 2899382"/>
                  <a:gd name="connsiteY0" fmla="*/ 0 h 788307"/>
                  <a:gd name="connsiteX1" fmla="*/ 2899382 w 2899382"/>
                  <a:gd name="connsiteY1" fmla="*/ 421493 h 788307"/>
                  <a:gd name="connsiteX2" fmla="*/ 2532568 w 2899382"/>
                  <a:gd name="connsiteY2" fmla="*/ 788307 h 788307"/>
                  <a:gd name="connsiteX3" fmla="*/ 1452880 w 2899382"/>
                  <a:gd name="connsiteY3" fmla="*/ 787400 h 788307"/>
                  <a:gd name="connsiteX4" fmla="*/ 744220 w 2899382"/>
                  <a:gd name="connsiteY4" fmla="*/ 787400 h 788307"/>
                  <a:gd name="connsiteX5" fmla="*/ 0 w 2899382"/>
                  <a:gd name="connsiteY5" fmla="*/ 787400 h 788307"/>
                  <a:gd name="connsiteX0" fmla="*/ 2153921 w 2155162"/>
                  <a:gd name="connsiteY0" fmla="*/ 0 h 788307"/>
                  <a:gd name="connsiteX1" fmla="*/ 2155162 w 2155162"/>
                  <a:gd name="connsiteY1" fmla="*/ 421493 h 788307"/>
                  <a:gd name="connsiteX2" fmla="*/ 1788348 w 2155162"/>
                  <a:gd name="connsiteY2" fmla="*/ 788307 h 788307"/>
                  <a:gd name="connsiteX3" fmla="*/ 708660 w 2155162"/>
                  <a:gd name="connsiteY3" fmla="*/ 787400 h 788307"/>
                  <a:gd name="connsiteX4" fmla="*/ 0 w 2155162"/>
                  <a:gd name="connsiteY4" fmla="*/ 787400 h 788307"/>
                  <a:gd name="connsiteX0" fmla="*/ 1445261 w 1446502"/>
                  <a:gd name="connsiteY0" fmla="*/ 0 h 788307"/>
                  <a:gd name="connsiteX1" fmla="*/ 1446502 w 1446502"/>
                  <a:gd name="connsiteY1" fmla="*/ 421493 h 788307"/>
                  <a:gd name="connsiteX2" fmla="*/ 1079688 w 1446502"/>
                  <a:gd name="connsiteY2" fmla="*/ 788307 h 788307"/>
                  <a:gd name="connsiteX3" fmla="*/ 0 w 1446502"/>
                  <a:gd name="connsiteY3" fmla="*/ 787400 h 788307"/>
                </a:gdLst>
                <a:ahLst/>
                <a:cxnLst>
                  <a:cxn ang="0">
                    <a:pos x="connsiteX0" y="connsiteY0"/>
                  </a:cxn>
                  <a:cxn ang="0">
                    <a:pos x="connsiteX1" y="connsiteY1"/>
                  </a:cxn>
                  <a:cxn ang="0">
                    <a:pos x="connsiteX2" y="connsiteY2"/>
                  </a:cxn>
                  <a:cxn ang="0">
                    <a:pos x="connsiteX3" y="connsiteY3"/>
                  </a:cxn>
                </a:cxnLst>
                <a:rect l="l" t="t" r="r" b="b"/>
                <a:pathLst>
                  <a:path w="1446502" h="788307">
                    <a:moveTo>
                      <a:pt x="1445261" y="0"/>
                    </a:moveTo>
                    <a:cubicBezTo>
                      <a:pt x="1445675" y="140498"/>
                      <a:pt x="1446088" y="280995"/>
                      <a:pt x="1446502" y="421493"/>
                    </a:cubicBezTo>
                    <a:cubicBezTo>
                      <a:pt x="1446502" y="624079"/>
                      <a:pt x="1282274" y="788307"/>
                      <a:pt x="1079688" y="788307"/>
                    </a:cubicBezTo>
                    <a:lnTo>
                      <a:pt x="0" y="787400"/>
                    </a:lnTo>
                  </a:path>
                </a:pathLst>
              </a:cu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nvGrpSpPr>
          <p:cNvPr id="13" name="Graphics">
            <a:extLst>
              <a:ext uri="{FF2B5EF4-FFF2-40B4-BE49-F238E27FC236}">
                <a16:creationId xmlns:a16="http://schemas.microsoft.com/office/drawing/2014/main" id="{CEF178F3-9445-41D2-8E22-945A71CB8858}"/>
              </a:ext>
            </a:extLst>
          </p:cNvPr>
          <p:cNvGrpSpPr/>
          <p:nvPr/>
        </p:nvGrpSpPr>
        <p:grpSpPr>
          <a:xfrm>
            <a:off x="807606" y="1108097"/>
            <a:ext cx="10758639" cy="5143377"/>
            <a:chOff x="807606" y="1108097"/>
            <a:chExt cx="10758639" cy="5143377"/>
          </a:xfrm>
        </p:grpSpPr>
        <p:grpSp>
          <p:nvGrpSpPr>
            <p:cNvPr id="88" name="Group 87">
              <a:extLst>
                <a:ext uri="{FF2B5EF4-FFF2-40B4-BE49-F238E27FC236}">
                  <a16:creationId xmlns:a16="http://schemas.microsoft.com/office/drawing/2014/main" id="{DA9A486E-7795-6345-AC57-4DB7566D3207}"/>
                </a:ext>
              </a:extLst>
            </p:cNvPr>
            <p:cNvGrpSpPr/>
            <p:nvPr/>
          </p:nvGrpSpPr>
          <p:grpSpPr>
            <a:xfrm>
              <a:off x="10265480" y="3216096"/>
              <a:ext cx="445697" cy="1001057"/>
              <a:chOff x="6091980" y="4090736"/>
              <a:chExt cx="204547" cy="998621"/>
            </a:xfrm>
          </p:grpSpPr>
          <p:cxnSp>
            <p:nvCxnSpPr>
              <p:cNvPr id="89" name="Straight Connector 88">
                <a:extLst>
                  <a:ext uri="{FF2B5EF4-FFF2-40B4-BE49-F238E27FC236}">
                    <a16:creationId xmlns:a16="http://schemas.microsoft.com/office/drawing/2014/main" id="{B64925A5-90CF-4742-B8C9-43BECD44FDBD}"/>
                  </a:ext>
                </a:extLst>
              </p:cNvPr>
              <p:cNvCxnSpPr/>
              <p:nvPr/>
            </p:nvCxnSpPr>
            <p:spPr bwMode="auto">
              <a:xfrm>
                <a:off x="6096000" y="4090736"/>
                <a:ext cx="0" cy="9986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90" name="Straight Connector 89">
                <a:extLst>
                  <a:ext uri="{FF2B5EF4-FFF2-40B4-BE49-F238E27FC236}">
                    <a16:creationId xmlns:a16="http://schemas.microsoft.com/office/drawing/2014/main" id="{3A679CB5-234F-B243-A913-913225EE3568}"/>
                  </a:ext>
                </a:extLst>
              </p:cNvPr>
              <p:cNvCxnSpPr/>
              <p:nvPr/>
            </p:nvCxnSpPr>
            <p:spPr bwMode="auto">
              <a:xfrm>
                <a:off x="6296527" y="4090736"/>
                <a:ext cx="0" cy="9986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91" name="Straight Connector 90">
                <a:extLst>
                  <a:ext uri="{FF2B5EF4-FFF2-40B4-BE49-F238E27FC236}">
                    <a16:creationId xmlns:a16="http://schemas.microsoft.com/office/drawing/2014/main" id="{D0372D0E-ECF8-E345-8724-D21EC44AC3CB}"/>
                  </a:ext>
                </a:extLst>
              </p:cNvPr>
              <p:cNvCxnSpPr/>
              <p:nvPr/>
            </p:nvCxnSpPr>
            <p:spPr bwMode="auto">
              <a:xfrm>
                <a:off x="6096000" y="4247147"/>
                <a:ext cx="200527"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92" name="Straight Connector 91">
                <a:extLst>
                  <a:ext uri="{FF2B5EF4-FFF2-40B4-BE49-F238E27FC236}">
                    <a16:creationId xmlns:a16="http://schemas.microsoft.com/office/drawing/2014/main" id="{B5C2A327-F1D1-DF47-91B1-3F8FFFAFA930}"/>
                  </a:ext>
                </a:extLst>
              </p:cNvPr>
              <p:cNvCxnSpPr>
                <a:cxnSpLocks/>
              </p:cNvCxnSpPr>
              <p:nvPr/>
            </p:nvCxnSpPr>
            <p:spPr bwMode="auto">
              <a:xfrm>
                <a:off x="6091984" y="4387097"/>
                <a:ext cx="200527"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93" name="Straight Connector 92">
                <a:extLst>
                  <a:ext uri="{FF2B5EF4-FFF2-40B4-BE49-F238E27FC236}">
                    <a16:creationId xmlns:a16="http://schemas.microsoft.com/office/drawing/2014/main" id="{A4A25EDD-DA46-9F46-88E7-43605BBB49C8}"/>
                  </a:ext>
                </a:extLst>
              </p:cNvPr>
              <p:cNvCxnSpPr/>
              <p:nvPr/>
            </p:nvCxnSpPr>
            <p:spPr bwMode="auto">
              <a:xfrm>
                <a:off x="6091983" y="4527047"/>
                <a:ext cx="200527"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94" name="Straight Connector 93">
                <a:extLst>
                  <a:ext uri="{FF2B5EF4-FFF2-40B4-BE49-F238E27FC236}">
                    <a16:creationId xmlns:a16="http://schemas.microsoft.com/office/drawing/2014/main" id="{4A54D4DB-91E2-744C-9016-F442929AD0E0}"/>
                  </a:ext>
                </a:extLst>
              </p:cNvPr>
              <p:cNvCxnSpPr/>
              <p:nvPr/>
            </p:nvCxnSpPr>
            <p:spPr bwMode="auto">
              <a:xfrm>
                <a:off x="6091982" y="4666997"/>
                <a:ext cx="200527"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95" name="Straight Connector 94">
                <a:extLst>
                  <a:ext uri="{FF2B5EF4-FFF2-40B4-BE49-F238E27FC236}">
                    <a16:creationId xmlns:a16="http://schemas.microsoft.com/office/drawing/2014/main" id="{7BFB9B8A-23CA-1643-8251-8E44C25A256D}"/>
                  </a:ext>
                </a:extLst>
              </p:cNvPr>
              <p:cNvCxnSpPr/>
              <p:nvPr/>
            </p:nvCxnSpPr>
            <p:spPr bwMode="auto">
              <a:xfrm>
                <a:off x="6091981" y="4806947"/>
                <a:ext cx="200527"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cxnSp>
            <p:nvCxnSpPr>
              <p:cNvPr id="96" name="Straight Connector 95">
                <a:extLst>
                  <a:ext uri="{FF2B5EF4-FFF2-40B4-BE49-F238E27FC236}">
                    <a16:creationId xmlns:a16="http://schemas.microsoft.com/office/drawing/2014/main" id="{08026764-49BB-2D4D-8293-11E352C4D98B}"/>
                  </a:ext>
                </a:extLst>
              </p:cNvPr>
              <p:cNvCxnSpPr/>
              <p:nvPr/>
            </p:nvCxnSpPr>
            <p:spPr bwMode="auto">
              <a:xfrm>
                <a:off x="6091980" y="4946899"/>
                <a:ext cx="200527"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grpSp>
        <p:sp>
          <p:nvSpPr>
            <p:cNvPr id="54" name="Rectangle: Rounded Corners 53">
              <a:extLst>
                <a:ext uri="{FF2B5EF4-FFF2-40B4-BE49-F238E27FC236}">
                  <a16:creationId xmlns:a16="http://schemas.microsoft.com/office/drawing/2014/main" id="{90AF55B2-7E01-8C4A-8945-43616B33C468}"/>
                </a:ext>
              </a:extLst>
            </p:cNvPr>
            <p:cNvSpPr/>
            <p:nvPr/>
          </p:nvSpPr>
          <p:spPr>
            <a:xfrm>
              <a:off x="807606" y="3079427"/>
              <a:ext cx="1258284" cy="1249680"/>
            </a:xfrm>
            <a:prstGeom prst="roundRect">
              <a:avLst/>
            </a:prstGeom>
            <a:solidFill>
              <a:srgbClr val="22397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Rectangle: Rounded Corners 64">
              <a:extLst>
                <a:ext uri="{FF2B5EF4-FFF2-40B4-BE49-F238E27FC236}">
                  <a16:creationId xmlns:a16="http://schemas.microsoft.com/office/drawing/2014/main" id="{6FFF5D1F-C263-2947-A229-17D9EA8F140A}"/>
                </a:ext>
              </a:extLst>
            </p:cNvPr>
            <p:cNvSpPr/>
            <p:nvPr/>
          </p:nvSpPr>
          <p:spPr>
            <a:xfrm>
              <a:off x="3416840" y="1560680"/>
              <a:ext cx="1261872" cy="1252728"/>
            </a:xfrm>
            <a:prstGeom prst="roundRect">
              <a:avLst/>
            </a:prstGeom>
            <a:solidFill>
              <a:srgbClr val="3F227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Rectangle: Rounded Corners 49">
              <a:extLst>
                <a:ext uri="{FF2B5EF4-FFF2-40B4-BE49-F238E27FC236}">
                  <a16:creationId xmlns:a16="http://schemas.microsoft.com/office/drawing/2014/main" id="{A22A1423-A909-7A40-AA9B-F145BA9E8C61}"/>
                </a:ext>
              </a:extLst>
            </p:cNvPr>
            <p:cNvSpPr/>
            <p:nvPr/>
          </p:nvSpPr>
          <p:spPr>
            <a:xfrm>
              <a:off x="4777726" y="4556142"/>
              <a:ext cx="1261872" cy="1252728"/>
            </a:xfrm>
            <a:prstGeom prst="roundRect">
              <a:avLst/>
            </a:prstGeom>
            <a:solidFill>
              <a:srgbClr val="74227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TextBox 116">
              <a:extLst>
                <a:ext uri="{FF2B5EF4-FFF2-40B4-BE49-F238E27FC236}">
                  <a16:creationId xmlns:a16="http://schemas.microsoft.com/office/drawing/2014/main" id="{A75BF58B-E4FA-6C45-81D8-DA97DC3699AF}"/>
                </a:ext>
              </a:extLst>
            </p:cNvPr>
            <p:cNvSpPr txBox="1"/>
            <p:nvPr/>
          </p:nvSpPr>
          <p:spPr>
            <a:xfrm>
              <a:off x="4303103" y="5882142"/>
              <a:ext cx="2211118" cy="369332"/>
            </a:xfrm>
            <a:prstGeom prst="rect">
              <a:avLst/>
            </a:prstGeom>
            <a:noFill/>
            <a:ln>
              <a:noFill/>
            </a:ln>
          </p:spPr>
          <p:txBody>
            <a:bodyPr wrap="none" rtlCol="0">
              <a:spAutoFit/>
            </a:bodyPr>
            <a:lstStyle/>
            <a:p>
              <a:pPr algn="ctr"/>
              <a:r>
                <a:rPr lang="en-US" dirty="0">
                  <a:solidFill>
                    <a:srgbClr val="631D60"/>
                  </a:solidFill>
                </a:rPr>
                <a:t>Open Cyber Conflict</a:t>
              </a:r>
            </a:p>
          </p:txBody>
        </p:sp>
        <p:sp>
          <p:nvSpPr>
            <p:cNvPr id="76" name="Rectangle: Rounded Corners 75">
              <a:extLst>
                <a:ext uri="{FF2B5EF4-FFF2-40B4-BE49-F238E27FC236}">
                  <a16:creationId xmlns:a16="http://schemas.microsoft.com/office/drawing/2014/main" id="{222EEA42-9115-BF4B-A425-2E6284393730}"/>
                </a:ext>
              </a:extLst>
            </p:cNvPr>
            <p:cNvSpPr/>
            <p:nvPr/>
          </p:nvSpPr>
          <p:spPr>
            <a:xfrm>
              <a:off x="6949666" y="3067743"/>
              <a:ext cx="1261872" cy="1252728"/>
            </a:xfrm>
            <a:prstGeom prst="roundRect">
              <a:avLst/>
            </a:prstGeom>
            <a:solidFill>
              <a:srgbClr val="A6002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Rectangle: Rounded Corners 86">
              <a:extLst>
                <a:ext uri="{FF2B5EF4-FFF2-40B4-BE49-F238E27FC236}">
                  <a16:creationId xmlns:a16="http://schemas.microsoft.com/office/drawing/2014/main" id="{41E8A5C1-9067-964B-877D-EC2CCA262ACA}"/>
                </a:ext>
              </a:extLst>
            </p:cNvPr>
            <p:cNvSpPr/>
            <p:nvPr/>
          </p:nvSpPr>
          <p:spPr>
            <a:xfrm>
              <a:off x="9961506" y="3067743"/>
              <a:ext cx="1261872" cy="125272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TextBox 127">
              <a:extLst>
                <a:ext uri="{FF2B5EF4-FFF2-40B4-BE49-F238E27FC236}">
                  <a16:creationId xmlns:a16="http://schemas.microsoft.com/office/drawing/2014/main" id="{30DB3E81-73FA-044A-8BF0-EA36E93DA1BF}"/>
                </a:ext>
              </a:extLst>
            </p:cNvPr>
            <p:cNvSpPr txBox="1"/>
            <p:nvPr/>
          </p:nvSpPr>
          <p:spPr>
            <a:xfrm>
              <a:off x="9649502" y="2598883"/>
              <a:ext cx="1916743" cy="369332"/>
            </a:xfrm>
            <a:prstGeom prst="rect">
              <a:avLst/>
            </a:prstGeom>
            <a:noFill/>
          </p:spPr>
          <p:txBody>
            <a:bodyPr wrap="none" rtlCol="0">
              <a:spAutoFit/>
            </a:bodyPr>
            <a:lstStyle/>
            <a:p>
              <a:pPr algn="ctr"/>
              <a:r>
                <a:rPr lang="en-US" dirty="0"/>
                <a:t>Strategic Nuclear</a:t>
              </a:r>
            </a:p>
          </p:txBody>
        </p:sp>
        <p:grpSp>
          <p:nvGrpSpPr>
            <p:cNvPr id="6" name="Group 5">
              <a:extLst>
                <a:ext uri="{FF2B5EF4-FFF2-40B4-BE49-F238E27FC236}">
                  <a16:creationId xmlns:a16="http://schemas.microsoft.com/office/drawing/2014/main" id="{7AE5C4B4-01A8-4831-851C-5A3864921798}"/>
                </a:ext>
              </a:extLst>
            </p:cNvPr>
            <p:cNvGrpSpPr/>
            <p:nvPr/>
          </p:nvGrpSpPr>
          <p:grpSpPr>
            <a:xfrm rot="2700000">
              <a:off x="10095081" y="3174229"/>
              <a:ext cx="994722" cy="994722"/>
              <a:chOff x="12136422" y="3035473"/>
              <a:chExt cx="994722" cy="994722"/>
            </a:xfrm>
          </p:grpSpPr>
          <p:sp>
            <p:nvSpPr>
              <p:cNvPr id="4" name="Rectangle 3">
                <a:extLst>
                  <a:ext uri="{FF2B5EF4-FFF2-40B4-BE49-F238E27FC236}">
                    <a16:creationId xmlns:a16="http://schemas.microsoft.com/office/drawing/2014/main" id="{D0E3CABE-BE47-48F3-BA7A-D0FC4FC7A36A}"/>
                  </a:ext>
                </a:extLst>
              </p:cNvPr>
              <p:cNvSpPr/>
              <p:nvPr/>
            </p:nvSpPr>
            <p:spPr>
              <a:xfrm rot="5400000">
                <a:off x="12520659" y="3035473"/>
                <a:ext cx="226247" cy="994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F8BA9D3A-CF51-43B9-A520-E7AD6BABCF08}"/>
                  </a:ext>
                </a:extLst>
              </p:cNvPr>
              <p:cNvSpPr/>
              <p:nvPr/>
            </p:nvSpPr>
            <p:spPr>
              <a:xfrm>
                <a:off x="12520659" y="3035473"/>
                <a:ext cx="226247" cy="9947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15" name="TextBox 114">
              <a:extLst>
                <a:ext uri="{FF2B5EF4-FFF2-40B4-BE49-F238E27FC236}">
                  <a16:creationId xmlns:a16="http://schemas.microsoft.com/office/drawing/2014/main" id="{4E3037BC-551A-3249-BB6F-D80C273AE04B}"/>
                </a:ext>
              </a:extLst>
            </p:cNvPr>
            <p:cNvSpPr txBox="1"/>
            <p:nvPr/>
          </p:nvSpPr>
          <p:spPr>
            <a:xfrm>
              <a:off x="1933491" y="2752127"/>
              <a:ext cx="1405000" cy="369332"/>
            </a:xfrm>
            <a:prstGeom prst="rect">
              <a:avLst/>
            </a:prstGeom>
            <a:noFill/>
          </p:spPr>
          <p:txBody>
            <a:bodyPr wrap="none" rtlCol="0">
              <a:spAutoFit/>
            </a:bodyPr>
            <a:lstStyle/>
            <a:p>
              <a:pPr algn="ctr"/>
              <a:r>
                <a:rPr lang="en-US" dirty="0">
                  <a:solidFill>
                    <a:srgbClr val="1D3163"/>
                  </a:solidFill>
                </a:rPr>
                <a:t>Competition</a:t>
              </a:r>
            </a:p>
          </p:txBody>
        </p:sp>
        <p:sp>
          <p:nvSpPr>
            <p:cNvPr id="116" name="TextBox 115">
              <a:extLst>
                <a:ext uri="{FF2B5EF4-FFF2-40B4-BE49-F238E27FC236}">
                  <a16:creationId xmlns:a16="http://schemas.microsoft.com/office/drawing/2014/main" id="{78F14E0D-08F2-7540-A605-AD142866B10E}"/>
                </a:ext>
              </a:extLst>
            </p:cNvPr>
            <p:cNvSpPr txBox="1"/>
            <p:nvPr/>
          </p:nvSpPr>
          <p:spPr>
            <a:xfrm>
              <a:off x="2583850" y="1108097"/>
              <a:ext cx="2927853" cy="369332"/>
            </a:xfrm>
            <a:prstGeom prst="rect">
              <a:avLst/>
            </a:prstGeom>
            <a:noFill/>
            <a:ln>
              <a:noFill/>
            </a:ln>
          </p:spPr>
          <p:txBody>
            <a:bodyPr wrap="none" rtlCol="0">
              <a:spAutoFit/>
            </a:bodyPr>
            <a:lstStyle/>
            <a:p>
              <a:pPr algn="ctr"/>
              <a:r>
                <a:rPr lang="en-US" dirty="0">
                  <a:solidFill>
                    <a:srgbClr val="361D63"/>
                  </a:solidFill>
                </a:rPr>
                <a:t>Limited/Proxy Engagement</a:t>
              </a:r>
            </a:p>
          </p:txBody>
        </p:sp>
        <p:sp>
          <p:nvSpPr>
            <p:cNvPr id="118" name="TextBox 117">
              <a:extLst>
                <a:ext uri="{FF2B5EF4-FFF2-40B4-BE49-F238E27FC236}">
                  <a16:creationId xmlns:a16="http://schemas.microsoft.com/office/drawing/2014/main" id="{475F71F2-1B5A-474F-9624-19C48F038F61}"/>
                </a:ext>
              </a:extLst>
            </p:cNvPr>
            <p:cNvSpPr txBox="1"/>
            <p:nvPr/>
          </p:nvSpPr>
          <p:spPr>
            <a:xfrm>
              <a:off x="5029618" y="2629087"/>
              <a:ext cx="2132763" cy="584775"/>
            </a:xfrm>
            <a:prstGeom prst="rect">
              <a:avLst/>
            </a:prstGeom>
            <a:noFill/>
          </p:spPr>
          <p:txBody>
            <a:bodyPr wrap="none" rtlCol="0">
              <a:spAutoFit/>
            </a:bodyPr>
            <a:lstStyle/>
            <a:p>
              <a:pPr algn="ctr"/>
              <a:r>
                <a:rPr lang="en-US" dirty="0">
                  <a:solidFill>
                    <a:srgbClr val="800018"/>
                  </a:solidFill>
                </a:rPr>
                <a:t>Direct Engagement</a:t>
              </a:r>
            </a:p>
            <a:p>
              <a:pPr algn="ctr"/>
              <a:r>
                <a:rPr lang="en-US" sz="1400" dirty="0">
                  <a:solidFill>
                    <a:srgbClr val="800018"/>
                  </a:solidFill>
                </a:rPr>
                <a:t>(No strategic nuclear)</a:t>
              </a:r>
            </a:p>
          </p:txBody>
        </p:sp>
      </p:grpSp>
      <p:sp>
        <p:nvSpPr>
          <p:cNvPr id="119" name="Footer Placeholder 1">
            <a:extLst>
              <a:ext uri="{FF2B5EF4-FFF2-40B4-BE49-F238E27FC236}">
                <a16:creationId xmlns:a16="http://schemas.microsoft.com/office/drawing/2014/main" id="{9A3E7754-73AA-48A0-BF72-4BAB2B5923DA}"/>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4184542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30B5DE-6496-4D27-98A3-73CA66CE78CF}"/>
              </a:ext>
            </a:extLst>
          </p:cNvPr>
          <p:cNvSpPr>
            <a:spLocks noGrp="1"/>
          </p:cNvSpPr>
          <p:nvPr>
            <p:ph type="ctrTitle"/>
          </p:nvPr>
        </p:nvSpPr>
        <p:spPr/>
        <p:txBody>
          <a:bodyPr/>
          <a:lstStyle/>
          <a:p>
            <a:r>
              <a:rPr lang="en-US" dirty="0"/>
              <a:t>What does success in AI look like? </a:t>
            </a:r>
          </a:p>
        </p:txBody>
      </p:sp>
      <p:sp>
        <p:nvSpPr>
          <p:cNvPr id="63" name="Freeform: Shape 62">
            <a:extLst>
              <a:ext uri="{FF2B5EF4-FFF2-40B4-BE49-F238E27FC236}">
                <a16:creationId xmlns:a16="http://schemas.microsoft.com/office/drawing/2014/main" id="{7B91310D-C8CC-4480-9D96-FE450BCC8F15}"/>
              </a:ext>
            </a:extLst>
          </p:cNvPr>
          <p:cNvSpPr/>
          <p:nvPr/>
        </p:nvSpPr>
        <p:spPr>
          <a:xfrm>
            <a:off x="6122996" y="2272746"/>
            <a:ext cx="5230804" cy="3620146"/>
          </a:xfrm>
          <a:custGeom>
            <a:avLst/>
            <a:gdLst>
              <a:gd name="connsiteX0" fmla="*/ 5632857 w 5632856"/>
              <a:gd name="connsiteY0" fmla="*/ 0 h 3898399"/>
              <a:gd name="connsiteX1" fmla="*/ 5632857 w 5632856"/>
              <a:gd name="connsiteY1" fmla="*/ 3898399 h 3898399"/>
              <a:gd name="connsiteX2" fmla="*/ 4879606 w 5632856"/>
              <a:gd name="connsiteY2" fmla="*/ 3898399 h 3898399"/>
              <a:gd name="connsiteX3" fmla="*/ 0 w 5632856"/>
              <a:gd name="connsiteY3" fmla="*/ 1848436 h 3898399"/>
              <a:gd name="connsiteX4" fmla="*/ 0 w 5632856"/>
              <a:gd name="connsiteY4" fmla="*/ 1409040 h 389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2856" h="3898399">
                <a:moveTo>
                  <a:pt x="5632857" y="0"/>
                </a:moveTo>
                <a:lnTo>
                  <a:pt x="5632857" y="3898399"/>
                </a:lnTo>
                <a:lnTo>
                  <a:pt x="4879606" y="3898399"/>
                </a:lnTo>
                <a:lnTo>
                  <a:pt x="0" y="1848436"/>
                </a:lnTo>
                <a:lnTo>
                  <a:pt x="0" y="1409040"/>
                </a:lnTo>
                <a:close/>
              </a:path>
            </a:pathLst>
          </a:custGeom>
          <a:gradFill>
            <a:gsLst>
              <a:gs pos="11000">
                <a:srgbClr val="355E93">
                  <a:alpha val="0"/>
                </a:srgbClr>
              </a:gs>
              <a:gs pos="0">
                <a:srgbClr val="355E93">
                  <a:alpha val="0"/>
                </a:srgbClr>
              </a:gs>
              <a:gs pos="77000">
                <a:srgbClr val="355E93">
                  <a:alpha val="20000"/>
                </a:srgbClr>
              </a:gs>
              <a:gs pos="100000">
                <a:srgbClr val="355E93">
                  <a:alpha val="0"/>
                </a:srgbClr>
              </a:gs>
            </a:gsLst>
            <a:lin ang="11400000" scaled="0"/>
          </a:gradFill>
          <a:ln w="16516" cap="flat">
            <a:noFill/>
            <a:prstDash val="solid"/>
            <a:miter/>
          </a:ln>
        </p:spPr>
        <p:txBody>
          <a:bodyPr rtlCol="0" anchor="ctr"/>
          <a:lstStyle/>
          <a:p>
            <a:endParaRPr lang="en-US" dirty="0">
              <a:cs typeface="Arial" panose="020B0604020202020204" pitchFamily="34" charset="0"/>
            </a:endParaRPr>
          </a:p>
        </p:txBody>
      </p:sp>
      <p:sp>
        <p:nvSpPr>
          <p:cNvPr id="64" name="Freeform: Shape 63">
            <a:extLst>
              <a:ext uri="{FF2B5EF4-FFF2-40B4-BE49-F238E27FC236}">
                <a16:creationId xmlns:a16="http://schemas.microsoft.com/office/drawing/2014/main" id="{E4CEA247-83E4-4420-A2A0-B652F87125FD}"/>
              </a:ext>
            </a:extLst>
          </p:cNvPr>
          <p:cNvSpPr/>
          <p:nvPr/>
        </p:nvSpPr>
        <p:spPr>
          <a:xfrm>
            <a:off x="866115" y="2272746"/>
            <a:ext cx="5230804" cy="3620146"/>
          </a:xfrm>
          <a:custGeom>
            <a:avLst/>
            <a:gdLst>
              <a:gd name="connsiteX0" fmla="*/ 0 w 5632856"/>
              <a:gd name="connsiteY0" fmla="*/ 0 h 3898399"/>
              <a:gd name="connsiteX1" fmla="*/ 0 w 5632856"/>
              <a:gd name="connsiteY1" fmla="*/ 3898399 h 3898399"/>
              <a:gd name="connsiteX2" fmla="*/ 751598 w 5632856"/>
              <a:gd name="connsiteY2" fmla="*/ 3898399 h 3898399"/>
              <a:gd name="connsiteX3" fmla="*/ 5632857 w 5632856"/>
              <a:gd name="connsiteY3" fmla="*/ 1848436 h 3898399"/>
              <a:gd name="connsiteX4" fmla="*/ 5632857 w 5632856"/>
              <a:gd name="connsiteY4" fmla="*/ 1409040 h 389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2856" h="3898399">
                <a:moveTo>
                  <a:pt x="0" y="0"/>
                </a:moveTo>
                <a:lnTo>
                  <a:pt x="0" y="3898399"/>
                </a:lnTo>
                <a:lnTo>
                  <a:pt x="751598" y="3898399"/>
                </a:lnTo>
                <a:lnTo>
                  <a:pt x="5632857" y="1848436"/>
                </a:lnTo>
                <a:lnTo>
                  <a:pt x="5632857" y="1409040"/>
                </a:lnTo>
                <a:close/>
              </a:path>
            </a:pathLst>
          </a:custGeom>
          <a:gradFill>
            <a:gsLst>
              <a:gs pos="11000">
                <a:srgbClr val="355E93">
                  <a:alpha val="0"/>
                </a:srgbClr>
              </a:gs>
              <a:gs pos="0">
                <a:srgbClr val="355E93">
                  <a:alpha val="0"/>
                </a:srgbClr>
              </a:gs>
              <a:gs pos="77000">
                <a:srgbClr val="355E93">
                  <a:alpha val="20000"/>
                </a:srgbClr>
              </a:gs>
              <a:gs pos="100000">
                <a:srgbClr val="355E93">
                  <a:alpha val="0"/>
                </a:srgbClr>
              </a:gs>
            </a:gsLst>
            <a:lin ang="21000000" scaled="0"/>
          </a:gradFill>
          <a:ln w="16516" cap="flat">
            <a:noFill/>
            <a:prstDash val="solid"/>
            <a:miter/>
          </a:ln>
        </p:spPr>
        <p:txBody>
          <a:bodyPr rtlCol="0" anchor="ctr"/>
          <a:lstStyle/>
          <a:p>
            <a:endParaRPr lang="en-US" dirty="0">
              <a:cs typeface="Arial" panose="020B0604020202020204" pitchFamily="34" charset="0"/>
            </a:endParaRPr>
          </a:p>
        </p:txBody>
      </p:sp>
      <p:sp>
        <p:nvSpPr>
          <p:cNvPr id="65" name="Freeform: Shape 64">
            <a:extLst>
              <a:ext uri="{FF2B5EF4-FFF2-40B4-BE49-F238E27FC236}">
                <a16:creationId xmlns:a16="http://schemas.microsoft.com/office/drawing/2014/main" id="{9CB66056-40AB-4C13-BE1B-27072614F0B5}"/>
              </a:ext>
            </a:extLst>
          </p:cNvPr>
          <p:cNvSpPr/>
          <p:nvPr/>
        </p:nvSpPr>
        <p:spPr>
          <a:xfrm>
            <a:off x="1614687" y="4001519"/>
            <a:ext cx="8987472" cy="1891373"/>
          </a:xfrm>
          <a:custGeom>
            <a:avLst/>
            <a:gdLst>
              <a:gd name="connsiteX0" fmla="*/ 0 w 9678271"/>
              <a:gd name="connsiteY0" fmla="*/ 2036748 h 2036748"/>
              <a:gd name="connsiteX1" fmla="*/ 9678272 w 9678271"/>
              <a:gd name="connsiteY1" fmla="*/ 2036748 h 2036748"/>
              <a:gd name="connsiteX2" fmla="*/ 4854829 w 9678271"/>
              <a:gd name="connsiteY2" fmla="*/ 0 h 2036748"/>
              <a:gd name="connsiteX3" fmla="*/ 4826747 w 9678271"/>
              <a:gd name="connsiteY3" fmla="*/ 0 h 2036748"/>
            </a:gdLst>
            <a:ahLst/>
            <a:cxnLst>
              <a:cxn ang="0">
                <a:pos x="connsiteX0" y="connsiteY0"/>
              </a:cxn>
              <a:cxn ang="0">
                <a:pos x="connsiteX1" y="connsiteY1"/>
              </a:cxn>
              <a:cxn ang="0">
                <a:pos x="connsiteX2" y="connsiteY2"/>
              </a:cxn>
              <a:cxn ang="0">
                <a:pos x="connsiteX3" y="connsiteY3"/>
              </a:cxn>
            </a:cxnLst>
            <a:rect l="l" t="t" r="r" b="b"/>
            <a:pathLst>
              <a:path w="9678271" h="2036748">
                <a:moveTo>
                  <a:pt x="0" y="2036748"/>
                </a:moveTo>
                <a:lnTo>
                  <a:pt x="9678272" y="2036748"/>
                </a:lnTo>
                <a:lnTo>
                  <a:pt x="4854829" y="0"/>
                </a:lnTo>
                <a:lnTo>
                  <a:pt x="4826747" y="0"/>
                </a:lnTo>
                <a:close/>
              </a:path>
            </a:pathLst>
          </a:custGeom>
          <a:gradFill>
            <a:gsLst>
              <a:gs pos="0">
                <a:srgbClr val="355E93">
                  <a:alpha val="0"/>
                </a:srgbClr>
              </a:gs>
              <a:gs pos="79000">
                <a:srgbClr val="355E93">
                  <a:alpha val="20000"/>
                </a:srgbClr>
              </a:gs>
              <a:gs pos="100000">
                <a:srgbClr val="355E93">
                  <a:alpha val="0"/>
                </a:srgbClr>
              </a:gs>
            </a:gsLst>
            <a:lin ang="16200000" scaled="0"/>
          </a:gradFill>
          <a:ln w="16516" cap="flat">
            <a:noFill/>
            <a:prstDash val="solid"/>
            <a:miter/>
          </a:ln>
        </p:spPr>
        <p:txBody>
          <a:bodyPr rtlCol="0" anchor="ctr"/>
          <a:lstStyle/>
          <a:p>
            <a:endParaRPr lang="en-US" dirty="0">
              <a:cs typeface="Arial" panose="020B0604020202020204" pitchFamily="34" charset="0"/>
            </a:endParaRPr>
          </a:p>
        </p:txBody>
      </p:sp>
      <p:sp>
        <p:nvSpPr>
          <p:cNvPr id="66" name="Freeform: Shape 65">
            <a:extLst>
              <a:ext uri="{FF2B5EF4-FFF2-40B4-BE49-F238E27FC236}">
                <a16:creationId xmlns:a16="http://schemas.microsoft.com/office/drawing/2014/main" id="{979B4838-C1D3-44BF-8469-DAB8220B354A}"/>
              </a:ext>
            </a:extLst>
          </p:cNvPr>
          <p:cNvSpPr/>
          <p:nvPr/>
        </p:nvSpPr>
        <p:spPr>
          <a:xfrm>
            <a:off x="866115" y="622205"/>
            <a:ext cx="5230804" cy="2939067"/>
          </a:xfrm>
          <a:custGeom>
            <a:avLst/>
            <a:gdLst>
              <a:gd name="connsiteX0" fmla="*/ 0 w 5632856"/>
              <a:gd name="connsiteY0" fmla="*/ 0 h 3164971"/>
              <a:gd name="connsiteX1" fmla="*/ 5632857 w 5632856"/>
              <a:gd name="connsiteY1" fmla="*/ 0 h 3164971"/>
              <a:gd name="connsiteX2" fmla="*/ 5632857 w 5632856"/>
              <a:gd name="connsiteY2" fmla="*/ 3164972 h 3164971"/>
              <a:gd name="connsiteX3" fmla="*/ 0 w 5632856"/>
              <a:gd name="connsiteY3" fmla="*/ 1746020 h 3164971"/>
            </a:gdLst>
            <a:ahLst/>
            <a:cxnLst>
              <a:cxn ang="0">
                <a:pos x="connsiteX0" y="connsiteY0"/>
              </a:cxn>
              <a:cxn ang="0">
                <a:pos x="connsiteX1" y="connsiteY1"/>
              </a:cxn>
              <a:cxn ang="0">
                <a:pos x="connsiteX2" y="connsiteY2"/>
              </a:cxn>
              <a:cxn ang="0">
                <a:pos x="connsiteX3" y="connsiteY3"/>
              </a:cxn>
            </a:cxnLst>
            <a:rect l="l" t="t" r="r" b="b"/>
            <a:pathLst>
              <a:path w="5632856" h="3164971">
                <a:moveTo>
                  <a:pt x="0" y="0"/>
                </a:moveTo>
                <a:lnTo>
                  <a:pt x="5632857" y="0"/>
                </a:lnTo>
                <a:lnTo>
                  <a:pt x="5632857" y="3164972"/>
                </a:lnTo>
                <a:lnTo>
                  <a:pt x="0" y="1746020"/>
                </a:lnTo>
                <a:close/>
              </a:path>
            </a:pathLst>
          </a:custGeom>
          <a:gradFill>
            <a:gsLst>
              <a:gs pos="0">
                <a:srgbClr val="355E93">
                  <a:alpha val="0"/>
                </a:srgbClr>
              </a:gs>
              <a:gs pos="87000">
                <a:srgbClr val="355E93">
                  <a:alpha val="20000"/>
                </a:srgbClr>
              </a:gs>
              <a:gs pos="36000">
                <a:srgbClr val="355E93">
                  <a:alpha val="0"/>
                </a:srgbClr>
              </a:gs>
              <a:gs pos="100000">
                <a:srgbClr val="355E93">
                  <a:alpha val="0"/>
                </a:srgbClr>
              </a:gs>
            </a:gsLst>
            <a:lin ang="4320000" scaled="0"/>
          </a:gradFill>
          <a:ln w="16516"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sp>
        <p:nvSpPr>
          <p:cNvPr id="67" name="Freeform: Shape 66">
            <a:extLst>
              <a:ext uri="{FF2B5EF4-FFF2-40B4-BE49-F238E27FC236}">
                <a16:creationId xmlns:a16="http://schemas.microsoft.com/office/drawing/2014/main" id="{0F736F87-7462-464F-B66D-35E3BC06BBB3}"/>
              </a:ext>
            </a:extLst>
          </p:cNvPr>
          <p:cNvSpPr/>
          <p:nvPr/>
        </p:nvSpPr>
        <p:spPr>
          <a:xfrm>
            <a:off x="6122996" y="622205"/>
            <a:ext cx="5230804" cy="2939067"/>
          </a:xfrm>
          <a:custGeom>
            <a:avLst/>
            <a:gdLst>
              <a:gd name="connsiteX0" fmla="*/ 0 w 5632856"/>
              <a:gd name="connsiteY0" fmla="*/ 0 h 3164971"/>
              <a:gd name="connsiteX1" fmla="*/ 5632857 w 5632856"/>
              <a:gd name="connsiteY1" fmla="*/ 0 h 3164971"/>
              <a:gd name="connsiteX2" fmla="*/ 5632857 w 5632856"/>
              <a:gd name="connsiteY2" fmla="*/ 1749324 h 3164971"/>
              <a:gd name="connsiteX3" fmla="*/ 0 w 5632856"/>
              <a:gd name="connsiteY3" fmla="*/ 3164972 h 3164971"/>
            </a:gdLst>
            <a:ahLst/>
            <a:cxnLst>
              <a:cxn ang="0">
                <a:pos x="connsiteX0" y="connsiteY0"/>
              </a:cxn>
              <a:cxn ang="0">
                <a:pos x="connsiteX1" y="connsiteY1"/>
              </a:cxn>
              <a:cxn ang="0">
                <a:pos x="connsiteX2" y="connsiteY2"/>
              </a:cxn>
              <a:cxn ang="0">
                <a:pos x="connsiteX3" y="connsiteY3"/>
              </a:cxn>
            </a:cxnLst>
            <a:rect l="l" t="t" r="r" b="b"/>
            <a:pathLst>
              <a:path w="5632856" h="3164971">
                <a:moveTo>
                  <a:pt x="0" y="0"/>
                </a:moveTo>
                <a:lnTo>
                  <a:pt x="5632857" y="0"/>
                </a:lnTo>
                <a:lnTo>
                  <a:pt x="5632857" y="1749324"/>
                </a:lnTo>
                <a:lnTo>
                  <a:pt x="0" y="3164972"/>
                </a:lnTo>
                <a:close/>
              </a:path>
            </a:pathLst>
          </a:custGeom>
          <a:gradFill>
            <a:gsLst>
              <a:gs pos="0">
                <a:srgbClr val="355E93">
                  <a:alpha val="0"/>
                </a:srgbClr>
              </a:gs>
              <a:gs pos="87000">
                <a:srgbClr val="355E93">
                  <a:alpha val="20000"/>
                </a:srgbClr>
              </a:gs>
              <a:gs pos="36000">
                <a:srgbClr val="355E93">
                  <a:alpha val="0"/>
                </a:srgbClr>
              </a:gs>
              <a:gs pos="100000">
                <a:srgbClr val="355E93">
                  <a:alpha val="0"/>
                </a:srgbClr>
              </a:gs>
            </a:gsLst>
            <a:lin ang="6420000" scaled="0"/>
          </a:gradFill>
          <a:ln w="16516"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grpSp>
        <p:nvGrpSpPr>
          <p:cNvPr id="68" name="Group 67">
            <a:extLst>
              <a:ext uri="{FF2B5EF4-FFF2-40B4-BE49-F238E27FC236}">
                <a16:creationId xmlns:a16="http://schemas.microsoft.com/office/drawing/2014/main" id="{5E6DE15C-B582-4C7D-B045-D0ABE344B4A7}"/>
              </a:ext>
            </a:extLst>
          </p:cNvPr>
          <p:cNvGrpSpPr/>
          <p:nvPr/>
        </p:nvGrpSpPr>
        <p:grpSpPr>
          <a:xfrm>
            <a:off x="4939956" y="2902967"/>
            <a:ext cx="2305279" cy="1447388"/>
            <a:chOff x="6603522" y="1990725"/>
            <a:chExt cx="4581524" cy="2876549"/>
          </a:xfrm>
        </p:grpSpPr>
        <p:sp>
          <p:nvSpPr>
            <p:cNvPr id="69" name="Freeform: Shape 68">
              <a:extLst>
                <a:ext uri="{FF2B5EF4-FFF2-40B4-BE49-F238E27FC236}">
                  <a16:creationId xmlns:a16="http://schemas.microsoft.com/office/drawing/2014/main" id="{49E97B6A-8F07-454B-A3A1-9F7C3B58E97E}"/>
                </a:ext>
              </a:extLst>
            </p:cNvPr>
            <p:cNvSpPr/>
            <p:nvPr/>
          </p:nvSpPr>
          <p:spPr>
            <a:xfrm>
              <a:off x="6603522" y="2741295"/>
              <a:ext cx="561975" cy="2125979"/>
            </a:xfrm>
            <a:custGeom>
              <a:avLst/>
              <a:gdLst>
                <a:gd name="connsiteX0" fmla="*/ 560070 w 561975"/>
                <a:gd name="connsiteY0" fmla="*/ 2125980 h 2125979"/>
                <a:gd name="connsiteX1" fmla="*/ 4763 w 561975"/>
                <a:gd name="connsiteY1" fmla="*/ 501967 h 2125979"/>
                <a:gd name="connsiteX2" fmla="*/ 0 w 561975"/>
                <a:gd name="connsiteY2" fmla="*/ 0 h 2125979"/>
                <a:gd name="connsiteX3" fmla="*/ 561975 w 561975"/>
                <a:gd name="connsiteY3" fmla="*/ 1544955 h 2125979"/>
              </a:gdLst>
              <a:ahLst/>
              <a:cxnLst>
                <a:cxn ang="0">
                  <a:pos x="connsiteX0" y="connsiteY0"/>
                </a:cxn>
                <a:cxn ang="0">
                  <a:pos x="connsiteX1" y="connsiteY1"/>
                </a:cxn>
                <a:cxn ang="0">
                  <a:pos x="connsiteX2" y="connsiteY2"/>
                </a:cxn>
                <a:cxn ang="0">
                  <a:pos x="connsiteX3" y="connsiteY3"/>
                </a:cxn>
              </a:cxnLst>
              <a:rect l="l" t="t" r="r" b="b"/>
              <a:pathLst>
                <a:path w="561975" h="2125979">
                  <a:moveTo>
                    <a:pt x="560070" y="2125980"/>
                  </a:moveTo>
                  <a:lnTo>
                    <a:pt x="4763" y="501967"/>
                  </a:lnTo>
                  <a:lnTo>
                    <a:pt x="0" y="0"/>
                  </a:lnTo>
                  <a:lnTo>
                    <a:pt x="561975" y="1544955"/>
                  </a:lnTo>
                  <a:close/>
                </a:path>
              </a:pathLst>
            </a:custGeom>
            <a:gradFill>
              <a:gsLst>
                <a:gs pos="0">
                  <a:srgbClr val="365F94"/>
                </a:gs>
                <a:gs pos="100000">
                  <a:srgbClr val="728FB4"/>
                </a:gs>
              </a:gsLst>
              <a:lin ang="0" scaled="0"/>
            </a:gradFill>
            <a:ln w="9525" cap="flat">
              <a:noFill/>
              <a:prstDash val="solid"/>
              <a:miter/>
            </a:ln>
          </p:spPr>
          <p:txBody>
            <a:bodyPr rtlCol="0" anchor="ctr"/>
            <a:lstStyle/>
            <a:p>
              <a:endParaRPr lang="en-US" dirty="0">
                <a:cs typeface="Arial" panose="020B0604020202020204" pitchFamily="34" charset="0"/>
              </a:endParaRPr>
            </a:p>
          </p:txBody>
        </p:sp>
        <p:sp>
          <p:nvSpPr>
            <p:cNvPr id="70" name="Freeform: Shape 69">
              <a:extLst>
                <a:ext uri="{FF2B5EF4-FFF2-40B4-BE49-F238E27FC236}">
                  <a16:creationId xmlns:a16="http://schemas.microsoft.com/office/drawing/2014/main" id="{3CD91162-E855-466E-80A6-B39012CC5CB6}"/>
                </a:ext>
              </a:extLst>
            </p:cNvPr>
            <p:cNvSpPr/>
            <p:nvPr/>
          </p:nvSpPr>
          <p:spPr>
            <a:xfrm>
              <a:off x="10638313" y="2747011"/>
              <a:ext cx="546733" cy="2120263"/>
            </a:xfrm>
            <a:custGeom>
              <a:avLst/>
              <a:gdLst>
                <a:gd name="connsiteX0" fmla="*/ 0 w 546734"/>
                <a:gd name="connsiteY0" fmla="*/ 2120265 h 2120264"/>
                <a:gd name="connsiteX1" fmla="*/ 539115 w 546734"/>
                <a:gd name="connsiteY1" fmla="*/ 496253 h 2120264"/>
                <a:gd name="connsiteX2" fmla="*/ 546735 w 546734"/>
                <a:gd name="connsiteY2" fmla="*/ 0 h 2120264"/>
                <a:gd name="connsiteX3" fmla="*/ 0 w 546734"/>
                <a:gd name="connsiteY3" fmla="*/ 1531620 h 2120264"/>
              </a:gdLst>
              <a:ahLst/>
              <a:cxnLst>
                <a:cxn ang="0">
                  <a:pos x="connsiteX0" y="connsiteY0"/>
                </a:cxn>
                <a:cxn ang="0">
                  <a:pos x="connsiteX1" y="connsiteY1"/>
                </a:cxn>
                <a:cxn ang="0">
                  <a:pos x="connsiteX2" y="connsiteY2"/>
                </a:cxn>
                <a:cxn ang="0">
                  <a:pos x="connsiteX3" y="connsiteY3"/>
                </a:cxn>
              </a:cxnLst>
              <a:rect l="l" t="t" r="r" b="b"/>
              <a:pathLst>
                <a:path w="546734" h="2120264">
                  <a:moveTo>
                    <a:pt x="0" y="2120265"/>
                  </a:moveTo>
                  <a:lnTo>
                    <a:pt x="539115" y="496253"/>
                  </a:lnTo>
                  <a:lnTo>
                    <a:pt x="546735" y="0"/>
                  </a:lnTo>
                  <a:lnTo>
                    <a:pt x="0" y="1531620"/>
                  </a:lnTo>
                  <a:close/>
                </a:path>
              </a:pathLst>
            </a:custGeom>
            <a:gradFill>
              <a:gsLst>
                <a:gs pos="0">
                  <a:srgbClr val="365F94"/>
                </a:gs>
                <a:gs pos="100000">
                  <a:srgbClr val="728FB4"/>
                </a:gs>
              </a:gsLst>
              <a:lin ang="0" scaled="0"/>
            </a:gradFill>
            <a:ln w="9525" cap="flat">
              <a:noFill/>
              <a:prstDash val="solid"/>
              <a:miter/>
            </a:ln>
          </p:spPr>
          <p:txBody>
            <a:bodyPr rtlCol="0" anchor="ctr"/>
            <a:lstStyle/>
            <a:p>
              <a:endParaRPr lang="en-US" dirty="0">
                <a:cs typeface="Arial" panose="020B0604020202020204" pitchFamily="34" charset="0"/>
              </a:endParaRPr>
            </a:p>
          </p:txBody>
        </p:sp>
        <p:sp>
          <p:nvSpPr>
            <p:cNvPr id="71" name="Freeform: Shape 70">
              <a:extLst>
                <a:ext uri="{FF2B5EF4-FFF2-40B4-BE49-F238E27FC236}">
                  <a16:creationId xmlns:a16="http://schemas.microsoft.com/office/drawing/2014/main" id="{E0B42505-5F56-4CD8-9C8B-82A871B54308}"/>
                </a:ext>
              </a:extLst>
            </p:cNvPr>
            <p:cNvSpPr/>
            <p:nvPr/>
          </p:nvSpPr>
          <p:spPr>
            <a:xfrm>
              <a:off x="6644478" y="1990725"/>
              <a:ext cx="4501513" cy="2193606"/>
            </a:xfrm>
            <a:custGeom>
              <a:avLst/>
              <a:gdLst>
                <a:gd name="connsiteX0" fmla="*/ 3035618 w 4501514"/>
                <a:gd name="connsiteY0" fmla="*/ 1501140 h 2193607"/>
                <a:gd name="connsiteX1" fmla="*/ 1548765 w 4501514"/>
                <a:gd name="connsiteY1" fmla="*/ 1501140 h 2193607"/>
                <a:gd name="connsiteX2" fmla="*/ 1397318 w 4501514"/>
                <a:gd name="connsiteY2" fmla="*/ 1103948 h 2193607"/>
                <a:gd name="connsiteX3" fmla="*/ 1303973 w 4501514"/>
                <a:gd name="connsiteY3" fmla="*/ 859155 h 2193607"/>
                <a:gd name="connsiteX4" fmla="*/ 2281238 w 4501514"/>
                <a:gd name="connsiteY4" fmla="*/ 540068 h 2193607"/>
                <a:gd name="connsiteX5" fmla="*/ 3276600 w 4501514"/>
                <a:gd name="connsiteY5" fmla="*/ 859155 h 2193607"/>
                <a:gd name="connsiteX6" fmla="*/ 3035618 w 4501514"/>
                <a:gd name="connsiteY6" fmla="*/ 1501140 h 2193607"/>
                <a:gd name="connsiteX7" fmla="*/ 2282190 w 4501514"/>
                <a:gd name="connsiteY7" fmla="*/ 0 h 2193607"/>
                <a:gd name="connsiteX8" fmla="*/ 0 w 4501514"/>
                <a:gd name="connsiteY8" fmla="*/ 727710 h 2193607"/>
                <a:gd name="connsiteX9" fmla="*/ 559118 w 4501514"/>
                <a:gd name="connsiteY9" fmla="*/ 2193608 h 2193607"/>
                <a:gd name="connsiteX10" fmla="*/ 3953828 w 4501514"/>
                <a:gd name="connsiteY10" fmla="*/ 2193608 h 2193607"/>
                <a:gd name="connsiteX11" fmla="*/ 4501515 w 4501514"/>
                <a:gd name="connsiteY11" fmla="*/ 727710 h 2193607"/>
                <a:gd name="connsiteX12" fmla="*/ 2282190 w 4501514"/>
                <a:gd name="connsiteY12" fmla="*/ 0 h 219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1514" h="2193607">
                  <a:moveTo>
                    <a:pt x="3035618" y="1501140"/>
                  </a:moveTo>
                  <a:lnTo>
                    <a:pt x="1548765" y="1501140"/>
                  </a:lnTo>
                  <a:lnTo>
                    <a:pt x="1397318" y="1103948"/>
                  </a:lnTo>
                  <a:lnTo>
                    <a:pt x="1303973" y="859155"/>
                  </a:lnTo>
                  <a:lnTo>
                    <a:pt x="2281238" y="540068"/>
                  </a:lnTo>
                  <a:lnTo>
                    <a:pt x="3276600" y="859155"/>
                  </a:lnTo>
                  <a:lnTo>
                    <a:pt x="3035618" y="1501140"/>
                  </a:lnTo>
                  <a:close/>
                  <a:moveTo>
                    <a:pt x="2282190" y="0"/>
                  </a:moveTo>
                  <a:lnTo>
                    <a:pt x="0" y="727710"/>
                  </a:lnTo>
                  <a:lnTo>
                    <a:pt x="559118" y="2193608"/>
                  </a:lnTo>
                  <a:lnTo>
                    <a:pt x="3953828" y="2193608"/>
                  </a:lnTo>
                  <a:lnTo>
                    <a:pt x="4501515" y="727710"/>
                  </a:lnTo>
                  <a:lnTo>
                    <a:pt x="2282190" y="0"/>
                  </a:lnTo>
                  <a:close/>
                </a:path>
              </a:pathLst>
            </a:custGeom>
            <a:gradFill>
              <a:gsLst>
                <a:gs pos="50000">
                  <a:srgbClr val="5477A4"/>
                </a:gs>
                <a:gs pos="0">
                  <a:srgbClr val="355E93"/>
                </a:gs>
                <a:gs pos="100000">
                  <a:srgbClr val="718FB4"/>
                </a:gs>
              </a:gsLst>
              <a:lin ang="0" scaled="0"/>
            </a:gradFill>
            <a:ln w="9525" cap="flat">
              <a:noFill/>
              <a:prstDash val="solid"/>
              <a:miter/>
            </a:ln>
          </p:spPr>
          <p:txBody>
            <a:bodyPr rtlCol="0" anchor="ctr"/>
            <a:lstStyle/>
            <a:p>
              <a:endParaRPr lang="en-US" dirty="0">
                <a:cs typeface="Arial" panose="020B0604020202020204" pitchFamily="34" charset="0"/>
              </a:endParaRPr>
            </a:p>
          </p:txBody>
        </p:sp>
        <p:sp>
          <p:nvSpPr>
            <p:cNvPr id="72" name="Freeform: Shape 71">
              <a:extLst>
                <a:ext uri="{FF2B5EF4-FFF2-40B4-BE49-F238E27FC236}">
                  <a16:creationId xmlns:a16="http://schemas.microsoft.com/office/drawing/2014/main" id="{8925CFA6-AD1C-44F7-91AE-87B525BAF3C3}"/>
                </a:ext>
              </a:extLst>
            </p:cNvPr>
            <p:cNvSpPr/>
            <p:nvPr/>
          </p:nvSpPr>
          <p:spPr>
            <a:xfrm>
              <a:off x="7230266" y="4278630"/>
              <a:ext cx="3336607" cy="582928"/>
            </a:xfrm>
            <a:custGeom>
              <a:avLst/>
              <a:gdLst>
                <a:gd name="connsiteX0" fmla="*/ 0 w 3336607"/>
                <a:gd name="connsiteY0" fmla="*/ 0 h 582929"/>
                <a:gd name="connsiteX1" fmla="*/ 3336608 w 3336607"/>
                <a:gd name="connsiteY1" fmla="*/ 0 h 582929"/>
                <a:gd name="connsiteX2" fmla="*/ 3336608 w 3336607"/>
                <a:gd name="connsiteY2" fmla="*/ 582930 h 582929"/>
                <a:gd name="connsiteX3" fmla="*/ 0 w 3336607"/>
                <a:gd name="connsiteY3" fmla="*/ 582930 h 582929"/>
              </a:gdLst>
              <a:ahLst/>
              <a:cxnLst>
                <a:cxn ang="0">
                  <a:pos x="connsiteX0" y="connsiteY0"/>
                </a:cxn>
                <a:cxn ang="0">
                  <a:pos x="connsiteX1" y="connsiteY1"/>
                </a:cxn>
                <a:cxn ang="0">
                  <a:pos x="connsiteX2" y="connsiteY2"/>
                </a:cxn>
                <a:cxn ang="0">
                  <a:pos x="connsiteX3" y="connsiteY3"/>
                </a:cxn>
              </a:cxnLst>
              <a:rect l="l" t="t" r="r" b="b"/>
              <a:pathLst>
                <a:path w="3336607" h="582929">
                  <a:moveTo>
                    <a:pt x="0" y="0"/>
                  </a:moveTo>
                  <a:lnTo>
                    <a:pt x="3336608" y="0"/>
                  </a:lnTo>
                  <a:lnTo>
                    <a:pt x="3336608" y="582930"/>
                  </a:lnTo>
                  <a:lnTo>
                    <a:pt x="0" y="582930"/>
                  </a:lnTo>
                  <a:close/>
                </a:path>
              </a:pathLst>
            </a:custGeom>
            <a:gradFill>
              <a:gsLst>
                <a:gs pos="0">
                  <a:srgbClr val="365F94"/>
                </a:gs>
                <a:gs pos="100000">
                  <a:srgbClr val="728FB4"/>
                </a:gs>
              </a:gsLst>
              <a:lin ang="0" scaled="0"/>
            </a:gradFill>
            <a:ln w="9525" cap="flat">
              <a:noFill/>
              <a:prstDash val="solid"/>
              <a:miter/>
            </a:ln>
          </p:spPr>
          <p:txBody>
            <a:bodyPr rtlCol="0" anchor="ctr"/>
            <a:lstStyle/>
            <a:p>
              <a:endParaRPr lang="en-US" dirty="0">
                <a:cs typeface="Arial" panose="020B0604020202020204" pitchFamily="34" charset="0"/>
              </a:endParaRPr>
            </a:p>
          </p:txBody>
        </p:sp>
        <p:sp>
          <p:nvSpPr>
            <p:cNvPr id="73" name="Freeform: Shape 72">
              <a:extLst>
                <a:ext uri="{FF2B5EF4-FFF2-40B4-BE49-F238E27FC236}">
                  <a16:creationId xmlns:a16="http://schemas.microsoft.com/office/drawing/2014/main" id="{C8B4716E-6856-44A5-ADD8-E9E61AFE2E36}"/>
                </a:ext>
              </a:extLst>
            </p:cNvPr>
            <p:cNvSpPr/>
            <p:nvPr/>
          </p:nvSpPr>
          <p:spPr>
            <a:xfrm>
              <a:off x="8033224" y="2609850"/>
              <a:ext cx="859153" cy="498157"/>
            </a:xfrm>
            <a:custGeom>
              <a:avLst/>
              <a:gdLst>
                <a:gd name="connsiteX0" fmla="*/ 859155 w 859154"/>
                <a:gd name="connsiteY0" fmla="*/ 276225 h 498157"/>
                <a:gd name="connsiteX1" fmla="*/ 859155 w 859154"/>
                <a:gd name="connsiteY1" fmla="*/ 0 h 498157"/>
                <a:gd name="connsiteX2" fmla="*/ 0 w 859154"/>
                <a:gd name="connsiteY2" fmla="*/ 280988 h 498157"/>
                <a:gd name="connsiteX3" fmla="*/ 83820 w 859154"/>
                <a:gd name="connsiteY3" fmla="*/ 498158 h 498157"/>
              </a:gdLst>
              <a:ahLst/>
              <a:cxnLst>
                <a:cxn ang="0">
                  <a:pos x="connsiteX0" y="connsiteY0"/>
                </a:cxn>
                <a:cxn ang="0">
                  <a:pos x="connsiteX1" y="connsiteY1"/>
                </a:cxn>
                <a:cxn ang="0">
                  <a:pos x="connsiteX2" y="connsiteY2"/>
                </a:cxn>
                <a:cxn ang="0">
                  <a:pos x="connsiteX3" y="connsiteY3"/>
                </a:cxn>
              </a:cxnLst>
              <a:rect l="l" t="t" r="r" b="b"/>
              <a:pathLst>
                <a:path w="859154" h="498157">
                  <a:moveTo>
                    <a:pt x="859155" y="276225"/>
                  </a:moveTo>
                  <a:lnTo>
                    <a:pt x="859155" y="0"/>
                  </a:lnTo>
                  <a:lnTo>
                    <a:pt x="0" y="280988"/>
                  </a:lnTo>
                  <a:lnTo>
                    <a:pt x="83820" y="498158"/>
                  </a:lnTo>
                  <a:close/>
                </a:path>
              </a:pathLst>
            </a:custGeom>
            <a:solidFill>
              <a:srgbClr val="355E93"/>
            </a:solidFill>
            <a:ln w="9525" cap="flat">
              <a:noFill/>
              <a:prstDash val="solid"/>
              <a:miter/>
            </a:ln>
          </p:spPr>
          <p:txBody>
            <a:bodyPr rtlCol="0" anchor="ctr"/>
            <a:lstStyle/>
            <a:p>
              <a:endParaRPr lang="en-US" dirty="0">
                <a:cs typeface="Arial" panose="020B0604020202020204" pitchFamily="34" charset="0"/>
              </a:endParaRPr>
            </a:p>
          </p:txBody>
        </p:sp>
        <p:sp>
          <p:nvSpPr>
            <p:cNvPr id="74" name="Freeform: Shape 73">
              <a:extLst>
                <a:ext uri="{FF2B5EF4-FFF2-40B4-BE49-F238E27FC236}">
                  <a16:creationId xmlns:a16="http://schemas.microsoft.com/office/drawing/2014/main" id="{146BC49D-09A7-4100-B193-2510537A684E}"/>
                </a:ext>
              </a:extLst>
            </p:cNvPr>
            <p:cNvSpPr/>
            <p:nvPr/>
          </p:nvSpPr>
          <p:spPr>
            <a:xfrm>
              <a:off x="8959055" y="2611754"/>
              <a:ext cx="876299" cy="499109"/>
            </a:xfrm>
            <a:custGeom>
              <a:avLst/>
              <a:gdLst>
                <a:gd name="connsiteX0" fmla="*/ 792480 w 876299"/>
                <a:gd name="connsiteY0" fmla="*/ 499110 h 499110"/>
                <a:gd name="connsiteX1" fmla="*/ 876300 w 876299"/>
                <a:gd name="connsiteY1" fmla="*/ 282893 h 499110"/>
                <a:gd name="connsiteX2" fmla="*/ 0 w 876299"/>
                <a:gd name="connsiteY2" fmla="*/ 0 h 499110"/>
                <a:gd name="connsiteX3" fmla="*/ 0 w 876299"/>
                <a:gd name="connsiteY3" fmla="*/ 276225 h 499110"/>
              </a:gdLst>
              <a:ahLst/>
              <a:cxnLst>
                <a:cxn ang="0">
                  <a:pos x="connsiteX0" y="connsiteY0"/>
                </a:cxn>
                <a:cxn ang="0">
                  <a:pos x="connsiteX1" y="connsiteY1"/>
                </a:cxn>
                <a:cxn ang="0">
                  <a:pos x="connsiteX2" y="connsiteY2"/>
                </a:cxn>
                <a:cxn ang="0">
                  <a:pos x="connsiteX3" y="connsiteY3"/>
                </a:cxn>
              </a:cxnLst>
              <a:rect l="l" t="t" r="r" b="b"/>
              <a:pathLst>
                <a:path w="876299" h="499110">
                  <a:moveTo>
                    <a:pt x="792480" y="499110"/>
                  </a:moveTo>
                  <a:lnTo>
                    <a:pt x="876300" y="282893"/>
                  </a:lnTo>
                  <a:lnTo>
                    <a:pt x="0" y="0"/>
                  </a:lnTo>
                  <a:lnTo>
                    <a:pt x="0" y="276225"/>
                  </a:lnTo>
                  <a:close/>
                </a:path>
              </a:pathLst>
            </a:custGeom>
            <a:solidFill>
              <a:srgbClr val="355E93"/>
            </a:solidFill>
            <a:ln w="9525" cap="flat">
              <a:noFill/>
              <a:prstDash val="solid"/>
              <a:miter/>
            </a:ln>
          </p:spPr>
          <p:txBody>
            <a:bodyPr rtlCol="0" anchor="ctr"/>
            <a:lstStyle/>
            <a:p>
              <a:endParaRPr lang="en-US" dirty="0">
                <a:cs typeface="Arial" panose="020B0604020202020204" pitchFamily="34" charset="0"/>
              </a:endParaRPr>
            </a:p>
          </p:txBody>
        </p:sp>
      </p:grpSp>
      <p:sp>
        <p:nvSpPr>
          <p:cNvPr id="76" name="Rectangle 75">
            <a:extLst>
              <a:ext uri="{FF2B5EF4-FFF2-40B4-BE49-F238E27FC236}">
                <a16:creationId xmlns:a16="http://schemas.microsoft.com/office/drawing/2014/main" id="{24981FCE-E182-4668-9984-F190C686E82F}"/>
              </a:ext>
            </a:extLst>
          </p:cNvPr>
          <p:cNvSpPr/>
          <p:nvPr/>
        </p:nvSpPr>
        <p:spPr>
          <a:xfrm>
            <a:off x="990356" y="3534973"/>
            <a:ext cx="2545929"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sz="2000" dirty="0">
                <a:solidFill>
                  <a:schemeClr val="tx2"/>
                </a:solidFill>
                <a:cs typeface="Arial" panose="020B0604020202020204" pitchFamily="34" charset="0"/>
              </a:rPr>
              <a:t>Knowledge navigation for intelligence</a:t>
            </a:r>
          </a:p>
        </p:txBody>
      </p:sp>
      <p:sp>
        <p:nvSpPr>
          <p:cNvPr id="79" name="Rectangle 78">
            <a:extLst>
              <a:ext uri="{FF2B5EF4-FFF2-40B4-BE49-F238E27FC236}">
                <a16:creationId xmlns:a16="http://schemas.microsoft.com/office/drawing/2014/main" id="{1A8D53AF-8CD5-4288-AEE5-E92D0E3F463A}"/>
              </a:ext>
            </a:extLst>
          </p:cNvPr>
          <p:cNvSpPr/>
          <p:nvPr/>
        </p:nvSpPr>
        <p:spPr>
          <a:xfrm>
            <a:off x="2656471" y="1477450"/>
            <a:ext cx="256625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sz="2000" dirty="0">
                <a:solidFill>
                  <a:schemeClr val="tx2"/>
                </a:solidFill>
                <a:cs typeface="Arial" panose="020B0604020202020204" pitchFamily="34" charset="0"/>
              </a:rPr>
              <a:t>Trustworthy autonomous agents</a:t>
            </a:r>
          </a:p>
        </p:txBody>
      </p:sp>
      <p:sp>
        <p:nvSpPr>
          <p:cNvPr id="80" name="Rectangle 79">
            <a:extLst>
              <a:ext uri="{FF2B5EF4-FFF2-40B4-BE49-F238E27FC236}">
                <a16:creationId xmlns:a16="http://schemas.microsoft.com/office/drawing/2014/main" id="{1D1B955D-79F4-4982-9EF9-12C87F46DAE4}"/>
              </a:ext>
            </a:extLst>
          </p:cNvPr>
          <p:cNvSpPr/>
          <p:nvPr/>
        </p:nvSpPr>
        <p:spPr>
          <a:xfrm>
            <a:off x="7197964" y="1413348"/>
            <a:ext cx="2786868"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sz="2000" dirty="0">
                <a:solidFill>
                  <a:schemeClr val="tx2"/>
                </a:solidFill>
                <a:cs typeface="Arial" panose="020B0604020202020204" pitchFamily="34" charset="0"/>
              </a:rPr>
              <a:t>Fluent, intuitive AI teammates</a:t>
            </a:r>
          </a:p>
        </p:txBody>
      </p:sp>
      <p:sp>
        <p:nvSpPr>
          <p:cNvPr id="82" name="Rectangle 81">
            <a:extLst>
              <a:ext uri="{FF2B5EF4-FFF2-40B4-BE49-F238E27FC236}">
                <a16:creationId xmlns:a16="http://schemas.microsoft.com/office/drawing/2014/main" id="{F1F3D9D5-0F2E-4945-92DC-3C6E6411D190}"/>
              </a:ext>
            </a:extLst>
          </p:cNvPr>
          <p:cNvSpPr/>
          <p:nvPr/>
        </p:nvSpPr>
        <p:spPr>
          <a:xfrm>
            <a:off x="8530320" y="3534973"/>
            <a:ext cx="2416231"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sz="2000" dirty="0">
                <a:solidFill>
                  <a:schemeClr val="tx2"/>
                </a:solidFill>
                <a:cs typeface="Arial" panose="020B0604020202020204" pitchFamily="34" charset="0"/>
              </a:rPr>
              <a:t>Agents that promote </a:t>
            </a:r>
            <a:br>
              <a:rPr lang="en-US" sz="2000" dirty="0">
                <a:solidFill>
                  <a:schemeClr val="tx2"/>
                </a:solidFill>
                <a:cs typeface="Arial" panose="020B0604020202020204" pitchFamily="34" charset="0"/>
              </a:rPr>
            </a:br>
            <a:r>
              <a:rPr lang="en-US" sz="2000" dirty="0">
                <a:solidFill>
                  <a:schemeClr val="tx2"/>
                </a:solidFill>
                <a:cs typeface="Arial" panose="020B0604020202020204" pitchFamily="34" charset="0"/>
              </a:rPr>
              <a:t>national security</a:t>
            </a:r>
          </a:p>
        </p:txBody>
      </p:sp>
      <p:pic>
        <p:nvPicPr>
          <p:cNvPr id="84" name="Picture 83">
            <a:extLst>
              <a:ext uri="{FF2B5EF4-FFF2-40B4-BE49-F238E27FC236}">
                <a16:creationId xmlns:a16="http://schemas.microsoft.com/office/drawing/2014/main" id="{CF2BD5EB-1651-4ADF-83F6-0BCF63A827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670988" y="3413381"/>
            <a:ext cx="882660" cy="858736"/>
          </a:xfrm>
          <a:prstGeom prst="rect">
            <a:avLst/>
          </a:prstGeom>
        </p:spPr>
      </p:pic>
      <p:pic>
        <p:nvPicPr>
          <p:cNvPr id="85" name="Picture 84">
            <a:extLst>
              <a:ext uri="{FF2B5EF4-FFF2-40B4-BE49-F238E27FC236}">
                <a16:creationId xmlns:a16="http://schemas.microsoft.com/office/drawing/2014/main" id="{F41B2398-E16F-4AB8-82D7-AAC4BE8E26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198465" y="2209250"/>
            <a:ext cx="1256895" cy="585766"/>
          </a:xfrm>
          <a:prstGeom prst="rect">
            <a:avLst/>
          </a:prstGeom>
        </p:spPr>
      </p:pic>
      <p:sp>
        <p:nvSpPr>
          <p:cNvPr id="86" name="Rectangle 85">
            <a:extLst>
              <a:ext uri="{FF2B5EF4-FFF2-40B4-BE49-F238E27FC236}">
                <a16:creationId xmlns:a16="http://schemas.microsoft.com/office/drawing/2014/main" id="{7037DBC0-A6C9-4DC0-84E9-A6E1F62B540F}"/>
              </a:ext>
            </a:extLst>
          </p:cNvPr>
          <p:cNvSpPr/>
          <p:nvPr/>
        </p:nvSpPr>
        <p:spPr>
          <a:xfrm>
            <a:off x="4309760" y="5465298"/>
            <a:ext cx="3645798"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sz="2000" dirty="0">
                <a:solidFill>
                  <a:schemeClr val="tx2"/>
                </a:solidFill>
                <a:cs typeface="Arial" panose="020B0604020202020204" pitchFamily="34" charset="0"/>
              </a:rPr>
              <a:t>Accelerating defense technology development</a:t>
            </a:r>
          </a:p>
        </p:txBody>
      </p:sp>
      <p:pic>
        <p:nvPicPr>
          <p:cNvPr id="87" name="Picture 86">
            <a:extLst>
              <a:ext uri="{FF2B5EF4-FFF2-40B4-BE49-F238E27FC236}">
                <a16:creationId xmlns:a16="http://schemas.microsoft.com/office/drawing/2014/main" id="{43105667-FC49-4635-9C5D-B9AB88F8646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59337" y="4516618"/>
            <a:ext cx="946645" cy="879530"/>
          </a:xfrm>
          <a:prstGeom prst="rect">
            <a:avLst/>
          </a:prstGeom>
        </p:spPr>
      </p:pic>
      <p:pic>
        <p:nvPicPr>
          <p:cNvPr id="88" name="Picture 87">
            <a:extLst>
              <a:ext uri="{FF2B5EF4-FFF2-40B4-BE49-F238E27FC236}">
                <a16:creationId xmlns:a16="http://schemas.microsoft.com/office/drawing/2014/main" id="{60B1E23F-A282-469E-A0E2-BBDABA18D97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6532163" y="2160846"/>
            <a:ext cx="1331601" cy="682574"/>
          </a:xfrm>
          <a:prstGeom prst="rect">
            <a:avLst/>
          </a:prstGeom>
        </p:spPr>
      </p:pic>
      <p:pic>
        <p:nvPicPr>
          <p:cNvPr id="89" name="Picture 88">
            <a:extLst>
              <a:ext uri="{FF2B5EF4-FFF2-40B4-BE49-F238E27FC236}">
                <a16:creationId xmlns:a16="http://schemas.microsoft.com/office/drawing/2014/main" id="{2BA31EFC-974D-4EC4-A01B-59FC323470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9556" y="3445094"/>
            <a:ext cx="865792" cy="795310"/>
          </a:xfrm>
          <a:prstGeom prst="rect">
            <a:avLst/>
          </a:prstGeom>
        </p:spPr>
      </p:pic>
      <p:sp>
        <p:nvSpPr>
          <p:cNvPr id="26" name="Slide Number Placeholder 2">
            <a:extLst>
              <a:ext uri="{FF2B5EF4-FFF2-40B4-BE49-F238E27FC236}">
                <a16:creationId xmlns:a16="http://schemas.microsoft.com/office/drawing/2014/main" id="{235FE486-4FCF-43AD-ADC6-ABE973AFDA32}"/>
              </a:ext>
            </a:extLst>
          </p:cNvPr>
          <p:cNvSpPr>
            <a:spLocks noGrp="1"/>
          </p:cNvSpPr>
          <p:nvPr>
            <p:ph type="sldNum" sz="quarter" idx="11"/>
          </p:nvPr>
        </p:nvSpPr>
        <p:spPr>
          <a:xfrm>
            <a:off x="10803240" y="6553200"/>
            <a:ext cx="1016000" cy="292102"/>
          </a:xfrm>
        </p:spPr>
        <p:txBody>
          <a:bodyPr/>
          <a:lstStyle/>
          <a:p>
            <a:pPr>
              <a:defRPr/>
            </a:pPr>
            <a:fld id="{231CC523-8BC6-4921-807A-66BD262F34AB}" type="slidenum">
              <a:rPr lang="en-US" smtClean="0"/>
              <a:pPr>
                <a:defRPr/>
              </a:pPr>
              <a:t>28</a:t>
            </a:fld>
            <a:endParaRPr lang="en-US" dirty="0"/>
          </a:p>
        </p:txBody>
      </p:sp>
      <p:sp>
        <p:nvSpPr>
          <p:cNvPr id="28" name="Footer Placeholder 1">
            <a:extLst>
              <a:ext uri="{FF2B5EF4-FFF2-40B4-BE49-F238E27FC236}">
                <a16:creationId xmlns:a16="http://schemas.microsoft.com/office/drawing/2014/main" id="{868BE75A-30AF-49F3-83A6-EFFE4F0ED56A}"/>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1600374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B0EDC410-65B0-4A72-85FE-2D2822154D24}"/>
              </a:ext>
            </a:extLst>
          </p:cNvPr>
          <p:cNvGrpSpPr/>
          <p:nvPr/>
        </p:nvGrpSpPr>
        <p:grpSpPr>
          <a:xfrm>
            <a:off x="893322" y="959115"/>
            <a:ext cx="10487685" cy="5442282"/>
            <a:chOff x="871034" y="959065"/>
            <a:chExt cx="10487685" cy="5442282"/>
          </a:xfrm>
          <a:solidFill>
            <a:schemeClr val="bg1"/>
          </a:solidFill>
        </p:grpSpPr>
        <p:sp>
          <p:nvSpPr>
            <p:cNvPr id="112" name="Freeform: Shape 111">
              <a:extLst>
                <a:ext uri="{FF2B5EF4-FFF2-40B4-BE49-F238E27FC236}">
                  <a16:creationId xmlns:a16="http://schemas.microsoft.com/office/drawing/2014/main" id="{9559CB4D-DFD9-4E0D-A37E-7C2A1975709A}"/>
                </a:ext>
              </a:extLst>
            </p:cNvPr>
            <p:cNvSpPr/>
            <p:nvPr/>
          </p:nvSpPr>
          <p:spPr>
            <a:xfrm>
              <a:off x="6127915" y="2277666"/>
              <a:ext cx="5230804" cy="3620146"/>
            </a:xfrm>
            <a:custGeom>
              <a:avLst/>
              <a:gdLst>
                <a:gd name="connsiteX0" fmla="*/ 5632857 w 5632856"/>
                <a:gd name="connsiteY0" fmla="*/ 0 h 3898399"/>
                <a:gd name="connsiteX1" fmla="*/ 5632857 w 5632856"/>
                <a:gd name="connsiteY1" fmla="*/ 3898399 h 3898399"/>
                <a:gd name="connsiteX2" fmla="*/ 4879606 w 5632856"/>
                <a:gd name="connsiteY2" fmla="*/ 3898399 h 3898399"/>
                <a:gd name="connsiteX3" fmla="*/ 0 w 5632856"/>
                <a:gd name="connsiteY3" fmla="*/ 1848436 h 3898399"/>
                <a:gd name="connsiteX4" fmla="*/ 0 w 5632856"/>
                <a:gd name="connsiteY4" fmla="*/ 1409040 h 389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2856" h="3898399">
                  <a:moveTo>
                    <a:pt x="5632857" y="0"/>
                  </a:moveTo>
                  <a:lnTo>
                    <a:pt x="5632857" y="3898399"/>
                  </a:lnTo>
                  <a:lnTo>
                    <a:pt x="4879606" y="3898399"/>
                  </a:lnTo>
                  <a:lnTo>
                    <a:pt x="0" y="1848436"/>
                  </a:lnTo>
                  <a:lnTo>
                    <a:pt x="0" y="1409040"/>
                  </a:lnTo>
                  <a:close/>
                </a:path>
              </a:pathLst>
            </a:custGeom>
            <a:grp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113" name="Freeform: Shape 112">
              <a:extLst>
                <a:ext uri="{FF2B5EF4-FFF2-40B4-BE49-F238E27FC236}">
                  <a16:creationId xmlns:a16="http://schemas.microsoft.com/office/drawing/2014/main" id="{3038166A-37FA-4345-9581-9C75D3AC9045}"/>
                </a:ext>
              </a:extLst>
            </p:cNvPr>
            <p:cNvSpPr/>
            <p:nvPr/>
          </p:nvSpPr>
          <p:spPr>
            <a:xfrm>
              <a:off x="871034" y="2277666"/>
              <a:ext cx="5230804" cy="3620146"/>
            </a:xfrm>
            <a:custGeom>
              <a:avLst/>
              <a:gdLst>
                <a:gd name="connsiteX0" fmla="*/ 0 w 5632856"/>
                <a:gd name="connsiteY0" fmla="*/ 0 h 3898399"/>
                <a:gd name="connsiteX1" fmla="*/ 0 w 5632856"/>
                <a:gd name="connsiteY1" fmla="*/ 3898399 h 3898399"/>
                <a:gd name="connsiteX2" fmla="*/ 751598 w 5632856"/>
                <a:gd name="connsiteY2" fmla="*/ 3898399 h 3898399"/>
                <a:gd name="connsiteX3" fmla="*/ 5632857 w 5632856"/>
                <a:gd name="connsiteY3" fmla="*/ 1848436 h 3898399"/>
                <a:gd name="connsiteX4" fmla="*/ 5632857 w 5632856"/>
                <a:gd name="connsiteY4" fmla="*/ 1409040 h 389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2856" h="3898399">
                  <a:moveTo>
                    <a:pt x="0" y="0"/>
                  </a:moveTo>
                  <a:lnTo>
                    <a:pt x="0" y="3898399"/>
                  </a:lnTo>
                  <a:lnTo>
                    <a:pt x="751598" y="3898399"/>
                  </a:lnTo>
                  <a:lnTo>
                    <a:pt x="5632857" y="1848436"/>
                  </a:lnTo>
                  <a:lnTo>
                    <a:pt x="5632857" y="1409040"/>
                  </a:lnTo>
                  <a:close/>
                </a:path>
              </a:pathLst>
            </a:custGeom>
            <a:grp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116" name="Freeform: Shape 115">
              <a:extLst>
                <a:ext uri="{FF2B5EF4-FFF2-40B4-BE49-F238E27FC236}">
                  <a16:creationId xmlns:a16="http://schemas.microsoft.com/office/drawing/2014/main" id="{2FC1B1C9-DBB2-41EE-84F8-4EC619513B39}"/>
                </a:ext>
              </a:extLst>
            </p:cNvPr>
            <p:cNvSpPr/>
            <p:nvPr/>
          </p:nvSpPr>
          <p:spPr>
            <a:xfrm>
              <a:off x="1619606" y="4006439"/>
              <a:ext cx="8987472" cy="2394908"/>
            </a:xfrm>
            <a:custGeom>
              <a:avLst/>
              <a:gdLst>
                <a:gd name="connsiteX0" fmla="*/ 0 w 9678271"/>
                <a:gd name="connsiteY0" fmla="*/ 2036748 h 2036748"/>
                <a:gd name="connsiteX1" fmla="*/ 9678272 w 9678271"/>
                <a:gd name="connsiteY1" fmla="*/ 2036748 h 2036748"/>
                <a:gd name="connsiteX2" fmla="*/ 4854829 w 9678271"/>
                <a:gd name="connsiteY2" fmla="*/ 0 h 2036748"/>
                <a:gd name="connsiteX3" fmla="*/ 4826747 w 9678271"/>
                <a:gd name="connsiteY3" fmla="*/ 0 h 2036748"/>
              </a:gdLst>
              <a:ahLst/>
              <a:cxnLst>
                <a:cxn ang="0">
                  <a:pos x="connsiteX0" y="connsiteY0"/>
                </a:cxn>
                <a:cxn ang="0">
                  <a:pos x="connsiteX1" y="connsiteY1"/>
                </a:cxn>
                <a:cxn ang="0">
                  <a:pos x="connsiteX2" y="connsiteY2"/>
                </a:cxn>
                <a:cxn ang="0">
                  <a:pos x="connsiteX3" y="connsiteY3"/>
                </a:cxn>
              </a:cxnLst>
              <a:rect l="l" t="t" r="r" b="b"/>
              <a:pathLst>
                <a:path w="9678271" h="2036748">
                  <a:moveTo>
                    <a:pt x="0" y="2036748"/>
                  </a:moveTo>
                  <a:lnTo>
                    <a:pt x="9678272" y="2036748"/>
                  </a:lnTo>
                  <a:lnTo>
                    <a:pt x="4854829" y="0"/>
                  </a:lnTo>
                  <a:lnTo>
                    <a:pt x="4826747" y="0"/>
                  </a:lnTo>
                  <a:close/>
                </a:path>
              </a:pathLst>
            </a:custGeom>
            <a:grp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117" name="Freeform: Shape 116">
              <a:extLst>
                <a:ext uri="{FF2B5EF4-FFF2-40B4-BE49-F238E27FC236}">
                  <a16:creationId xmlns:a16="http://schemas.microsoft.com/office/drawing/2014/main" id="{B69FE30A-16F5-41A6-A0AC-ABA260CB681C}"/>
                </a:ext>
              </a:extLst>
            </p:cNvPr>
            <p:cNvSpPr/>
            <p:nvPr/>
          </p:nvSpPr>
          <p:spPr>
            <a:xfrm>
              <a:off x="871034" y="959065"/>
              <a:ext cx="5230804" cy="2607127"/>
            </a:xfrm>
            <a:custGeom>
              <a:avLst/>
              <a:gdLst>
                <a:gd name="connsiteX0" fmla="*/ 0 w 5632856"/>
                <a:gd name="connsiteY0" fmla="*/ 0 h 3164971"/>
                <a:gd name="connsiteX1" fmla="*/ 5632857 w 5632856"/>
                <a:gd name="connsiteY1" fmla="*/ 0 h 3164971"/>
                <a:gd name="connsiteX2" fmla="*/ 5632857 w 5632856"/>
                <a:gd name="connsiteY2" fmla="*/ 3164972 h 3164971"/>
                <a:gd name="connsiteX3" fmla="*/ 0 w 5632856"/>
                <a:gd name="connsiteY3" fmla="*/ 1746020 h 3164971"/>
              </a:gdLst>
              <a:ahLst/>
              <a:cxnLst>
                <a:cxn ang="0">
                  <a:pos x="connsiteX0" y="connsiteY0"/>
                </a:cxn>
                <a:cxn ang="0">
                  <a:pos x="connsiteX1" y="connsiteY1"/>
                </a:cxn>
                <a:cxn ang="0">
                  <a:pos x="connsiteX2" y="connsiteY2"/>
                </a:cxn>
                <a:cxn ang="0">
                  <a:pos x="connsiteX3" y="connsiteY3"/>
                </a:cxn>
              </a:cxnLst>
              <a:rect l="l" t="t" r="r" b="b"/>
              <a:pathLst>
                <a:path w="5632856" h="3164971">
                  <a:moveTo>
                    <a:pt x="0" y="0"/>
                  </a:moveTo>
                  <a:lnTo>
                    <a:pt x="5632857" y="0"/>
                  </a:lnTo>
                  <a:lnTo>
                    <a:pt x="5632857" y="3164972"/>
                  </a:lnTo>
                  <a:lnTo>
                    <a:pt x="0" y="1746020"/>
                  </a:lnTo>
                  <a:close/>
                </a:path>
              </a:pathLst>
            </a:custGeom>
            <a:grp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8" name="Freeform: Shape 117">
              <a:extLst>
                <a:ext uri="{FF2B5EF4-FFF2-40B4-BE49-F238E27FC236}">
                  <a16:creationId xmlns:a16="http://schemas.microsoft.com/office/drawing/2014/main" id="{9DFC1D65-5669-442D-AB30-DFA2474A76D9}"/>
                </a:ext>
              </a:extLst>
            </p:cNvPr>
            <p:cNvSpPr/>
            <p:nvPr/>
          </p:nvSpPr>
          <p:spPr>
            <a:xfrm>
              <a:off x="6127915" y="959065"/>
              <a:ext cx="5230804" cy="2607127"/>
            </a:xfrm>
            <a:custGeom>
              <a:avLst/>
              <a:gdLst>
                <a:gd name="connsiteX0" fmla="*/ 0 w 5632856"/>
                <a:gd name="connsiteY0" fmla="*/ 0 h 3164971"/>
                <a:gd name="connsiteX1" fmla="*/ 5632857 w 5632856"/>
                <a:gd name="connsiteY1" fmla="*/ 0 h 3164971"/>
                <a:gd name="connsiteX2" fmla="*/ 5632857 w 5632856"/>
                <a:gd name="connsiteY2" fmla="*/ 1749324 h 3164971"/>
                <a:gd name="connsiteX3" fmla="*/ 0 w 5632856"/>
                <a:gd name="connsiteY3" fmla="*/ 3164972 h 3164971"/>
              </a:gdLst>
              <a:ahLst/>
              <a:cxnLst>
                <a:cxn ang="0">
                  <a:pos x="connsiteX0" y="connsiteY0"/>
                </a:cxn>
                <a:cxn ang="0">
                  <a:pos x="connsiteX1" y="connsiteY1"/>
                </a:cxn>
                <a:cxn ang="0">
                  <a:pos x="connsiteX2" y="connsiteY2"/>
                </a:cxn>
                <a:cxn ang="0">
                  <a:pos x="connsiteX3" y="connsiteY3"/>
                </a:cxn>
              </a:cxnLst>
              <a:rect l="l" t="t" r="r" b="b"/>
              <a:pathLst>
                <a:path w="5632856" h="3164971">
                  <a:moveTo>
                    <a:pt x="0" y="0"/>
                  </a:moveTo>
                  <a:lnTo>
                    <a:pt x="5632857" y="0"/>
                  </a:lnTo>
                  <a:lnTo>
                    <a:pt x="5632857" y="1749324"/>
                  </a:lnTo>
                  <a:lnTo>
                    <a:pt x="0" y="3164972"/>
                  </a:lnTo>
                  <a:close/>
                </a:path>
              </a:pathLst>
            </a:custGeom>
            <a:grp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63" name="Freeform: Shape 62">
            <a:extLst>
              <a:ext uri="{FF2B5EF4-FFF2-40B4-BE49-F238E27FC236}">
                <a16:creationId xmlns:a16="http://schemas.microsoft.com/office/drawing/2014/main" id="{7B91310D-C8CC-4480-9D96-FE450BCC8F15}"/>
              </a:ext>
            </a:extLst>
          </p:cNvPr>
          <p:cNvSpPr/>
          <p:nvPr/>
        </p:nvSpPr>
        <p:spPr>
          <a:xfrm>
            <a:off x="6122996" y="2272746"/>
            <a:ext cx="5230804" cy="3620146"/>
          </a:xfrm>
          <a:custGeom>
            <a:avLst/>
            <a:gdLst>
              <a:gd name="connsiteX0" fmla="*/ 5632857 w 5632856"/>
              <a:gd name="connsiteY0" fmla="*/ 0 h 3898399"/>
              <a:gd name="connsiteX1" fmla="*/ 5632857 w 5632856"/>
              <a:gd name="connsiteY1" fmla="*/ 3898399 h 3898399"/>
              <a:gd name="connsiteX2" fmla="*/ 4879606 w 5632856"/>
              <a:gd name="connsiteY2" fmla="*/ 3898399 h 3898399"/>
              <a:gd name="connsiteX3" fmla="*/ 0 w 5632856"/>
              <a:gd name="connsiteY3" fmla="*/ 1848436 h 3898399"/>
              <a:gd name="connsiteX4" fmla="*/ 0 w 5632856"/>
              <a:gd name="connsiteY4" fmla="*/ 1409040 h 389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2856" h="3898399">
                <a:moveTo>
                  <a:pt x="5632857" y="0"/>
                </a:moveTo>
                <a:lnTo>
                  <a:pt x="5632857" y="3898399"/>
                </a:lnTo>
                <a:lnTo>
                  <a:pt x="4879606" y="3898399"/>
                </a:lnTo>
                <a:lnTo>
                  <a:pt x="0" y="1848436"/>
                </a:lnTo>
                <a:lnTo>
                  <a:pt x="0" y="1409040"/>
                </a:lnTo>
                <a:close/>
              </a:path>
            </a:pathLst>
          </a:custGeom>
          <a:gradFill>
            <a:gsLst>
              <a:gs pos="11000">
                <a:srgbClr val="355E93">
                  <a:alpha val="0"/>
                </a:srgbClr>
              </a:gs>
              <a:gs pos="0">
                <a:srgbClr val="355E93">
                  <a:alpha val="0"/>
                </a:srgbClr>
              </a:gs>
              <a:gs pos="77000">
                <a:srgbClr val="355E93">
                  <a:alpha val="20000"/>
                </a:srgbClr>
              </a:gs>
              <a:gs pos="100000">
                <a:srgbClr val="355E93">
                  <a:alpha val="0"/>
                </a:srgbClr>
              </a:gs>
            </a:gsLst>
            <a:lin ang="11400000" scaled="0"/>
          </a:grad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64" name="Freeform: Shape 63">
            <a:extLst>
              <a:ext uri="{FF2B5EF4-FFF2-40B4-BE49-F238E27FC236}">
                <a16:creationId xmlns:a16="http://schemas.microsoft.com/office/drawing/2014/main" id="{E4CEA247-83E4-4420-A2A0-B652F87125FD}"/>
              </a:ext>
            </a:extLst>
          </p:cNvPr>
          <p:cNvSpPr/>
          <p:nvPr/>
        </p:nvSpPr>
        <p:spPr>
          <a:xfrm>
            <a:off x="866115" y="2272746"/>
            <a:ext cx="5230804" cy="3620146"/>
          </a:xfrm>
          <a:custGeom>
            <a:avLst/>
            <a:gdLst>
              <a:gd name="connsiteX0" fmla="*/ 0 w 5632856"/>
              <a:gd name="connsiteY0" fmla="*/ 0 h 3898399"/>
              <a:gd name="connsiteX1" fmla="*/ 0 w 5632856"/>
              <a:gd name="connsiteY1" fmla="*/ 3898399 h 3898399"/>
              <a:gd name="connsiteX2" fmla="*/ 751598 w 5632856"/>
              <a:gd name="connsiteY2" fmla="*/ 3898399 h 3898399"/>
              <a:gd name="connsiteX3" fmla="*/ 5632857 w 5632856"/>
              <a:gd name="connsiteY3" fmla="*/ 1848436 h 3898399"/>
              <a:gd name="connsiteX4" fmla="*/ 5632857 w 5632856"/>
              <a:gd name="connsiteY4" fmla="*/ 1409040 h 389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2856" h="3898399">
                <a:moveTo>
                  <a:pt x="0" y="0"/>
                </a:moveTo>
                <a:lnTo>
                  <a:pt x="0" y="3898399"/>
                </a:lnTo>
                <a:lnTo>
                  <a:pt x="751598" y="3898399"/>
                </a:lnTo>
                <a:lnTo>
                  <a:pt x="5632857" y="1848436"/>
                </a:lnTo>
                <a:lnTo>
                  <a:pt x="5632857" y="1409040"/>
                </a:lnTo>
                <a:close/>
              </a:path>
            </a:pathLst>
          </a:custGeom>
          <a:gradFill>
            <a:gsLst>
              <a:gs pos="11000">
                <a:srgbClr val="355E93">
                  <a:alpha val="0"/>
                </a:srgbClr>
              </a:gs>
              <a:gs pos="0">
                <a:srgbClr val="355E93">
                  <a:alpha val="0"/>
                </a:srgbClr>
              </a:gs>
              <a:gs pos="77000">
                <a:srgbClr val="355E93">
                  <a:alpha val="20000"/>
                </a:srgbClr>
              </a:gs>
              <a:gs pos="100000">
                <a:srgbClr val="355E93">
                  <a:alpha val="0"/>
                </a:srgbClr>
              </a:gs>
            </a:gsLst>
            <a:lin ang="21000000" scaled="0"/>
          </a:grad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65" name="Freeform: Shape 64">
            <a:extLst>
              <a:ext uri="{FF2B5EF4-FFF2-40B4-BE49-F238E27FC236}">
                <a16:creationId xmlns:a16="http://schemas.microsoft.com/office/drawing/2014/main" id="{9CB66056-40AB-4C13-BE1B-27072614F0B5}"/>
              </a:ext>
            </a:extLst>
          </p:cNvPr>
          <p:cNvSpPr/>
          <p:nvPr/>
        </p:nvSpPr>
        <p:spPr>
          <a:xfrm>
            <a:off x="1614687" y="4001519"/>
            <a:ext cx="8987472" cy="1891373"/>
          </a:xfrm>
          <a:custGeom>
            <a:avLst/>
            <a:gdLst>
              <a:gd name="connsiteX0" fmla="*/ 0 w 9678271"/>
              <a:gd name="connsiteY0" fmla="*/ 2036748 h 2036748"/>
              <a:gd name="connsiteX1" fmla="*/ 9678272 w 9678271"/>
              <a:gd name="connsiteY1" fmla="*/ 2036748 h 2036748"/>
              <a:gd name="connsiteX2" fmla="*/ 4854829 w 9678271"/>
              <a:gd name="connsiteY2" fmla="*/ 0 h 2036748"/>
              <a:gd name="connsiteX3" fmla="*/ 4826747 w 9678271"/>
              <a:gd name="connsiteY3" fmla="*/ 0 h 2036748"/>
            </a:gdLst>
            <a:ahLst/>
            <a:cxnLst>
              <a:cxn ang="0">
                <a:pos x="connsiteX0" y="connsiteY0"/>
              </a:cxn>
              <a:cxn ang="0">
                <a:pos x="connsiteX1" y="connsiteY1"/>
              </a:cxn>
              <a:cxn ang="0">
                <a:pos x="connsiteX2" y="connsiteY2"/>
              </a:cxn>
              <a:cxn ang="0">
                <a:pos x="connsiteX3" y="connsiteY3"/>
              </a:cxn>
            </a:cxnLst>
            <a:rect l="l" t="t" r="r" b="b"/>
            <a:pathLst>
              <a:path w="9678271" h="2036748">
                <a:moveTo>
                  <a:pt x="0" y="2036748"/>
                </a:moveTo>
                <a:lnTo>
                  <a:pt x="9678272" y="2036748"/>
                </a:lnTo>
                <a:lnTo>
                  <a:pt x="4854829" y="0"/>
                </a:lnTo>
                <a:lnTo>
                  <a:pt x="4826747" y="0"/>
                </a:lnTo>
                <a:close/>
              </a:path>
            </a:pathLst>
          </a:custGeom>
          <a:gradFill>
            <a:gsLst>
              <a:gs pos="0">
                <a:srgbClr val="355E93">
                  <a:alpha val="0"/>
                </a:srgbClr>
              </a:gs>
              <a:gs pos="79000">
                <a:srgbClr val="355E93">
                  <a:alpha val="20000"/>
                </a:srgbClr>
              </a:gs>
              <a:gs pos="100000">
                <a:srgbClr val="355E93">
                  <a:alpha val="0"/>
                </a:srgbClr>
              </a:gs>
            </a:gsLst>
            <a:lin ang="16200000" scaled="0"/>
          </a:grad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66" name="Freeform: Shape 65">
            <a:extLst>
              <a:ext uri="{FF2B5EF4-FFF2-40B4-BE49-F238E27FC236}">
                <a16:creationId xmlns:a16="http://schemas.microsoft.com/office/drawing/2014/main" id="{979B4838-C1D3-44BF-8469-DAB8220B354A}"/>
              </a:ext>
            </a:extLst>
          </p:cNvPr>
          <p:cNvSpPr/>
          <p:nvPr/>
        </p:nvSpPr>
        <p:spPr>
          <a:xfrm>
            <a:off x="866115" y="622205"/>
            <a:ext cx="5230804" cy="2939067"/>
          </a:xfrm>
          <a:custGeom>
            <a:avLst/>
            <a:gdLst>
              <a:gd name="connsiteX0" fmla="*/ 0 w 5632856"/>
              <a:gd name="connsiteY0" fmla="*/ 0 h 3164971"/>
              <a:gd name="connsiteX1" fmla="*/ 5632857 w 5632856"/>
              <a:gd name="connsiteY1" fmla="*/ 0 h 3164971"/>
              <a:gd name="connsiteX2" fmla="*/ 5632857 w 5632856"/>
              <a:gd name="connsiteY2" fmla="*/ 3164972 h 3164971"/>
              <a:gd name="connsiteX3" fmla="*/ 0 w 5632856"/>
              <a:gd name="connsiteY3" fmla="*/ 1746020 h 3164971"/>
            </a:gdLst>
            <a:ahLst/>
            <a:cxnLst>
              <a:cxn ang="0">
                <a:pos x="connsiteX0" y="connsiteY0"/>
              </a:cxn>
              <a:cxn ang="0">
                <a:pos x="connsiteX1" y="connsiteY1"/>
              </a:cxn>
              <a:cxn ang="0">
                <a:pos x="connsiteX2" y="connsiteY2"/>
              </a:cxn>
              <a:cxn ang="0">
                <a:pos x="connsiteX3" y="connsiteY3"/>
              </a:cxn>
            </a:cxnLst>
            <a:rect l="l" t="t" r="r" b="b"/>
            <a:pathLst>
              <a:path w="5632856" h="3164971">
                <a:moveTo>
                  <a:pt x="0" y="0"/>
                </a:moveTo>
                <a:lnTo>
                  <a:pt x="5632857" y="0"/>
                </a:lnTo>
                <a:lnTo>
                  <a:pt x="5632857" y="3164972"/>
                </a:lnTo>
                <a:lnTo>
                  <a:pt x="0" y="1746020"/>
                </a:lnTo>
                <a:close/>
              </a:path>
            </a:pathLst>
          </a:custGeom>
          <a:gradFill>
            <a:gsLst>
              <a:gs pos="0">
                <a:srgbClr val="355E93">
                  <a:alpha val="0"/>
                </a:srgbClr>
              </a:gs>
              <a:gs pos="87000">
                <a:srgbClr val="355E93">
                  <a:alpha val="20000"/>
                </a:srgbClr>
              </a:gs>
              <a:gs pos="36000">
                <a:srgbClr val="355E93">
                  <a:alpha val="0"/>
                </a:srgbClr>
              </a:gs>
              <a:gs pos="100000">
                <a:srgbClr val="355E93">
                  <a:alpha val="0"/>
                </a:srgbClr>
              </a:gs>
            </a:gsLst>
            <a:lin ang="4320000" scaled="0"/>
          </a:grad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7" name="Freeform: Shape 66">
            <a:extLst>
              <a:ext uri="{FF2B5EF4-FFF2-40B4-BE49-F238E27FC236}">
                <a16:creationId xmlns:a16="http://schemas.microsoft.com/office/drawing/2014/main" id="{0F736F87-7462-464F-B66D-35E3BC06BBB3}"/>
              </a:ext>
            </a:extLst>
          </p:cNvPr>
          <p:cNvSpPr/>
          <p:nvPr/>
        </p:nvSpPr>
        <p:spPr>
          <a:xfrm>
            <a:off x="6122996" y="622205"/>
            <a:ext cx="5230804" cy="2939067"/>
          </a:xfrm>
          <a:custGeom>
            <a:avLst/>
            <a:gdLst>
              <a:gd name="connsiteX0" fmla="*/ 0 w 5632856"/>
              <a:gd name="connsiteY0" fmla="*/ 0 h 3164971"/>
              <a:gd name="connsiteX1" fmla="*/ 5632857 w 5632856"/>
              <a:gd name="connsiteY1" fmla="*/ 0 h 3164971"/>
              <a:gd name="connsiteX2" fmla="*/ 5632857 w 5632856"/>
              <a:gd name="connsiteY2" fmla="*/ 1749324 h 3164971"/>
              <a:gd name="connsiteX3" fmla="*/ 0 w 5632856"/>
              <a:gd name="connsiteY3" fmla="*/ 3164972 h 3164971"/>
            </a:gdLst>
            <a:ahLst/>
            <a:cxnLst>
              <a:cxn ang="0">
                <a:pos x="connsiteX0" y="connsiteY0"/>
              </a:cxn>
              <a:cxn ang="0">
                <a:pos x="connsiteX1" y="connsiteY1"/>
              </a:cxn>
              <a:cxn ang="0">
                <a:pos x="connsiteX2" y="connsiteY2"/>
              </a:cxn>
              <a:cxn ang="0">
                <a:pos x="connsiteX3" y="connsiteY3"/>
              </a:cxn>
            </a:cxnLst>
            <a:rect l="l" t="t" r="r" b="b"/>
            <a:pathLst>
              <a:path w="5632856" h="3164971">
                <a:moveTo>
                  <a:pt x="0" y="0"/>
                </a:moveTo>
                <a:lnTo>
                  <a:pt x="5632857" y="0"/>
                </a:lnTo>
                <a:lnTo>
                  <a:pt x="5632857" y="1749324"/>
                </a:lnTo>
                <a:lnTo>
                  <a:pt x="0" y="3164972"/>
                </a:lnTo>
                <a:close/>
              </a:path>
            </a:pathLst>
          </a:custGeom>
          <a:gradFill>
            <a:gsLst>
              <a:gs pos="0">
                <a:srgbClr val="355E93">
                  <a:alpha val="0"/>
                </a:srgbClr>
              </a:gs>
              <a:gs pos="87000">
                <a:srgbClr val="355E93">
                  <a:alpha val="20000"/>
                </a:srgbClr>
              </a:gs>
              <a:gs pos="36000">
                <a:srgbClr val="355E93">
                  <a:alpha val="0"/>
                </a:srgbClr>
              </a:gs>
              <a:gs pos="100000">
                <a:srgbClr val="355E93">
                  <a:alpha val="0"/>
                </a:srgbClr>
              </a:gs>
            </a:gsLst>
            <a:lin ang="6420000" scaled="0"/>
          </a:gradFill>
          <a:ln w="16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itle 10">
            <a:extLst>
              <a:ext uri="{FF2B5EF4-FFF2-40B4-BE49-F238E27FC236}">
                <a16:creationId xmlns:a16="http://schemas.microsoft.com/office/drawing/2014/main" id="{F630B5DE-6496-4D27-98A3-73CA66CE78CF}"/>
              </a:ext>
            </a:extLst>
          </p:cNvPr>
          <p:cNvSpPr>
            <a:spLocks noGrp="1"/>
          </p:cNvSpPr>
          <p:nvPr>
            <p:ph type="ctrTitle"/>
          </p:nvPr>
        </p:nvSpPr>
        <p:spPr/>
        <p:txBody>
          <a:bodyPr/>
          <a:lstStyle/>
          <a:p>
            <a:r>
              <a:rPr lang="en-US" dirty="0"/>
              <a:t>National security capabilities</a:t>
            </a:r>
          </a:p>
        </p:txBody>
      </p:sp>
      <p:grpSp>
        <p:nvGrpSpPr>
          <p:cNvPr id="68" name="Group 67">
            <a:extLst>
              <a:ext uri="{FF2B5EF4-FFF2-40B4-BE49-F238E27FC236}">
                <a16:creationId xmlns:a16="http://schemas.microsoft.com/office/drawing/2014/main" id="{5E6DE15C-B582-4C7D-B045-D0ABE344B4A7}"/>
              </a:ext>
            </a:extLst>
          </p:cNvPr>
          <p:cNvGrpSpPr/>
          <p:nvPr/>
        </p:nvGrpSpPr>
        <p:grpSpPr>
          <a:xfrm>
            <a:off x="4939956" y="2902967"/>
            <a:ext cx="2305279" cy="1447388"/>
            <a:chOff x="6603522" y="1990725"/>
            <a:chExt cx="4581524" cy="2876549"/>
          </a:xfrm>
        </p:grpSpPr>
        <p:sp>
          <p:nvSpPr>
            <p:cNvPr id="69" name="Freeform: Shape 68">
              <a:extLst>
                <a:ext uri="{FF2B5EF4-FFF2-40B4-BE49-F238E27FC236}">
                  <a16:creationId xmlns:a16="http://schemas.microsoft.com/office/drawing/2014/main" id="{49E97B6A-8F07-454B-A3A1-9F7C3B58E97E}"/>
                </a:ext>
              </a:extLst>
            </p:cNvPr>
            <p:cNvSpPr/>
            <p:nvPr/>
          </p:nvSpPr>
          <p:spPr>
            <a:xfrm>
              <a:off x="6603522" y="2741295"/>
              <a:ext cx="561975" cy="2125979"/>
            </a:xfrm>
            <a:custGeom>
              <a:avLst/>
              <a:gdLst>
                <a:gd name="connsiteX0" fmla="*/ 560070 w 561975"/>
                <a:gd name="connsiteY0" fmla="*/ 2125980 h 2125979"/>
                <a:gd name="connsiteX1" fmla="*/ 4763 w 561975"/>
                <a:gd name="connsiteY1" fmla="*/ 501967 h 2125979"/>
                <a:gd name="connsiteX2" fmla="*/ 0 w 561975"/>
                <a:gd name="connsiteY2" fmla="*/ 0 h 2125979"/>
                <a:gd name="connsiteX3" fmla="*/ 561975 w 561975"/>
                <a:gd name="connsiteY3" fmla="*/ 1544955 h 2125979"/>
              </a:gdLst>
              <a:ahLst/>
              <a:cxnLst>
                <a:cxn ang="0">
                  <a:pos x="connsiteX0" y="connsiteY0"/>
                </a:cxn>
                <a:cxn ang="0">
                  <a:pos x="connsiteX1" y="connsiteY1"/>
                </a:cxn>
                <a:cxn ang="0">
                  <a:pos x="connsiteX2" y="connsiteY2"/>
                </a:cxn>
                <a:cxn ang="0">
                  <a:pos x="connsiteX3" y="connsiteY3"/>
                </a:cxn>
              </a:cxnLst>
              <a:rect l="l" t="t" r="r" b="b"/>
              <a:pathLst>
                <a:path w="561975" h="2125979">
                  <a:moveTo>
                    <a:pt x="560070" y="2125980"/>
                  </a:moveTo>
                  <a:lnTo>
                    <a:pt x="4763" y="501967"/>
                  </a:lnTo>
                  <a:lnTo>
                    <a:pt x="0" y="0"/>
                  </a:lnTo>
                  <a:lnTo>
                    <a:pt x="561975" y="1544955"/>
                  </a:lnTo>
                  <a:close/>
                </a:path>
              </a:pathLst>
            </a:custGeom>
            <a:gradFill>
              <a:gsLst>
                <a:gs pos="0">
                  <a:srgbClr val="365F94"/>
                </a:gs>
                <a:gs pos="100000">
                  <a:srgbClr val="728FB4"/>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70" name="Freeform: Shape 69">
              <a:extLst>
                <a:ext uri="{FF2B5EF4-FFF2-40B4-BE49-F238E27FC236}">
                  <a16:creationId xmlns:a16="http://schemas.microsoft.com/office/drawing/2014/main" id="{3CD91162-E855-466E-80A6-B39012CC5CB6}"/>
                </a:ext>
              </a:extLst>
            </p:cNvPr>
            <p:cNvSpPr/>
            <p:nvPr/>
          </p:nvSpPr>
          <p:spPr>
            <a:xfrm>
              <a:off x="10638313" y="2747011"/>
              <a:ext cx="546733" cy="2120263"/>
            </a:xfrm>
            <a:custGeom>
              <a:avLst/>
              <a:gdLst>
                <a:gd name="connsiteX0" fmla="*/ 0 w 546734"/>
                <a:gd name="connsiteY0" fmla="*/ 2120265 h 2120264"/>
                <a:gd name="connsiteX1" fmla="*/ 539115 w 546734"/>
                <a:gd name="connsiteY1" fmla="*/ 496253 h 2120264"/>
                <a:gd name="connsiteX2" fmla="*/ 546735 w 546734"/>
                <a:gd name="connsiteY2" fmla="*/ 0 h 2120264"/>
                <a:gd name="connsiteX3" fmla="*/ 0 w 546734"/>
                <a:gd name="connsiteY3" fmla="*/ 1531620 h 2120264"/>
              </a:gdLst>
              <a:ahLst/>
              <a:cxnLst>
                <a:cxn ang="0">
                  <a:pos x="connsiteX0" y="connsiteY0"/>
                </a:cxn>
                <a:cxn ang="0">
                  <a:pos x="connsiteX1" y="connsiteY1"/>
                </a:cxn>
                <a:cxn ang="0">
                  <a:pos x="connsiteX2" y="connsiteY2"/>
                </a:cxn>
                <a:cxn ang="0">
                  <a:pos x="connsiteX3" y="connsiteY3"/>
                </a:cxn>
              </a:cxnLst>
              <a:rect l="l" t="t" r="r" b="b"/>
              <a:pathLst>
                <a:path w="546734" h="2120264">
                  <a:moveTo>
                    <a:pt x="0" y="2120265"/>
                  </a:moveTo>
                  <a:lnTo>
                    <a:pt x="539115" y="496253"/>
                  </a:lnTo>
                  <a:lnTo>
                    <a:pt x="546735" y="0"/>
                  </a:lnTo>
                  <a:lnTo>
                    <a:pt x="0" y="1531620"/>
                  </a:lnTo>
                  <a:close/>
                </a:path>
              </a:pathLst>
            </a:custGeom>
            <a:gradFill>
              <a:gsLst>
                <a:gs pos="0">
                  <a:srgbClr val="365F94"/>
                </a:gs>
                <a:gs pos="100000">
                  <a:srgbClr val="728FB4"/>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71" name="Freeform: Shape 70">
              <a:extLst>
                <a:ext uri="{FF2B5EF4-FFF2-40B4-BE49-F238E27FC236}">
                  <a16:creationId xmlns:a16="http://schemas.microsoft.com/office/drawing/2014/main" id="{E0B42505-5F56-4CD8-9C8B-82A871B54308}"/>
                </a:ext>
              </a:extLst>
            </p:cNvPr>
            <p:cNvSpPr/>
            <p:nvPr/>
          </p:nvSpPr>
          <p:spPr>
            <a:xfrm>
              <a:off x="6644478" y="1990725"/>
              <a:ext cx="4501513" cy="2193606"/>
            </a:xfrm>
            <a:custGeom>
              <a:avLst/>
              <a:gdLst>
                <a:gd name="connsiteX0" fmla="*/ 3035618 w 4501514"/>
                <a:gd name="connsiteY0" fmla="*/ 1501140 h 2193607"/>
                <a:gd name="connsiteX1" fmla="*/ 1548765 w 4501514"/>
                <a:gd name="connsiteY1" fmla="*/ 1501140 h 2193607"/>
                <a:gd name="connsiteX2" fmla="*/ 1397318 w 4501514"/>
                <a:gd name="connsiteY2" fmla="*/ 1103948 h 2193607"/>
                <a:gd name="connsiteX3" fmla="*/ 1303973 w 4501514"/>
                <a:gd name="connsiteY3" fmla="*/ 859155 h 2193607"/>
                <a:gd name="connsiteX4" fmla="*/ 2281238 w 4501514"/>
                <a:gd name="connsiteY4" fmla="*/ 540068 h 2193607"/>
                <a:gd name="connsiteX5" fmla="*/ 3276600 w 4501514"/>
                <a:gd name="connsiteY5" fmla="*/ 859155 h 2193607"/>
                <a:gd name="connsiteX6" fmla="*/ 3035618 w 4501514"/>
                <a:gd name="connsiteY6" fmla="*/ 1501140 h 2193607"/>
                <a:gd name="connsiteX7" fmla="*/ 2282190 w 4501514"/>
                <a:gd name="connsiteY7" fmla="*/ 0 h 2193607"/>
                <a:gd name="connsiteX8" fmla="*/ 0 w 4501514"/>
                <a:gd name="connsiteY8" fmla="*/ 727710 h 2193607"/>
                <a:gd name="connsiteX9" fmla="*/ 559118 w 4501514"/>
                <a:gd name="connsiteY9" fmla="*/ 2193608 h 2193607"/>
                <a:gd name="connsiteX10" fmla="*/ 3953828 w 4501514"/>
                <a:gd name="connsiteY10" fmla="*/ 2193608 h 2193607"/>
                <a:gd name="connsiteX11" fmla="*/ 4501515 w 4501514"/>
                <a:gd name="connsiteY11" fmla="*/ 727710 h 2193607"/>
                <a:gd name="connsiteX12" fmla="*/ 2282190 w 4501514"/>
                <a:gd name="connsiteY12" fmla="*/ 0 h 219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1514" h="2193607">
                  <a:moveTo>
                    <a:pt x="3035618" y="1501140"/>
                  </a:moveTo>
                  <a:lnTo>
                    <a:pt x="1548765" y="1501140"/>
                  </a:lnTo>
                  <a:lnTo>
                    <a:pt x="1397318" y="1103948"/>
                  </a:lnTo>
                  <a:lnTo>
                    <a:pt x="1303973" y="859155"/>
                  </a:lnTo>
                  <a:lnTo>
                    <a:pt x="2281238" y="540068"/>
                  </a:lnTo>
                  <a:lnTo>
                    <a:pt x="3276600" y="859155"/>
                  </a:lnTo>
                  <a:lnTo>
                    <a:pt x="3035618" y="1501140"/>
                  </a:lnTo>
                  <a:close/>
                  <a:moveTo>
                    <a:pt x="2282190" y="0"/>
                  </a:moveTo>
                  <a:lnTo>
                    <a:pt x="0" y="727710"/>
                  </a:lnTo>
                  <a:lnTo>
                    <a:pt x="559118" y="2193608"/>
                  </a:lnTo>
                  <a:lnTo>
                    <a:pt x="3953828" y="2193608"/>
                  </a:lnTo>
                  <a:lnTo>
                    <a:pt x="4501515" y="727710"/>
                  </a:lnTo>
                  <a:lnTo>
                    <a:pt x="2282190" y="0"/>
                  </a:lnTo>
                  <a:close/>
                </a:path>
              </a:pathLst>
            </a:custGeom>
            <a:gradFill>
              <a:gsLst>
                <a:gs pos="50000">
                  <a:srgbClr val="5477A4"/>
                </a:gs>
                <a:gs pos="0">
                  <a:srgbClr val="355E93"/>
                </a:gs>
                <a:gs pos="100000">
                  <a:srgbClr val="718FB4"/>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72" name="Freeform: Shape 71">
              <a:extLst>
                <a:ext uri="{FF2B5EF4-FFF2-40B4-BE49-F238E27FC236}">
                  <a16:creationId xmlns:a16="http://schemas.microsoft.com/office/drawing/2014/main" id="{8925CFA6-AD1C-44F7-91AE-87B525BAF3C3}"/>
                </a:ext>
              </a:extLst>
            </p:cNvPr>
            <p:cNvSpPr/>
            <p:nvPr/>
          </p:nvSpPr>
          <p:spPr>
            <a:xfrm>
              <a:off x="7230266" y="4278630"/>
              <a:ext cx="3336607" cy="582928"/>
            </a:xfrm>
            <a:custGeom>
              <a:avLst/>
              <a:gdLst>
                <a:gd name="connsiteX0" fmla="*/ 0 w 3336607"/>
                <a:gd name="connsiteY0" fmla="*/ 0 h 582929"/>
                <a:gd name="connsiteX1" fmla="*/ 3336608 w 3336607"/>
                <a:gd name="connsiteY1" fmla="*/ 0 h 582929"/>
                <a:gd name="connsiteX2" fmla="*/ 3336608 w 3336607"/>
                <a:gd name="connsiteY2" fmla="*/ 582930 h 582929"/>
                <a:gd name="connsiteX3" fmla="*/ 0 w 3336607"/>
                <a:gd name="connsiteY3" fmla="*/ 582930 h 582929"/>
              </a:gdLst>
              <a:ahLst/>
              <a:cxnLst>
                <a:cxn ang="0">
                  <a:pos x="connsiteX0" y="connsiteY0"/>
                </a:cxn>
                <a:cxn ang="0">
                  <a:pos x="connsiteX1" y="connsiteY1"/>
                </a:cxn>
                <a:cxn ang="0">
                  <a:pos x="connsiteX2" y="connsiteY2"/>
                </a:cxn>
                <a:cxn ang="0">
                  <a:pos x="connsiteX3" y="connsiteY3"/>
                </a:cxn>
              </a:cxnLst>
              <a:rect l="l" t="t" r="r" b="b"/>
              <a:pathLst>
                <a:path w="3336607" h="582929">
                  <a:moveTo>
                    <a:pt x="0" y="0"/>
                  </a:moveTo>
                  <a:lnTo>
                    <a:pt x="3336608" y="0"/>
                  </a:lnTo>
                  <a:lnTo>
                    <a:pt x="3336608" y="582930"/>
                  </a:lnTo>
                  <a:lnTo>
                    <a:pt x="0" y="582930"/>
                  </a:lnTo>
                  <a:close/>
                </a:path>
              </a:pathLst>
            </a:custGeom>
            <a:gradFill>
              <a:gsLst>
                <a:gs pos="0">
                  <a:srgbClr val="365F94"/>
                </a:gs>
                <a:gs pos="100000">
                  <a:srgbClr val="728FB4"/>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73" name="Freeform: Shape 72">
              <a:extLst>
                <a:ext uri="{FF2B5EF4-FFF2-40B4-BE49-F238E27FC236}">
                  <a16:creationId xmlns:a16="http://schemas.microsoft.com/office/drawing/2014/main" id="{C8B4716E-6856-44A5-ADD8-E9E61AFE2E36}"/>
                </a:ext>
              </a:extLst>
            </p:cNvPr>
            <p:cNvSpPr/>
            <p:nvPr/>
          </p:nvSpPr>
          <p:spPr>
            <a:xfrm>
              <a:off x="8033224" y="2609850"/>
              <a:ext cx="859153" cy="498157"/>
            </a:xfrm>
            <a:custGeom>
              <a:avLst/>
              <a:gdLst>
                <a:gd name="connsiteX0" fmla="*/ 859155 w 859154"/>
                <a:gd name="connsiteY0" fmla="*/ 276225 h 498157"/>
                <a:gd name="connsiteX1" fmla="*/ 859155 w 859154"/>
                <a:gd name="connsiteY1" fmla="*/ 0 h 498157"/>
                <a:gd name="connsiteX2" fmla="*/ 0 w 859154"/>
                <a:gd name="connsiteY2" fmla="*/ 280988 h 498157"/>
                <a:gd name="connsiteX3" fmla="*/ 83820 w 859154"/>
                <a:gd name="connsiteY3" fmla="*/ 498158 h 498157"/>
              </a:gdLst>
              <a:ahLst/>
              <a:cxnLst>
                <a:cxn ang="0">
                  <a:pos x="connsiteX0" y="connsiteY0"/>
                </a:cxn>
                <a:cxn ang="0">
                  <a:pos x="connsiteX1" y="connsiteY1"/>
                </a:cxn>
                <a:cxn ang="0">
                  <a:pos x="connsiteX2" y="connsiteY2"/>
                </a:cxn>
                <a:cxn ang="0">
                  <a:pos x="connsiteX3" y="connsiteY3"/>
                </a:cxn>
              </a:cxnLst>
              <a:rect l="l" t="t" r="r" b="b"/>
              <a:pathLst>
                <a:path w="859154" h="498157">
                  <a:moveTo>
                    <a:pt x="859155" y="276225"/>
                  </a:moveTo>
                  <a:lnTo>
                    <a:pt x="859155" y="0"/>
                  </a:lnTo>
                  <a:lnTo>
                    <a:pt x="0" y="280988"/>
                  </a:lnTo>
                  <a:lnTo>
                    <a:pt x="83820" y="498158"/>
                  </a:lnTo>
                  <a:close/>
                </a:path>
              </a:pathLst>
            </a:custGeom>
            <a:solidFill>
              <a:srgbClr val="355E9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sp>
          <p:nvSpPr>
            <p:cNvPr id="74" name="Freeform: Shape 73">
              <a:extLst>
                <a:ext uri="{FF2B5EF4-FFF2-40B4-BE49-F238E27FC236}">
                  <a16:creationId xmlns:a16="http://schemas.microsoft.com/office/drawing/2014/main" id="{146BC49D-09A7-4100-B193-2510537A684E}"/>
                </a:ext>
              </a:extLst>
            </p:cNvPr>
            <p:cNvSpPr/>
            <p:nvPr/>
          </p:nvSpPr>
          <p:spPr>
            <a:xfrm>
              <a:off x="8959055" y="2611754"/>
              <a:ext cx="876299" cy="499109"/>
            </a:xfrm>
            <a:custGeom>
              <a:avLst/>
              <a:gdLst>
                <a:gd name="connsiteX0" fmla="*/ 792480 w 876299"/>
                <a:gd name="connsiteY0" fmla="*/ 499110 h 499110"/>
                <a:gd name="connsiteX1" fmla="*/ 876300 w 876299"/>
                <a:gd name="connsiteY1" fmla="*/ 282893 h 499110"/>
                <a:gd name="connsiteX2" fmla="*/ 0 w 876299"/>
                <a:gd name="connsiteY2" fmla="*/ 0 h 499110"/>
                <a:gd name="connsiteX3" fmla="*/ 0 w 876299"/>
                <a:gd name="connsiteY3" fmla="*/ 276225 h 499110"/>
              </a:gdLst>
              <a:ahLst/>
              <a:cxnLst>
                <a:cxn ang="0">
                  <a:pos x="connsiteX0" y="connsiteY0"/>
                </a:cxn>
                <a:cxn ang="0">
                  <a:pos x="connsiteX1" y="connsiteY1"/>
                </a:cxn>
                <a:cxn ang="0">
                  <a:pos x="connsiteX2" y="connsiteY2"/>
                </a:cxn>
                <a:cxn ang="0">
                  <a:pos x="connsiteX3" y="connsiteY3"/>
                </a:cxn>
              </a:cxnLst>
              <a:rect l="l" t="t" r="r" b="b"/>
              <a:pathLst>
                <a:path w="876299" h="499110">
                  <a:moveTo>
                    <a:pt x="792480" y="499110"/>
                  </a:moveTo>
                  <a:lnTo>
                    <a:pt x="876300" y="282893"/>
                  </a:lnTo>
                  <a:lnTo>
                    <a:pt x="0" y="0"/>
                  </a:lnTo>
                  <a:lnTo>
                    <a:pt x="0" y="276225"/>
                  </a:lnTo>
                  <a:close/>
                </a:path>
              </a:pathLst>
            </a:custGeom>
            <a:solidFill>
              <a:srgbClr val="355E9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Arial" panose="020B0604020202020204" pitchFamily="34" charset="0"/>
              </a:endParaRPr>
            </a:p>
          </p:txBody>
        </p:sp>
      </p:grpSp>
      <p:sp>
        <p:nvSpPr>
          <p:cNvPr id="26" name="TextBox 25">
            <a:extLst>
              <a:ext uri="{FF2B5EF4-FFF2-40B4-BE49-F238E27FC236}">
                <a16:creationId xmlns:a16="http://schemas.microsoft.com/office/drawing/2014/main" id="{03AC4250-0D83-45F5-A69F-CB76E1D68AAF}"/>
              </a:ext>
            </a:extLst>
          </p:cNvPr>
          <p:cNvSpPr txBox="1"/>
          <p:nvPr/>
        </p:nvSpPr>
        <p:spPr>
          <a:xfrm>
            <a:off x="4613768" y="4678769"/>
            <a:ext cx="562462"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SDCPS</a:t>
            </a:r>
          </a:p>
        </p:txBody>
      </p:sp>
      <p:sp>
        <p:nvSpPr>
          <p:cNvPr id="27" name="TextBox 26">
            <a:extLst>
              <a:ext uri="{FF2B5EF4-FFF2-40B4-BE49-F238E27FC236}">
                <a16:creationId xmlns:a16="http://schemas.microsoft.com/office/drawing/2014/main" id="{615AA02C-440F-4275-AD30-BCF3C609DD86}"/>
              </a:ext>
            </a:extLst>
          </p:cNvPr>
          <p:cNvSpPr txBox="1"/>
          <p:nvPr/>
        </p:nvSpPr>
        <p:spPr>
          <a:xfrm>
            <a:off x="7105679" y="4678769"/>
            <a:ext cx="496436"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Tahoma"/>
                <a:ea typeface="+mn-ea"/>
                <a:cs typeface="Calibri" pitchFamily="34" charset="0"/>
              </a:rPr>
              <a:t>LwLL</a:t>
            </a:r>
            <a:endPar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endParaRPr>
          </a:p>
        </p:txBody>
      </p:sp>
      <p:sp>
        <p:nvSpPr>
          <p:cNvPr id="28" name="TextBox 27">
            <a:extLst>
              <a:ext uri="{FF2B5EF4-FFF2-40B4-BE49-F238E27FC236}">
                <a16:creationId xmlns:a16="http://schemas.microsoft.com/office/drawing/2014/main" id="{320DCDAE-11D7-4671-B078-8A4086571BAC}"/>
              </a:ext>
            </a:extLst>
          </p:cNvPr>
          <p:cNvSpPr txBox="1"/>
          <p:nvPr/>
        </p:nvSpPr>
        <p:spPr>
          <a:xfrm>
            <a:off x="3967996" y="3554522"/>
            <a:ext cx="622518"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Tahoma"/>
                <a:ea typeface="+mn-ea"/>
                <a:cs typeface="Calibri" pitchFamily="34" charset="0"/>
              </a:rPr>
              <a:t>CausX</a:t>
            </a:r>
            <a:endPar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endParaRPr>
          </a:p>
        </p:txBody>
      </p:sp>
      <p:sp>
        <p:nvSpPr>
          <p:cNvPr id="29" name="TextBox 28">
            <a:extLst>
              <a:ext uri="{FF2B5EF4-FFF2-40B4-BE49-F238E27FC236}">
                <a16:creationId xmlns:a16="http://schemas.microsoft.com/office/drawing/2014/main" id="{DD4A4AFC-046B-4C7F-919A-8B96326A8D53}"/>
              </a:ext>
            </a:extLst>
          </p:cNvPr>
          <p:cNvSpPr txBox="1"/>
          <p:nvPr/>
        </p:nvSpPr>
        <p:spPr>
          <a:xfrm>
            <a:off x="6217336" y="4523944"/>
            <a:ext cx="633426"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ASKEM</a:t>
            </a:r>
          </a:p>
        </p:txBody>
      </p:sp>
      <p:sp>
        <p:nvSpPr>
          <p:cNvPr id="30" name="TextBox 29">
            <a:extLst>
              <a:ext uri="{FF2B5EF4-FFF2-40B4-BE49-F238E27FC236}">
                <a16:creationId xmlns:a16="http://schemas.microsoft.com/office/drawing/2014/main" id="{8E570CFE-EBEC-4DCD-BB1F-B87B2B71EF20}"/>
              </a:ext>
            </a:extLst>
          </p:cNvPr>
          <p:cNvSpPr txBox="1"/>
          <p:nvPr/>
        </p:nvSpPr>
        <p:spPr>
          <a:xfrm>
            <a:off x="4746192" y="2620690"/>
            <a:ext cx="509122" cy="211336"/>
          </a:xfrm>
          <a:prstGeom prst="roundRect">
            <a:avLst/>
          </a:prstGeom>
          <a:solidFill>
            <a:schemeClr val="accent1"/>
          </a:solidFill>
          <a:ln>
            <a:noFill/>
          </a:ln>
        </p:spPr>
        <p:txBody>
          <a:bodyPr wrap="none" lIns="0" tIns="45720" rIns="0" bIns="45720" rtlCol="0" anchor="ctr">
            <a:noAutofit/>
          </a:bodyPr>
          <a:lstStyle>
            <a:defPPr>
              <a:defRPr lang="en-US"/>
            </a:defPPr>
            <a:lvl1pPr marR="0" lvl="0" indent="0" algn="ctr" fontAlgn="auto">
              <a:lnSpc>
                <a:spcPct val="85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latin typeface="Tahoma"/>
                <a:cs typeface="Calibri" pitchFamily="34" charset="0"/>
              </a:defRPr>
            </a:lvl1pPr>
          </a:lstStyle>
          <a:p>
            <a:r>
              <a:rPr lang="en-US" dirty="0" err="1"/>
              <a:t>LInC</a:t>
            </a:r>
            <a:endParaRPr lang="en-US" dirty="0"/>
          </a:p>
        </p:txBody>
      </p:sp>
      <p:sp>
        <p:nvSpPr>
          <p:cNvPr id="31" name="TextBox 30">
            <a:extLst>
              <a:ext uri="{FF2B5EF4-FFF2-40B4-BE49-F238E27FC236}">
                <a16:creationId xmlns:a16="http://schemas.microsoft.com/office/drawing/2014/main" id="{3C605F10-E0EB-4F5D-9EB9-46D3CA814661}"/>
              </a:ext>
            </a:extLst>
          </p:cNvPr>
          <p:cNvSpPr txBox="1"/>
          <p:nvPr/>
        </p:nvSpPr>
        <p:spPr>
          <a:xfrm>
            <a:off x="5431148" y="4525699"/>
            <a:ext cx="531270"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D3M</a:t>
            </a:r>
          </a:p>
        </p:txBody>
      </p:sp>
      <p:sp>
        <p:nvSpPr>
          <p:cNvPr id="32" name="TextBox 31">
            <a:extLst>
              <a:ext uri="{FF2B5EF4-FFF2-40B4-BE49-F238E27FC236}">
                <a16:creationId xmlns:a16="http://schemas.microsoft.com/office/drawing/2014/main" id="{CDA5E275-557D-4339-B096-49727A6CCA15}"/>
              </a:ext>
            </a:extLst>
          </p:cNvPr>
          <p:cNvSpPr txBox="1"/>
          <p:nvPr/>
        </p:nvSpPr>
        <p:spPr>
          <a:xfrm>
            <a:off x="3240810" y="2502001"/>
            <a:ext cx="1349704"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Assured Autonomy</a:t>
            </a:r>
          </a:p>
        </p:txBody>
      </p:sp>
      <p:sp>
        <p:nvSpPr>
          <p:cNvPr id="35" name="TextBox 34">
            <a:extLst>
              <a:ext uri="{FF2B5EF4-FFF2-40B4-BE49-F238E27FC236}">
                <a16:creationId xmlns:a16="http://schemas.microsoft.com/office/drawing/2014/main" id="{A372F203-A3E5-46CE-9B3C-FCA74DC4B8AA}"/>
              </a:ext>
            </a:extLst>
          </p:cNvPr>
          <p:cNvSpPr txBox="1"/>
          <p:nvPr/>
        </p:nvSpPr>
        <p:spPr>
          <a:xfrm>
            <a:off x="4301222" y="4028122"/>
            <a:ext cx="410058"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MCS</a:t>
            </a:r>
          </a:p>
        </p:txBody>
      </p:sp>
      <p:sp>
        <p:nvSpPr>
          <p:cNvPr id="36" name="TextBox 35">
            <a:extLst>
              <a:ext uri="{FF2B5EF4-FFF2-40B4-BE49-F238E27FC236}">
                <a16:creationId xmlns:a16="http://schemas.microsoft.com/office/drawing/2014/main" id="{794D5F22-D82C-4566-B9B6-0CE8ECA46459}"/>
              </a:ext>
            </a:extLst>
          </p:cNvPr>
          <p:cNvSpPr txBox="1"/>
          <p:nvPr/>
        </p:nvSpPr>
        <p:spPr>
          <a:xfrm>
            <a:off x="7467999" y="3651637"/>
            <a:ext cx="519222"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ECOLE</a:t>
            </a:r>
          </a:p>
        </p:txBody>
      </p:sp>
      <p:sp>
        <p:nvSpPr>
          <p:cNvPr id="37" name="TextBox 36">
            <a:extLst>
              <a:ext uri="{FF2B5EF4-FFF2-40B4-BE49-F238E27FC236}">
                <a16:creationId xmlns:a16="http://schemas.microsoft.com/office/drawing/2014/main" id="{91B9AAA3-692B-4A87-AAB8-D34E29E532EF}"/>
              </a:ext>
            </a:extLst>
          </p:cNvPr>
          <p:cNvSpPr txBox="1"/>
          <p:nvPr/>
        </p:nvSpPr>
        <p:spPr>
          <a:xfrm>
            <a:off x="8310529" y="2435135"/>
            <a:ext cx="539106"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ASIST</a:t>
            </a:r>
          </a:p>
        </p:txBody>
      </p:sp>
      <p:sp>
        <p:nvSpPr>
          <p:cNvPr id="38" name="TextBox 37">
            <a:extLst>
              <a:ext uri="{FF2B5EF4-FFF2-40B4-BE49-F238E27FC236}">
                <a16:creationId xmlns:a16="http://schemas.microsoft.com/office/drawing/2014/main" id="{D336BD8F-A0FB-4809-A8E2-717D6910C149}"/>
              </a:ext>
            </a:extLst>
          </p:cNvPr>
          <p:cNvSpPr txBox="1"/>
          <p:nvPr/>
        </p:nvSpPr>
        <p:spPr>
          <a:xfrm>
            <a:off x="6426566" y="2512089"/>
            <a:ext cx="442454"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PTG</a:t>
            </a:r>
          </a:p>
        </p:txBody>
      </p:sp>
      <p:sp>
        <p:nvSpPr>
          <p:cNvPr id="39" name="Rectangle 38">
            <a:extLst>
              <a:ext uri="{FF2B5EF4-FFF2-40B4-BE49-F238E27FC236}">
                <a16:creationId xmlns:a16="http://schemas.microsoft.com/office/drawing/2014/main" id="{50D3E4FD-570A-4A6A-9D2D-07CA34BB1737}"/>
              </a:ext>
            </a:extLst>
          </p:cNvPr>
          <p:cNvSpPr/>
          <p:nvPr/>
        </p:nvSpPr>
        <p:spPr>
          <a:xfrm>
            <a:off x="3385290" y="4702537"/>
            <a:ext cx="787881" cy="43088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Symbiotic design</a:t>
            </a:r>
          </a:p>
        </p:txBody>
      </p:sp>
      <p:cxnSp>
        <p:nvCxnSpPr>
          <p:cNvPr id="40" name="Connector: Elbow 39">
            <a:extLst>
              <a:ext uri="{FF2B5EF4-FFF2-40B4-BE49-F238E27FC236}">
                <a16:creationId xmlns:a16="http://schemas.microsoft.com/office/drawing/2014/main" id="{828F7980-C38E-457C-911E-9392D01F940E}"/>
              </a:ext>
            </a:extLst>
          </p:cNvPr>
          <p:cNvCxnSpPr>
            <a:cxnSpLocks/>
            <a:stCxn id="39" idx="3"/>
            <a:endCxn id="26" idx="1"/>
          </p:cNvCxnSpPr>
          <p:nvPr/>
        </p:nvCxnSpPr>
        <p:spPr bwMode="auto">
          <a:xfrm flipV="1">
            <a:off x="4173171" y="4784437"/>
            <a:ext cx="440597" cy="133544"/>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cxnSp>
        <p:nvCxnSpPr>
          <p:cNvPr id="42" name="Connector: Elbow 41">
            <a:extLst>
              <a:ext uri="{FF2B5EF4-FFF2-40B4-BE49-F238E27FC236}">
                <a16:creationId xmlns:a16="http://schemas.microsoft.com/office/drawing/2014/main" id="{A8DFD468-D258-4D4B-BB8E-7BC06E7EDAC7}"/>
              </a:ext>
            </a:extLst>
          </p:cNvPr>
          <p:cNvCxnSpPr>
            <a:cxnSpLocks/>
            <a:stCxn id="41" idx="1"/>
            <a:endCxn id="27" idx="3"/>
          </p:cNvCxnSpPr>
          <p:nvPr/>
        </p:nvCxnSpPr>
        <p:spPr bwMode="auto">
          <a:xfrm rot="10800000">
            <a:off x="7602116" y="4784437"/>
            <a:ext cx="172875" cy="483696"/>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43" name="Rectangle 42">
            <a:extLst>
              <a:ext uri="{FF2B5EF4-FFF2-40B4-BE49-F238E27FC236}">
                <a16:creationId xmlns:a16="http://schemas.microsoft.com/office/drawing/2014/main" id="{CC789AB8-74D3-4ECD-9E19-E0B4F32CD388}"/>
              </a:ext>
            </a:extLst>
          </p:cNvPr>
          <p:cNvSpPr/>
          <p:nvPr/>
        </p:nvSpPr>
        <p:spPr>
          <a:xfrm>
            <a:off x="1180993" y="3609610"/>
            <a:ext cx="1720010" cy="43088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Knowledge organization and causal model creation</a:t>
            </a:r>
          </a:p>
        </p:txBody>
      </p:sp>
      <p:cxnSp>
        <p:nvCxnSpPr>
          <p:cNvPr id="44" name="Connector: Elbow 43">
            <a:extLst>
              <a:ext uri="{FF2B5EF4-FFF2-40B4-BE49-F238E27FC236}">
                <a16:creationId xmlns:a16="http://schemas.microsoft.com/office/drawing/2014/main" id="{472E639D-1A04-4DB2-972A-F362484FADB4}"/>
              </a:ext>
            </a:extLst>
          </p:cNvPr>
          <p:cNvCxnSpPr>
            <a:cxnSpLocks/>
            <a:stCxn id="43" idx="3"/>
            <a:endCxn id="28" idx="1"/>
          </p:cNvCxnSpPr>
          <p:nvPr/>
        </p:nvCxnSpPr>
        <p:spPr bwMode="auto">
          <a:xfrm flipV="1">
            <a:off x="2901003" y="3660190"/>
            <a:ext cx="1066993" cy="164864"/>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45" name="Rectangle 44">
            <a:extLst>
              <a:ext uri="{FF2B5EF4-FFF2-40B4-BE49-F238E27FC236}">
                <a16:creationId xmlns:a16="http://schemas.microsoft.com/office/drawing/2014/main" id="{AB7F417C-C74C-4624-9DE2-44361F4C258A}"/>
              </a:ext>
            </a:extLst>
          </p:cNvPr>
          <p:cNvSpPr/>
          <p:nvPr/>
        </p:nvSpPr>
        <p:spPr>
          <a:xfrm>
            <a:off x="6139359" y="5018464"/>
            <a:ext cx="1558836"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Agile complex models and simulators </a:t>
            </a:r>
          </a:p>
        </p:txBody>
      </p:sp>
      <p:cxnSp>
        <p:nvCxnSpPr>
          <p:cNvPr id="46" name="Connector: Elbow 45">
            <a:extLst>
              <a:ext uri="{FF2B5EF4-FFF2-40B4-BE49-F238E27FC236}">
                <a16:creationId xmlns:a16="http://schemas.microsoft.com/office/drawing/2014/main" id="{07DA6F2D-99A1-4C7E-B71A-DFAD70105D3E}"/>
              </a:ext>
            </a:extLst>
          </p:cNvPr>
          <p:cNvCxnSpPr>
            <a:cxnSpLocks/>
            <a:stCxn id="45" idx="0"/>
            <a:endCxn id="29" idx="2"/>
          </p:cNvCxnSpPr>
          <p:nvPr/>
        </p:nvCxnSpPr>
        <p:spPr bwMode="auto">
          <a:xfrm rot="16200000" flipV="1">
            <a:off x="6584821" y="4684508"/>
            <a:ext cx="283184" cy="384728"/>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49" name="Rectangle 48">
            <a:extLst>
              <a:ext uri="{FF2B5EF4-FFF2-40B4-BE49-F238E27FC236}">
                <a16:creationId xmlns:a16="http://schemas.microsoft.com/office/drawing/2014/main" id="{2651C55D-B283-4E4F-B33B-65958009DB73}"/>
              </a:ext>
            </a:extLst>
          </p:cNvPr>
          <p:cNvSpPr/>
          <p:nvPr/>
        </p:nvSpPr>
        <p:spPr>
          <a:xfrm>
            <a:off x="4250506" y="5003075"/>
            <a:ext cx="1999462"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Automatically discoverable modeling primitives</a:t>
            </a:r>
          </a:p>
        </p:txBody>
      </p:sp>
      <p:sp>
        <p:nvSpPr>
          <p:cNvPr id="51" name="Rectangle 50">
            <a:extLst>
              <a:ext uri="{FF2B5EF4-FFF2-40B4-BE49-F238E27FC236}">
                <a16:creationId xmlns:a16="http://schemas.microsoft.com/office/drawing/2014/main" id="{D5C3FAD1-E826-46EF-AE1D-710BB68F82EF}"/>
              </a:ext>
            </a:extLst>
          </p:cNvPr>
          <p:cNvSpPr/>
          <p:nvPr/>
        </p:nvSpPr>
        <p:spPr>
          <a:xfrm>
            <a:off x="2365237" y="1764973"/>
            <a:ext cx="1244773" cy="43088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Math models, evidence for T&amp;E</a:t>
            </a:r>
          </a:p>
        </p:txBody>
      </p:sp>
      <p:cxnSp>
        <p:nvCxnSpPr>
          <p:cNvPr id="52" name="Connector: Elbow 51">
            <a:extLst>
              <a:ext uri="{FF2B5EF4-FFF2-40B4-BE49-F238E27FC236}">
                <a16:creationId xmlns:a16="http://schemas.microsoft.com/office/drawing/2014/main" id="{F5389D4E-03DD-41A0-A4FF-F3901FAFEC66}"/>
              </a:ext>
            </a:extLst>
          </p:cNvPr>
          <p:cNvCxnSpPr>
            <a:cxnSpLocks/>
            <a:stCxn id="51" idx="2"/>
            <a:endCxn id="32" idx="0"/>
          </p:cNvCxnSpPr>
          <p:nvPr/>
        </p:nvCxnSpPr>
        <p:spPr bwMode="auto">
          <a:xfrm rot="16200000" flipH="1">
            <a:off x="3298573" y="1884911"/>
            <a:ext cx="306141" cy="928038"/>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57" name="Rectangle 56">
            <a:extLst>
              <a:ext uri="{FF2B5EF4-FFF2-40B4-BE49-F238E27FC236}">
                <a16:creationId xmlns:a16="http://schemas.microsoft.com/office/drawing/2014/main" id="{59E2FD37-24FF-447C-9040-BB76FC7BF459}"/>
              </a:ext>
            </a:extLst>
          </p:cNvPr>
          <p:cNvSpPr/>
          <p:nvPr/>
        </p:nvSpPr>
        <p:spPr>
          <a:xfrm>
            <a:off x="1045229" y="4311451"/>
            <a:ext cx="2234552" cy="4154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Unsupervised learning, knowledge representation at scale</a:t>
            </a:r>
          </a:p>
        </p:txBody>
      </p:sp>
      <p:cxnSp>
        <p:nvCxnSpPr>
          <p:cNvPr id="58" name="Connector: Elbow 57">
            <a:extLst>
              <a:ext uri="{FF2B5EF4-FFF2-40B4-BE49-F238E27FC236}">
                <a16:creationId xmlns:a16="http://schemas.microsoft.com/office/drawing/2014/main" id="{8617D99B-16EF-44BF-9D5A-3120362E8E3C}"/>
              </a:ext>
            </a:extLst>
          </p:cNvPr>
          <p:cNvCxnSpPr>
            <a:cxnSpLocks/>
            <a:stCxn id="57" idx="3"/>
            <a:endCxn id="35" idx="1"/>
          </p:cNvCxnSpPr>
          <p:nvPr/>
        </p:nvCxnSpPr>
        <p:spPr bwMode="auto">
          <a:xfrm flipV="1">
            <a:off x="3279781" y="4133790"/>
            <a:ext cx="1021441" cy="385410"/>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59" name="Rectangle 58">
            <a:extLst>
              <a:ext uri="{FF2B5EF4-FFF2-40B4-BE49-F238E27FC236}">
                <a16:creationId xmlns:a16="http://schemas.microsoft.com/office/drawing/2014/main" id="{94E8B1EC-EC26-4CEA-A862-56B8A8C72B0A}"/>
              </a:ext>
            </a:extLst>
          </p:cNvPr>
          <p:cNvSpPr/>
          <p:nvPr/>
        </p:nvSpPr>
        <p:spPr>
          <a:xfrm>
            <a:off x="9268061" y="3746388"/>
            <a:ext cx="1714838"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Continually learning from language and vision </a:t>
            </a:r>
          </a:p>
        </p:txBody>
      </p:sp>
      <p:cxnSp>
        <p:nvCxnSpPr>
          <p:cNvPr id="60" name="Connector: Elbow 59">
            <a:extLst>
              <a:ext uri="{FF2B5EF4-FFF2-40B4-BE49-F238E27FC236}">
                <a16:creationId xmlns:a16="http://schemas.microsoft.com/office/drawing/2014/main" id="{D00BB4D3-D9DC-46B1-9443-D07FC9C392D8}"/>
              </a:ext>
            </a:extLst>
          </p:cNvPr>
          <p:cNvCxnSpPr>
            <a:cxnSpLocks/>
            <a:stCxn id="59" idx="1"/>
            <a:endCxn id="36" idx="3"/>
          </p:cNvCxnSpPr>
          <p:nvPr/>
        </p:nvCxnSpPr>
        <p:spPr bwMode="auto">
          <a:xfrm rot="10800000">
            <a:off x="7987221" y="3757305"/>
            <a:ext cx="1280840" cy="196832"/>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61" name="Rectangle 60">
            <a:extLst>
              <a:ext uri="{FF2B5EF4-FFF2-40B4-BE49-F238E27FC236}">
                <a16:creationId xmlns:a16="http://schemas.microsoft.com/office/drawing/2014/main" id="{BDA1B6A8-AA53-493D-9F0C-07A9FEF4B717}"/>
              </a:ext>
            </a:extLst>
          </p:cNvPr>
          <p:cNvSpPr/>
          <p:nvPr/>
        </p:nvSpPr>
        <p:spPr>
          <a:xfrm>
            <a:off x="9146959" y="2127975"/>
            <a:ext cx="1617356"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AI agent as a </a:t>
            </a:r>
            <a:br>
              <a:rPr kumimoji="0" lang="en-US" sz="1050" b="0" i="0" u="none" strike="noStrike" kern="1200" cap="none" spc="0" normalizeH="0" baseline="0" noProof="0" dirty="0">
                <a:ln>
                  <a:noFill/>
                </a:ln>
                <a:solidFill>
                  <a:prstClr val="black"/>
                </a:solidFill>
                <a:effectLst/>
                <a:uLnTx/>
                <a:uFillTx/>
                <a:latin typeface="Tahoma"/>
                <a:ea typeface="+mn-ea"/>
                <a:cs typeface="+mn-cs"/>
              </a:rPr>
            </a:br>
            <a:r>
              <a:rPr kumimoji="0" lang="en-US" sz="1050" b="0" i="0" u="none" strike="noStrike" kern="1200" cap="none" spc="0" normalizeH="0" baseline="0" noProof="0" dirty="0">
                <a:ln>
                  <a:noFill/>
                </a:ln>
                <a:solidFill>
                  <a:prstClr val="black"/>
                </a:solidFill>
                <a:effectLst/>
                <a:uLnTx/>
                <a:uFillTx/>
                <a:latin typeface="Tahoma"/>
                <a:ea typeface="+mn-ea"/>
                <a:cs typeface="+mn-cs"/>
              </a:rPr>
              <a:t>partner and teammate </a:t>
            </a:r>
          </a:p>
        </p:txBody>
      </p:sp>
      <p:cxnSp>
        <p:nvCxnSpPr>
          <p:cNvPr id="62" name="Connector: Elbow 61">
            <a:extLst>
              <a:ext uri="{FF2B5EF4-FFF2-40B4-BE49-F238E27FC236}">
                <a16:creationId xmlns:a16="http://schemas.microsoft.com/office/drawing/2014/main" id="{87E8A4DA-FD90-4326-BE79-CEB2C3DACCCD}"/>
              </a:ext>
            </a:extLst>
          </p:cNvPr>
          <p:cNvCxnSpPr>
            <a:cxnSpLocks/>
            <a:stCxn id="61" idx="1"/>
            <a:endCxn id="37" idx="3"/>
          </p:cNvCxnSpPr>
          <p:nvPr/>
        </p:nvCxnSpPr>
        <p:spPr bwMode="auto">
          <a:xfrm rot="10800000" flipV="1">
            <a:off x="8849635" y="2335723"/>
            <a:ext cx="297324" cy="205079"/>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75" name="Rectangle 74">
            <a:extLst>
              <a:ext uri="{FF2B5EF4-FFF2-40B4-BE49-F238E27FC236}">
                <a16:creationId xmlns:a16="http://schemas.microsoft.com/office/drawing/2014/main" id="{436727ED-8E06-4004-B72A-B8325CAD8213}"/>
              </a:ext>
            </a:extLst>
          </p:cNvPr>
          <p:cNvSpPr/>
          <p:nvPr/>
        </p:nvSpPr>
        <p:spPr>
          <a:xfrm>
            <a:off x="6557428" y="1156308"/>
            <a:ext cx="1614250"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Perceptual grounding and attention</a:t>
            </a:r>
          </a:p>
        </p:txBody>
      </p:sp>
      <p:cxnSp>
        <p:nvCxnSpPr>
          <p:cNvPr id="77" name="Connector: Elbow 76">
            <a:extLst>
              <a:ext uri="{FF2B5EF4-FFF2-40B4-BE49-F238E27FC236}">
                <a16:creationId xmlns:a16="http://schemas.microsoft.com/office/drawing/2014/main" id="{3D382E33-7EE7-4CC6-8E21-28F7A8322720}"/>
              </a:ext>
            </a:extLst>
          </p:cNvPr>
          <p:cNvCxnSpPr>
            <a:cxnSpLocks/>
            <a:endCxn id="38" idx="0"/>
          </p:cNvCxnSpPr>
          <p:nvPr/>
        </p:nvCxnSpPr>
        <p:spPr bwMode="auto">
          <a:xfrm rot="5400000">
            <a:off x="6538492" y="1686027"/>
            <a:ext cx="935363" cy="716760"/>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78" name="TextBox 77">
            <a:extLst>
              <a:ext uri="{FF2B5EF4-FFF2-40B4-BE49-F238E27FC236}">
                <a16:creationId xmlns:a16="http://schemas.microsoft.com/office/drawing/2014/main" id="{E32E64A9-9D47-4472-B88C-CA418270E7FC}"/>
              </a:ext>
            </a:extLst>
          </p:cNvPr>
          <p:cNvSpPr txBox="1"/>
          <p:nvPr/>
        </p:nvSpPr>
        <p:spPr>
          <a:xfrm>
            <a:off x="5892729" y="2443164"/>
            <a:ext cx="442454"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ITM</a:t>
            </a:r>
          </a:p>
        </p:txBody>
      </p:sp>
      <p:sp>
        <p:nvSpPr>
          <p:cNvPr id="81" name="Rectangle 80">
            <a:extLst>
              <a:ext uri="{FF2B5EF4-FFF2-40B4-BE49-F238E27FC236}">
                <a16:creationId xmlns:a16="http://schemas.microsoft.com/office/drawing/2014/main" id="{6AE98684-6894-44BA-B7FE-A0942A72169E}"/>
              </a:ext>
            </a:extLst>
          </p:cNvPr>
          <p:cNvSpPr/>
          <p:nvPr/>
        </p:nvSpPr>
        <p:spPr>
          <a:xfrm>
            <a:off x="5471385" y="1603306"/>
            <a:ext cx="1286555" cy="41549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Trust in delegated decision-making</a:t>
            </a:r>
          </a:p>
        </p:txBody>
      </p:sp>
      <p:sp>
        <p:nvSpPr>
          <p:cNvPr id="47" name="Rectangle 46">
            <a:extLst>
              <a:ext uri="{FF2B5EF4-FFF2-40B4-BE49-F238E27FC236}">
                <a16:creationId xmlns:a16="http://schemas.microsoft.com/office/drawing/2014/main" id="{80B4504B-DFF6-4B82-987E-A6DDA61E2BC9}"/>
              </a:ext>
            </a:extLst>
          </p:cNvPr>
          <p:cNvSpPr/>
          <p:nvPr/>
        </p:nvSpPr>
        <p:spPr>
          <a:xfrm>
            <a:off x="3647407" y="1576202"/>
            <a:ext cx="1084446" cy="57708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Machine learning-based introspection </a:t>
            </a:r>
          </a:p>
        </p:txBody>
      </p:sp>
      <p:sp>
        <p:nvSpPr>
          <p:cNvPr id="41" name="Rectangle 40">
            <a:extLst>
              <a:ext uri="{FF2B5EF4-FFF2-40B4-BE49-F238E27FC236}">
                <a16:creationId xmlns:a16="http://schemas.microsoft.com/office/drawing/2014/main" id="{DE93F2A7-0C3C-44E9-AC95-4DE646715C61}"/>
              </a:ext>
            </a:extLst>
          </p:cNvPr>
          <p:cNvSpPr/>
          <p:nvPr/>
        </p:nvSpPr>
        <p:spPr>
          <a:xfrm>
            <a:off x="7774990" y="5052689"/>
            <a:ext cx="1999462"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Meta-learning, transfer learning, and k-shot learning</a:t>
            </a:r>
          </a:p>
        </p:txBody>
      </p:sp>
      <p:sp>
        <p:nvSpPr>
          <p:cNvPr id="76" name="TextBox 75">
            <a:extLst>
              <a:ext uri="{FF2B5EF4-FFF2-40B4-BE49-F238E27FC236}">
                <a16:creationId xmlns:a16="http://schemas.microsoft.com/office/drawing/2014/main" id="{DA384FD9-34D3-4E9B-A0F1-B200C931A151}"/>
              </a:ext>
            </a:extLst>
          </p:cNvPr>
          <p:cNvSpPr txBox="1"/>
          <p:nvPr/>
        </p:nvSpPr>
        <p:spPr>
          <a:xfrm>
            <a:off x="93722" y="5369524"/>
            <a:ext cx="2472400" cy="1492716"/>
          </a:xfrm>
          <a:prstGeom prst="rect">
            <a:avLst/>
          </a:prstGeom>
          <a:noFill/>
        </p:spPr>
        <p:txBody>
          <a:bodyPr wrap="square" rtlCol="0">
            <a:spAutoFit/>
          </a:bodyPr>
          <a:lstStyle/>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ASIST: Artificial Social Intelligence for Successful Teams</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Assured Autonomy</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ANSR: Assured Neuro Symbolic Learning and Reasoning</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ASKEM: Automating Scientific Knowledge Extraction and Modeling</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CausX: Causal Exploration</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CCU: Computational Cultural Understanding</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D3M: Data Driven Design of Models</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ECOLE: Environment-driven Conceptual Learning</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GARD: Guaranteeing AI Robustness against Deception</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INCAS: </a:t>
            </a:r>
            <a:r>
              <a:rPr kumimoji="0" lang="en-US" sz="700" b="0" i="0" u="none" strike="noStrike" kern="1200" cap="none" spc="0" normalizeH="0" baseline="0" noProof="0" dirty="0" err="1">
                <a:ln>
                  <a:noFill/>
                </a:ln>
                <a:solidFill>
                  <a:prstClr val="white">
                    <a:lumMod val="65000"/>
                  </a:prstClr>
                </a:solidFill>
                <a:effectLst/>
                <a:uLnTx/>
                <a:uFillTx/>
                <a:latin typeface="Tahoma"/>
                <a:ea typeface="+mn-ea"/>
                <a:cs typeface="+mn-cs"/>
              </a:rPr>
              <a:t>INfluence</a:t>
            </a: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 Campaign Awareness &amp; Sensemaking</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ITM: In The Moment</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KAIROS: Knowledge-directed AI Reasoning Over Schemas</a:t>
            </a:r>
          </a:p>
        </p:txBody>
      </p:sp>
      <p:sp>
        <p:nvSpPr>
          <p:cNvPr id="79" name="TextBox 78">
            <a:extLst>
              <a:ext uri="{FF2B5EF4-FFF2-40B4-BE49-F238E27FC236}">
                <a16:creationId xmlns:a16="http://schemas.microsoft.com/office/drawing/2014/main" id="{433ACBFB-D3AB-4EAB-AC14-676A233D9362}"/>
              </a:ext>
            </a:extLst>
          </p:cNvPr>
          <p:cNvSpPr txBox="1"/>
          <p:nvPr/>
        </p:nvSpPr>
        <p:spPr>
          <a:xfrm>
            <a:off x="2570430" y="5369524"/>
            <a:ext cx="2135903" cy="954107"/>
          </a:xfrm>
          <a:prstGeom prst="rect">
            <a:avLst/>
          </a:prstGeom>
          <a:noFill/>
        </p:spPr>
        <p:txBody>
          <a:bodyPr wrap="square" rtlCol="0">
            <a:spAutoFit/>
          </a:bodyPr>
          <a:lstStyle/>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LInC: Learn Introspective Control </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LwLL: Learning with Less Labeling</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MCS: Machine Common Sense </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PTG: Perceptually-Enabled Task Guidance</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SDCPS: Symbiotic Design of Cyber Physical Systems</a:t>
            </a:r>
          </a:p>
          <a:p>
            <a:pPr marL="169863" marR="0" lvl="0" indent="-169863"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65000"/>
                  </a:prstClr>
                </a:solidFill>
                <a:effectLst/>
                <a:uLnTx/>
                <a:uFillTx/>
                <a:latin typeface="Tahoma"/>
                <a:ea typeface="+mn-ea"/>
                <a:cs typeface="+mn-cs"/>
              </a:rPr>
              <a:t>SHADE AIE: Stabilizing Hostilities through Arbitration and Diplomatic Engagement</a:t>
            </a:r>
          </a:p>
        </p:txBody>
      </p:sp>
      <p:cxnSp>
        <p:nvCxnSpPr>
          <p:cNvPr id="80" name="Connector: Elbow 79">
            <a:extLst>
              <a:ext uri="{FF2B5EF4-FFF2-40B4-BE49-F238E27FC236}">
                <a16:creationId xmlns:a16="http://schemas.microsoft.com/office/drawing/2014/main" id="{45970715-F945-45B1-A245-6B5F45246C5D}"/>
              </a:ext>
            </a:extLst>
          </p:cNvPr>
          <p:cNvCxnSpPr>
            <a:cxnSpLocks/>
            <a:stCxn id="49" idx="0"/>
            <a:endCxn id="31" idx="2"/>
          </p:cNvCxnSpPr>
          <p:nvPr/>
        </p:nvCxnSpPr>
        <p:spPr bwMode="auto">
          <a:xfrm rot="5400000" flipH="1" flipV="1">
            <a:off x="5340490" y="4646782"/>
            <a:ext cx="266040" cy="446546"/>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93" name="Slide Number Placeholder 2">
            <a:extLst>
              <a:ext uri="{FF2B5EF4-FFF2-40B4-BE49-F238E27FC236}">
                <a16:creationId xmlns:a16="http://schemas.microsoft.com/office/drawing/2014/main" id="{99F56098-ED7E-4C3A-A6A0-1B0F6A636899}"/>
              </a:ext>
            </a:extLst>
          </p:cNvPr>
          <p:cNvSpPr>
            <a:spLocks noGrp="1"/>
          </p:cNvSpPr>
          <p:nvPr>
            <p:ph type="sldNum" sz="quarter" idx="11"/>
          </p:nvPr>
        </p:nvSpPr>
        <p:spPr>
          <a:xfrm>
            <a:off x="10803240" y="6553200"/>
            <a:ext cx="1016000" cy="29210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85" name="TextBox 84">
            <a:extLst>
              <a:ext uri="{FF2B5EF4-FFF2-40B4-BE49-F238E27FC236}">
                <a16:creationId xmlns:a16="http://schemas.microsoft.com/office/drawing/2014/main" id="{40504329-CBF1-4E58-AFBF-2A37228E3657}"/>
              </a:ext>
            </a:extLst>
          </p:cNvPr>
          <p:cNvSpPr txBox="1"/>
          <p:nvPr/>
        </p:nvSpPr>
        <p:spPr>
          <a:xfrm>
            <a:off x="7060849" y="2769611"/>
            <a:ext cx="442454"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CCU</a:t>
            </a:r>
          </a:p>
        </p:txBody>
      </p:sp>
      <p:sp>
        <p:nvSpPr>
          <p:cNvPr id="86" name="Rectangle 85">
            <a:extLst>
              <a:ext uri="{FF2B5EF4-FFF2-40B4-BE49-F238E27FC236}">
                <a16:creationId xmlns:a16="http://schemas.microsoft.com/office/drawing/2014/main" id="{F2F9D821-8513-4D7E-A3C5-9D8E9020B913}"/>
              </a:ext>
            </a:extLst>
          </p:cNvPr>
          <p:cNvSpPr/>
          <p:nvPr/>
        </p:nvSpPr>
        <p:spPr>
          <a:xfrm>
            <a:off x="8781149" y="1847162"/>
            <a:ext cx="2623986"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Cross-cultural language understanding</a:t>
            </a:r>
          </a:p>
        </p:txBody>
      </p:sp>
      <p:cxnSp>
        <p:nvCxnSpPr>
          <p:cNvPr id="87" name="Connector: Elbow 86">
            <a:extLst>
              <a:ext uri="{FF2B5EF4-FFF2-40B4-BE49-F238E27FC236}">
                <a16:creationId xmlns:a16="http://schemas.microsoft.com/office/drawing/2014/main" id="{880E6378-FDE7-4818-99DA-54ED7294A73C}"/>
              </a:ext>
            </a:extLst>
          </p:cNvPr>
          <p:cNvCxnSpPr>
            <a:cxnSpLocks/>
            <a:stCxn id="86" idx="1"/>
            <a:endCxn id="85" idx="3"/>
          </p:cNvCxnSpPr>
          <p:nvPr/>
        </p:nvCxnSpPr>
        <p:spPr bwMode="auto">
          <a:xfrm rot="10800000" flipV="1">
            <a:off x="7503303" y="1974119"/>
            <a:ext cx="1277846" cy="901159"/>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88" name="TextBox 87">
            <a:extLst>
              <a:ext uri="{FF2B5EF4-FFF2-40B4-BE49-F238E27FC236}">
                <a16:creationId xmlns:a16="http://schemas.microsoft.com/office/drawing/2014/main" id="{675E1799-4E9C-485B-B215-6F08081FC0B8}"/>
              </a:ext>
            </a:extLst>
          </p:cNvPr>
          <p:cNvSpPr txBox="1"/>
          <p:nvPr/>
        </p:nvSpPr>
        <p:spPr>
          <a:xfrm>
            <a:off x="7760433" y="3273977"/>
            <a:ext cx="640080"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KAIROS</a:t>
            </a:r>
          </a:p>
        </p:txBody>
      </p:sp>
      <p:sp>
        <p:nvSpPr>
          <p:cNvPr id="89" name="Rectangle 88">
            <a:extLst>
              <a:ext uri="{FF2B5EF4-FFF2-40B4-BE49-F238E27FC236}">
                <a16:creationId xmlns:a16="http://schemas.microsoft.com/office/drawing/2014/main" id="{4FE860F2-5FA4-4AAA-AE17-180E0DC4D4C0}"/>
              </a:ext>
            </a:extLst>
          </p:cNvPr>
          <p:cNvSpPr/>
          <p:nvPr/>
        </p:nvSpPr>
        <p:spPr>
          <a:xfrm>
            <a:off x="9367669" y="3394847"/>
            <a:ext cx="2390155"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Contextual and temporal reasoning</a:t>
            </a:r>
          </a:p>
        </p:txBody>
      </p:sp>
      <p:cxnSp>
        <p:nvCxnSpPr>
          <p:cNvPr id="90" name="Connector: Elbow 89">
            <a:extLst>
              <a:ext uri="{FF2B5EF4-FFF2-40B4-BE49-F238E27FC236}">
                <a16:creationId xmlns:a16="http://schemas.microsoft.com/office/drawing/2014/main" id="{413541C4-32D9-4B06-B10B-38D6E3E0F9E9}"/>
              </a:ext>
            </a:extLst>
          </p:cNvPr>
          <p:cNvCxnSpPr>
            <a:cxnSpLocks/>
            <a:stCxn id="89" idx="1"/>
            <a:endCxn id="88" idx="3"/>
          </p:cNvCxnSpPr>
          <p:nvPr/>
        </p:nvCxnSpPr>
        <p:spPr bwMode="auto">
          <a:xfrm rot="10800000">
            <a:off x="8400513" y="3379645"/>
            <a:ext cx="967156" cy="142160"/>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cxnSp>
        <p:nvCxnSpPr>
          <p:cNvPr id="92" name="Connector: Elbow 91">
            <a:extLst>
              <a:ext uri="{FF2B5EF4-FFF2-40B4-BE49-F238E27FC236}">
                <a16:creationId xmlns:a16="http://schemas.microsoft.com/office/drawing/2014/main" id="{4D982649-068D-49C6-9395-46F69DA90687}"/>
              </a:ext>
            </a:extLst>
          </p:cNvPr>
          <p:cNvCxnSpPr>
            <a:cxnSpLocks/>
            <a:stCxn id="81" idx="2"/>
            <a:endCxn id="78" idx="0"/>
          </p:cNvCxnSpPr>
          <p:nvPr/>
        </p:nvCxnSpPr>
        <p:spPr bwMode="auto">
          <a:xfrm rot="5400000">
            <a:off x="5902130" y="2230631"/>
            <a:ext cx="424360" cy="707"/>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97" name="TextBox 96">
            <a:extLst>
              <a:ext uri="{FF2B5EF4-FFF2-40B4-BE49-F238E27FC236}">
                <a16:creationId xmlns:a16="http://schemas.microsoft.com/office/drawing/2014/main" id="{F1F827FC-A738-42FD-87EF-B83E4726E278}"/>
              </a:ext>
            </a:extLst>
          </p:cNvPr>
          <p:cNvSpPr txBox="1"/>
          <p:nvPr/>
        </p:nvSpPr>
        <p:spPr>
          <a:xfrm>
            <a:off x="7911765" y="4519200"/>
            <a:ext cx="548640"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INCAS</a:t>
            </a:r>
          </a:p>
        </p:txBody>
      </p:sp>
      <p:sp>
        <p:nvSpPr>
          <p:cNvPr id="98" name="Rectangle 97">
            <a:extLst>
              <a:ext uri="{FF2B5EF4-FFF2-40B4-BE49-F238E27FC236}">
                <a16:creationId xmlns:a16="http://schemas.microsoft.com/office/drawing/2014/main" id="{D0276870-6A9D-40E5-AFCD-E84C61BA56F9}"/>
              </a:ext>
            </a:extLst>
          </p:cNvPr>
          <p:cNvSpPr/>
          <p:nvPr/>
        </p:nvSpPr>
        <p:spPr>
          <a:xfrm>
            <a:off x="9454832" y="4788024"/>
            <a:ext cx="1604468"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Analyst-guided campaign analysis</a:t>
            </a:r>
          </a:p>
        </p:txBody>
      </p:sp>
      <p:cxnSp>
        <p:nvCxnSpPr>
          <p:cNvPr id="106" name="Connector: Elbow 105">
            <a:extLst>
              <a:ext uri="{FF2B5EF4-FFF2-40B4-BE49-F238E27FC236}">
                <a16:creationId xmlns:a16="http://schemas.microsoft.com/office/drawing/2014/main" id="{45BA3E8B-00CE-47D5-9CB9-6BB86E931D2D}"/>
              </a:ext>
            </a:extLst>
          </p:cNvPr>
          <p:cNvCxnSpPr>
            <a:cxnSpLocks/>
            <a:stCxn id="98" idx="1"/>
            <a:endCxn id="97" idx="3"/>
          </p:cNvCxnSpPr>
          <p:nvPr/>
        </p:nvCxnSpPr>
        <p:spPr bwMode="auto">
          <a:xfrm rot="10800000">
            <a:off x="8460406" y="4624869"/>
            <a:ext cx="994427" cy="370905"/>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114" name="TextBox 113">
            <a:extLst>
              <a:ext uri="{FF2B5EF4-FFF2-40B4-BE49-F238E27FC236}">
                <a16:creationId xmlns:a16="http://schemas.microsoft.com/office/drawing/2014/main" id="{0E607DFF-DEC4-4B99-BF4A-8AC6DEC74D4E}"/>
              </a:ext>
            </a:extLst>
          </p:cNvPr>
          <p:cNvSpPr txBox="1"/>
          <p:nvPr/>
        </p:nvSpPr>
        <p:spPr>
          <a:xfrm>
            <a:off x="6742764" y="2229748"/>
            <a:ext cx="914400"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rPr>
              <a:t>SHADE AIE</a:t>
            </a:r>
          </a:p>
        </p:txBody>
      </p:sp>
      <p:sp>
        <p:nvSpPr>
          <p:cNvPr id="115" name="Rectangle 114">
            <a:extLst>
              <a:ext uri="{FF2B5EF4-FFF2-40B4-BE49-F238E27FC236}">
                <a16:creationId xmlns:a16="http://schemas.microsoft.com/office/drawing/2014/main" id="{F22CFA80-DA7D-4112-A4EF-9677E25F678F}"/>
              </a:ext>
            </a:extLst>
          </p:cNvPr>
          <p:cNvSpPr/>
          <p:nvPr/>
        </p:nvSpPr>
        <p:spPr>
          <a:xfrm>
            <a:off x="8164689" y="1472451"/>
            <a:ext cx="2471534"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AI negotiation agents</a:t>
            </a:r>
          </a:p>
        </p:txBody>
      </p:sp>
      <p:cxnSp>
        <p:nvCxnSpPr>
          <p:cNvPr id="110" name="Connector: Elbow 109">
            <a:extLst>
              <a:ext uri="{FF2B5EF4-FFF2-40B4-BE49-F238E27FC236}">
                <a16:creationId xmlns:a16="http://schemas.microsoft.com/office/drawing/2014/main" id="{5D9D7CCD-068C-45FE-8A6F-C677227F4EC3}"/>
              </a:ext>
            </a:extLst>
          </p:cNvPr>
          <p:cNvCxnSpPr>
            <a:cxnSpLocks/>
            <a:stCxn id="115" idx="1"/>
            <a:endCxn id="114" idx="3"/>
          </p:cNvCxnSpPr>
          <p:nvPr/>
        </p:nvCxnSpPr>
        <p:spPr bwMode="auto">
          <a:xfrm rot="10800000" flipV="1">
            <a:off x="7657165" y="1599408"/>
            <a:ext cx="507525" cy="736007"/>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cxnSp>
        <p:nvCxnSpPr>
          <p:cNvPr id="137" name="Connector: Elbow 136">
            <a:extLst>
              <a:ext uri="{FF2B5EF4-FFF2-40B4-BE49-F238E27FC236}">
                <a16:creationId xmlns:a16="http://schemas.microsoft.com/office/drawing/2014/main" id="{69D81889-4A62-4998-8CBE-674D070C662D}"/>
              </a:ext>
            </a:extLst>
          </p:cNvPr>
          <p:cNvCxnSpPr>
            <a:cxnSpLocks/>
            <a:stCxn id="47" idx="2"/>
            <a:endCxn id="30" idx="0"/>
          </p:cNvCxnSpPr>
          <p:nvPr/>
        </p:nvCxnSpPr>
        <p:spPr bwMode="auto">
          <a:xfrm rot="16200000" flipH="1">
            <a:off x="4361488" y="1981424"/>
            <a:ext cx="467407" cy="811123"/>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pic>
        <p:nvPicPr>
          <p:cNvPr id="94" name="Picture 93">
            <a:extLst>
              <a:ext uri="{FF2B5EF4-FFF2-40B4-BE49-F238E27FC236}">
                <a16:creationId xmlns:a16="http://schemas.microsoft.com/office/drawing/2014/main" id="{13A8443D-78A1-4112-858C-AC55FBA7FA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69036" y="976894"/>
            <a:ext cx="655585" cy="305530"/>
          </a:xfrm>
          <a:prstGeom prst="rect">
            <a:avLst/>
          </a:prstGeom>
        </p:spPr>
      </p:pic>
      <p:sp>
        <p:nvSpPr>
          <p:cNvPr id="175" name="Rectangle 174">
            <a:extLst>
              <a:ext uri="{FF2B5EF4-FFF2-40B4-BE49-F238E27FC236}">
                <a16:creationId xmlns:a16="http://schemas.microsoft.com/office/drawing/2014/main" id="{A71D917B-CE8D-4709-AA94-39F0B19FAB0A}"/>
              </a:ext>
            </a:extLst>
          </p:cNvPr>
          <p:cNvSpPr/>
          <p:nvPr/>
        </p:nvSpPr>
        <p:spPr>
          <a:xfrm>
            <a:off x="1069036" y="1296850"/>
            <a:ext cx="256625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Trustworthy </a:t>
            </a:r>
            <a:b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b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autonomous agents</a:t>
            </a:r>
          </a:p>
        </p:txBody>
      </p:sp>
      <p:pic>
        <p:nvPicPr>
          <p:cNvPr id="96" name="Picture 95">
            <a:extLst>
              <a:ext uri="{FF2B5EF4-FFF2-40B4-BE49-F238E27FC236}">
                <a16:creationId xmlns:a16="http://schemas.microsoft.com/office/drawing/2014/main" id="{5B223762-67E7-4631-96D5-2A325A05B00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374864" y="985269"/>
            <a:ext cx="694551" cy="356024"/>
          </a:xfrm>
          <a:prstGeom prst="rect">
            <a:avLst/>
          </a:prstGeom>
        </p:spPr>
      </p:pic>
      <p:sp>
        <p:nvSpPr>
          <p:cNvPr id="176" name="Rectangle 175">
            <a:extLst>
              <a:ext uri="{FF2B5EF4-FFF2-40B4-BE49-F238E27FC236}">
                <a16:creationId xmlns:a16="http://schemas.microsoft.com/office/drawing/2014/main" id="{0E640F8A-2B3B-423A-966B-2F5E5CC9B28B}"/>
              </a:ext>
            </a:extLst>
          </p:cNvPr>
          <p:cNvSpPr/>
          <p:nvPr/>
        </p:nvSpPr>
        <p:spPr>
          <a:xfrm>
            <a:off x="8282547" y="1296850"/>
            <a:ext cx="278686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Fluent, intuitive </a:t>
            </a:r>
            <a:b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b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AI teammates</a:t>
            </a:r>
          </a:p>
        </p:txBody>
      </p:sp>
      <p:grpSp>
        <p:nvGrpSpPr>
          <p:cNvPr id="197" name="Group 196">
            <a:extLst>
              <a:ext uri="{FF2B5EF4-FFF2-40B4-BE49-F238E27FC236}">
                <a16:creationId xmlns:a16="http://schemas.microsoft.com/office/drawing/2014/main" id="{87377CD4-B691-4999-9FA6-4DE1BBDA7F16}"/>
              </a:ext>
            </a:extLst>
          </p:cNvPr>
          <p:cNvGrpSpPr/>
          <p:nvPr/>
        </p:nvGrpSpPr>
        <p:grpSpPr>
          <a:xfrm>
            <a:off x="358249" y="2654089"/>
            <a:ext cx="2545929" cy="900538"/>
            <a:chOff x="485882" y="2343307"/>
            <a:chExt cx="2545929" cy="900538"/>
          </a:xfrm>
        </p:grpSpPr>
        <p:pic>
          <p:nvPicPr>
            <p:cNvPr id="91" name="Picture 90">
              <a:extLst>
                <a:ext uri="{FF2B5EF4-FFF2-40B4-BE49-F238E27FC236}">
                  <a16:creationId xmlns:a16="http://schemas.microsoft.com/office/drawing/2014/main" id="{9C3A5A0C-5B30-40F1-BCDB-3BE128B73DE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4066" y="2343307"/>
              <a:ext cx="428180" cy="416575"/>
            </a:xfrm>
            <a:prstGeom prst="rect">
              <a:avLst/>
            </a:prstGeom>
          </p:spPr>
        </p:pic>
        <p:sp>
          <p:nvSpPr>
            <p:cNvPr id="177" name="Rectangle 176">
              <a:extLst>
                <a:ext uri="{FF2B5EF4-FFF2-40B4-BE49-F238E27FC236}">
                  <a16:creationId xmlns:a16="http://schemas.microsoft.com/office/drawing/2014/main" id="{294BB13B-AEE1-4AC1-98F7-0CDD958B6FC3}"/>
                </a:ext>
              </a:extLst>
            </p:cNvPr>
            <p:cNvSpPr/>
            <p:nvPr/>
          </p:nvSpPr>
          <p:spPr>
            <a:xfrm>
              <a:off x="485882" y="2812958"/>
              <a:ext cx="2545929"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Knowledge navigation </a:t>
              </a:r>
              <a:b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b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for intelligence</a:t>
              </a:r>
            </a:p>
          </p:txBody>
        </p:sp>
      </p:grpSp>
      <p:grpSp>
        <p:nvGrpSpPr>
          <p:cNvPr id="199" name="Group 198">
            <a:extLst>
              <a:ext uri="{FF2B5EF4-FFF2-40B4-BE49-F238E27FC236}">
                <a16:creationId xmlns:a16="http://schemas.microsoft.com/office/drawing/2014/main" id="{5031AAC9-4270-4073-A76C-EA71539C10BF}"/>
              </a:ext>
            </a:extLst>
          </p:cNvPr>
          <p:cNvGrpSpPr/>
          <p:nvPr/>
        </p:nvGrpSpPr>
        <p:grpSpPr>
          <a:xfrm>
            <a:off x="4309760" y="5456867"/>
            <a:ext cx="3645798" cy="868544"/>
            <a:chOff x="4309760" y="5883761"/>
            <a:chExt cx="3645798" cy="868544"/>
          </a:xfrm>
        </p:grpSpPr>
        <p:pic>
          <p:nvPicPr>
            <p:cNvPr id="95" name="Picture 94">
              <a:extLst>
                <a:ext uri="{FF2B5EF4-FFF2-40B4-BE49-F238E27FC236}">
                  <a16:creationId xmlns:a16="http://schemas.microsoft.com/office/drawing/2014/main" id="{FA04A2A6-287B-4D4E-AD22-A2125D3DD30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5875486" y="5883761"/>
              <a:ext cx="435235" cy="404377"/>
            </a:xfrm>
            <a:prstGeom prst="rect">
              <a:avLst/>
            </a:prstGeom>
          </p:spPr>
        </p:pic>
        <p:sp>
          <p:nvSpPr>
            <p:cNvPr id="178" name="Rectangle 177">
              <a:extLst>
                <a:ext uri="{FF2B5EF4-FFF2-40B4-BE49-F238E27FC236}">
                  <a16:creationId xmlns:a16="http://schemas.microsoft.com/office/drawing/2014/main" id="{034FD897-F58D-42A4-AB23-6019D433DA4F}"/>
                </a:ext>
              </a:extLst>
            </p:cNvPr>
            <p:cNvSpPr/>
            <p:nvPr/>
          </p:nvSpPr>
          <p:spPr>
            <a:xfrm>
              <a:off x="4309760" y="6321418"/>
              <a:ext cx="364579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Accelerating </a:t>
              </a:r>
              <a:b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b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defense technology development</a:t>
              </a:r>
            </a:p>
          </p:txBody>
        </p:sp>
      </p:grpSp>
      <p:grpSp>
        <p:nvGrpSpPr>
          <p:cNvPr id="198" name="Group 197">
            <a:extLst>
              <a:ext uri="{FF2B5EF4-FFF2-40B4-BE49-F238E27FC236}">
                <a16:creationId xmlns:a16="http://schemas.microsoft.com/office/drawing/2014/main" id="{38F22E9B-02CD-4891-BBFA-21D9F825B9FD}"/>
              </a:ext>
            </a:extLst>
          </p:cNvPr>
          <p:cNvGrpSpPr/>
          <p:nvPr/>
        </p:nvGrpSpPr>
        <p:grpSpPr>
          <a:xfrm>
            <a:off x="9048951" y="2434366"/>
            <a:ext cx="2416231" cy="868128"/>
            <a:chOff x="9048951" y="2336389"/>
            <a:chExt cx="2416231" cy="868128"/>
          </a:xfrm>
        </p:grpSpPr>
        <p:pic>
          <p:nvPicPr>
            <p:cNvPr id="99" name="Picture 98">
              <a:extLst>
                <a:ext uri="{FF2B5EF4-FFF2-40B4-BE49-F238E27FC236}">
                  <a16:creationId xmlns:a16="http://schemas.microsoft.com/office/drawing/2014/main" id="{B4047085-A0DB-420F-A267-48F42B379E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32587" y="2336389"/>
              <a:ext cx="453425" cy="416513"/>
            </a:xfrm>
            <a:prstGeom prst="rect">
              <a:avLst/>
            </a:prstGeom>
          </p:spPr>
        </p:pic>
        <p:sp>
          <p:nvSpPr>
            <p:cNvPr id="179" name="Rectangle 178">
              <a:extLst>
                <a:ext uri="{FF2B5EF4-FFF2-40B4-BE49-F238E27FC236}">
                  <a16:creationId xmlns:a16="http://schemas.microsoft.com/office/drawing/2014/main" id="{1B03B0FF-37AD-47DE-BE2A-115DB2FB8608}"/>
                </a:ext>
              </a:extLst>
            </p:cNvPr>
            <p:cNvSpPr/>
            <p:nvPr/>
          </p:nvSpPr>
          <p:spPr>
            <a:xfrm>
              <a:off x="9048951" y="2773630"/>
              <a:ext cx="241623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Agents that promote </a:t>
              </a:r>
              <a:b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br>
              <a:r>
                <a:rPr kumimoji="0" lang="en-US" sz="1400" b="0" i="0" u="none" strike="noStrike" kern="1200" cap="none" spc="0" normalizeH="0" baseline="0" noProof="0" dirty="0">
                  <a:ln>
                    <a:noFill/>
                  </a:ln>
                  <a:solidFill>
                    <a:srgbClr val="1F497D"/>
                  </a:solidFill>
                  <a:effectLst/>
                  <a:uLnTx/>
                  <a:uFillTx/>
                  <a:latin typeface="Tahoma"/>
                  <a:ea typeface="+mn-ea"/>
                  <a:cs typeface="Arial" panose="020B0604020202020204" pitchFamily="34" charset="0"/>
                </a:rPr>
                <a:t>national security</a:t>
              </a:r>
            </a:p>
          </p:txBody>
        </p:sp>
      </p:grpSp>
      <p:sp>
        <p:nvSpPr>
          <p:cNvPr id="104" name="TextBox 103">
            <a:extLst>
              <a:ext uri="{FF2B5EF4-FFF2-40B4-BE49-F238E27FC236}">
                <a16:creationId xmlns:a16="http://schemas.microsoft.com/office/drawing/2014/main" id="{162D9099-54AC-4890-A5CC-E42EE5CD46CB}"/>
              </a:ext>
            </a:extLst>
          </p:cNvPr>
          <p:cNvSpPr txBox="1"/>
          <p:nvPr/>
        </p:nvSpPr>
        <p:spPr>
          <a:xfrm>
            <a:off x="5296277" y="2514492"/>
            <a:ext cx="442454" cy="211336"/>
          </a:xfrm>
          <a:prstGeom prst="roundRect">
            <a:avLst/>
          </a:prstGeom>
          <a:solidFill>
            <a:schemeClr val="accent1"/>
          </a:solidFill>
          <a:ln>
            <a:noFill/>
          </a:ln>
        </p:spPr>
        <p:txBody>
          <a:bodyPr wrap="none" lIns="0" tIns="45720" rIns="0" bIns="45720" rtlCol="0" anchor="ctr">
            <a:noAutofit/>
          </a:bodyPr>
          <a:lstStyle>
            <a:defPPr>
              <a:defRPr lang="en-US"/>
            </a:defPPr>
            <a:lvl1pPr marR="0" lvl="0" indent="0" algn="ctr" fontAlgn="auto">
              <a:lnSpc>
                <a:spcPct val="85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latin typeface="Tahoma"/>
                <a:cs typeface="Calibri" pitchFamily="34" charset="0"/>
              </a:defRPr>
            </a:lvl1pPr>
          </a:lstStyle>
          <a:p>
            <a:r>
              <a:rPr lang="en-US" dirty="0"/>
              <a:t>ANSR</a:t>
            </a:r>
          </a:p>
        </p:txBody>
      </p:sp>
      <p:sp>
        <p:nvSpPr>
          <p:cNvPr id="105" name="TextBox 104">
            <a:extLst>
              <a:ext uri="{FF2B5EF4-FFF2-40B4-BE49-F238E27FC236}">
                <a16:creationId xmlns:a16="http://schemas.microsoft.com/office/drawing/2014/main" id="{F2CEA32D-6F7D-4426-BEA7-D20EB129DAD0}"/>
              </a:ext>
            </a:extLst>
          </p:cNvPr>
          <p:cNvSpPr txBox="1"/>
          <p:nvPr/>
        </p:nvSpPr>
        <p:spPr>
          <a:xfrm>
            <a:off x="7379787" y="4021959"/>
            <a:ext cx="505386" cy="211336"/>
          </a:xfrm>
          <a:prstGeom prst="roundRect">
            <a:avLst/>
          </a:prstGeom>
          <a:solidFill>
            <a:schemeClr val="accent1"/>
          </a:solidFill>
          <a:ln>
            <a:noFill/>
          </a:ln>
        </p:spPr>
        <p:txBody>
          <a:bodyPr wrap="none" lIns="0" tIns="45720" rIns="0" bIns="45720" rtlCol="0" anchor="ctr">
            <a:noAutofit/>
          </a:bodyPr>
          <a:lstStyle>
            <a:defPPr>
              <a:defRPr lang="en-US"/>
            </a:defPPr>
            <a:lvl1pPr marR="0" lvl="0" indent="0" algn="ctr" fontAlgn="auto">
              <a:lnSpc>
                <a:spcPct val="85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latin typeface="Tahoma"/>
                <a:cs typeface="Calibri" pitchFamily="34" charset="0"/>
              </a:defRPr>
            </a:lvl1pPr>
          </a:lstStyle>
          <a:p>
            <a:r>
              <a:rPr lang="en-US" dirty="0"/>
              <a:t>GARD</a:t>
            </a:r>
          </a:p>
        </p:txBody>
      </p:sp>
      <p:sp>
        <p:nvSpPr>
          <p:cNvPr id="107" name="Rectangle 106">
            <a:extLst>
              <a:ext uri="{FF2B5EF4-FFF2-40B4-BE49-F238E27FC236}">
                <a16:creationId xmlns:a16="http://schemas.microsoft.com/office/drawing/2014/main" id="{832DCFD0-AE95-4D1C-8C4B-5C8170BE8C99}"/>
              </a:ext>
            </a:extLst>
          </p:cNvPr>
          <p:cNvSpPr/>
          <p:nvPr/>
        </p:nvSpPr>
        <p:spPr>
          <a:xfrm>
            <a:off x="3955643" y="1164766"/>
            <a:ext cx="1996861" cy="41549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Integrate symbolic reasoning with data-driven ML</a:t>
            </a:r>
          </a:p>
        </p:txBody>
      </p:sp>
      <p:sp>
        <p:nvSpPr>
          <p:cNvPr id="108" name="Rectangle 107">
            <a:extLst>
              <a:ext uri="{FF2B5EF4-FFF2-40B4-BE49-F238E27FC236}">
                <a16:creationId xmlns:a16="http://schemas.microsoft.com/office/drawing/2014/main" id="{05FCA833-683E-4DCF-BC3E-1C6B6D83B844}"/>
              </a:ext>
            </a:extLst>
          </p:cNvPr>
          <p:cNvSpPr/>
          <p:nvPr/>
        </p:nvSpPr>
        <p:spPr>
          <a:xfrm>
            <a:off x="9212046" y="4259511"/>
            <a:ext cx="124477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Defenses against AI/data attacks</a:t>
            </a:r>
          </a:p>
        </p:txBody>
      </p:sp>
      <p:cxnSp>
        <p:nvCxnSpPr>
          <p:cNvPr id="109" name="Connector: Elbow 108">
            <a:extLst>
              <a:ext uri="{FF2B5EF4-FFF2-40B4-BE49-F238E27FC236}">
                <a16:creationId xmlns:a16="http://schemas.microsoft.com/office/drawing/2014/main" id="{5BDC0DE4-3121-4317-8B61-E2F04FB9C897}"/>
              </a:ext>
            </a:extLst>
          </p:cNvPr>
          <p:cNvCxnSpPr>
            <a:cxnSpLocks/>
            <a:stCxn id="107" idx="2"/>
            <a:endCxn id="104" idx="0"/>
          </p:cNvCxnSpPr>
          <p:nvPr/>
        </p:nvCxnSpPr>
        <p:spPr bwMode="auto">
          <a:xfrm rot="16200000" flipH="1">
            <a:off x="4768675" y="1765663"/>
            <a:ext cx="934228" cy="563430"/>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cxnSp>
        <p:nvCxnSpPr>
          <p:cNvPr id="111" name="Connector: Elbow 110">
            <a:extLst>
              <a:ext uri="{FF2B5EF4-FFF2-40B4-BE49-F238E27FC236}">
                <a16:creationId xmlns:a16="http://schemas.microsoft.com/office/drawing/2014/main" id="{E093614B-EE9B-4506-9BC9-37892AADC501}"/>
              </a:ext>
            </a:extLst>
          </p:cNvPr>
          <p:cNvCxnSpPr>
            <a:cxnSpLocks/>
            <a:stCxn id="108" idx="1"/>
            <a:endCxn id="105" idx="3"/>
          </p:cNvCxnSpPr>
          <p:nvPr/>
        </p:nvCxnSpPr>
        <p:spPr bwMode="auto">
          <a:xfrm rot="10800000">
            <a:off x="7885174" y="4127627"/>
            <a:ext cx="1326873" cy="347328"/>
          </a:xfrm>
          <a:prstGeom prst="bentConnector3">
            <a:avLst>
              <a:gd name="adj1" fmla="val 50000"/>
            </a:avLst>
          </a:prstGeom>
          <a:noFill/>
          <a:ln w="22225">
            <a:solidFill>
              <a:srgbClr val="4F81BD"/>
            </a:solidFill>
            <a:round/>
            <a:headEnd/>
            <a:tailEnd type="oval"/>
          </a:ln>
          <a:extLst>
            <a:ext uri="{909E8E84-426E-40DD-AFC4-6F175D3DCCD1}">
              <a14:hiddenFill xmlns:a14="http://schemas.microsoft.com/office/drawing/2010/main">
                <a:noFill/>
              </a14:hiddenFill>
            </a:ext>
          </a:extLst>
        </p:spPr>
      </p:cxnSp>
      <p:sp>
        <p:nvSpPr>
          <p:cNvPr id="128" name="TextBox 127">
            <a:extLst>
              <a:ext uri="{FF2B5EF4-FFF2-40B4-BE49-F238E27FC236}">
                <a16:creationId xmlns:a16="http://schemas.microsoft.com/office/drawing/2014/main" id="{07775F48-4458-483A-970A-172C09D1718C}"/>
              </a:ext>
            </a:extLst>
          </p:cNvPr>
          <p:cNvSpPr txBox="1"/>
          <p:nvPr/>
        </p:nvSpPr>
        <p:spPr>
          <a:xfrm>
            <a:off x="8987909" y="5808192"/>
            <a:ext cx="258567" cy="211336"/>
          </a:xfrm>
          <a:prstGeom prst="roundRect">
            <a:avLst/>
          </a:prstGeom>
          <a:solidFill>
            <a:schemeClr val="accent1"/>
          </a:solidFill>
          <a:ln>
            <a:noFill/>
          </a:ln>
        </p:spPr>
        <p:txBody>
          <a:bodyPr wrap="none" lIns="0" tIns="45720" rIns="0" bIns="45720" rtlCol="0" anchor="ctr">
            <a:noAutofit/>
          </a:bodyPr>
          <a:lstStyle>
            <a:defPPr>
              <a:defRPr lang="en-US"/>
            </a:defPPr>
            <a:lvl1pPr algn="ctr">
              <a:lnSpc>
                <a:spcPct val="85000"/>
              </a:lnSpc>
              <a:defRPr sz="1400">
                <a:cs typeface="Calibri" pitchFamily="34" charset="0"/>
              </a:defRPr>
            </a:lvl1p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ahoma"/>
              <a:ea typeface="+mn-ea"/>
              <a:cs typeface="Calibri" pitchFamily="34" charset="0"/>
            </a:endParaRPr>
          </a:p>
        </p:txBody>
      </p:sp>
      <p:sp>
        <p:nvSpPr>
          <p:cNvPr id="129" name="Rectangle 128">
            <a:extLst>
              <a:ext uri="{FF2B5EF4-FFF2-40B4-BE49-F238E27FC236}">
                <a16:creationId xmlns:a16="http://schemas.microsoft.com/office/drawing/2014/main" id="{08AFF5EB-B2F5-4F6B-82CD-02252DC02AC4}"/>
              </a:ext>
            </a:extLst>
          </p:cNvPr>
          <p:cNvSpPr/>
          <p:nvPr/>
        </p:nvSpPr>
        <p:spPr>
          <a:xfrm>
            <a:off x="9201712" y="5786902"/>
            <a:ext cx="199946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ahoma"/>
                <a:ea typeface="+mn-ea"/>
                <a:cs typeface="+mn-cs"/>
              </a:rPr>
              <a:t>= Current programs</a:t>
            </a:r>
          </a:p>
        </p:txBody>
      </p:sp>
      <p:sp>
        <p:nvSpPr>
          <p:cNvPr id="100" name="Footer Placeholder 1">
            <a:extLst>
              <a:ext uri="{FF2B5EF4-FFF2-40B4-BE49-F238E27FC236}">
                <a16:creationId xmlns:a16="http://schemas.microsoft.com/office/drawing/2014/main" id="{A130C23F-E5A4-4541-B0DB-DFA700D16A47}"/>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3288672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9B5C7670-95BA-45B9-99F0-3E1FC7133FC8}"/>
              </a:ext>
            </a:extLst>
          </p:cNvPr>
          <p:cNvPicPr>
            <a:picLocks noChangeAspect="1"/>
          </p:cNvPicPr>
          <p:nvPr/>
        </p:nvPicPr>
        <p:blipFill rotWithShape="1">
          <a:blip r:embed="rId3">
            <a:alphaModFix amt="25000"/>
          </a:blip>
          <a:srcRect l="7937" r="15050"/>
          <a:stretch/>
        </p:blipFill>
        <p:spPr>
          <a:xfrm>
            <a:off x="7254493" y="1261870"/>
            <a:ext cx="2582732" cy="2247206"/>
          </a:xfrm>
          <a:prstGeom prst="hexagon">
            <a:avLst>
              <a:gd name="adj" fmla="val 28843"/>
              <a:gd name="vf" fmla="val 115470"/>
            </a:avLst>
          </a:prstGeom>
        </p:spPr>
      </p:pic>
      <p:grpSp>
        <p:nvGrpSpPr>
          <p:cNvPr id="74" name="Group 73">
            <a:extLst>
              <a:ext uri="{FF2B5EF4-FFF2-40B4-BE49-F238E27FC236}">
                <a16:creationId xmlns:a16="http://schemas.microsoft.com/office/drawing/2014/main" id="{2800128A-2561-404A-9599-924E0948CD3F}"/>
              </a:ext>
            </a:extLst>
          </p:cNvPr>
          <p:cNvGrpSpPr/>
          <p:nvPr/>
        </p:nvGrpSpPr>
        <p:grpSpPr>
          <a:xfrm>
            <a:off x="7242936" y="4140220"/>
            <a:ext cx="2595291" cy="2247206"/>
            <a:chOff x="2217741" y="4237458"/>
            <a:chExt cx="2647140" cy="2247206"/>
          </a:xfrm>
        </p:grpSpPr>
        <p:pic>
          <p:nvPicPr>
            <p:cNvPr id="78" name="Picture 77">
              <a:extLst>
                <a:ext uri="{FF2B5EF4-FFF2-40B4-BE49-F238E27FC236}">
                  <a16:creationId xmlns:a16="http://schemas.microsoft.com/office/drawing/2014/main" id="{53E5222B-3EE2-41F2-9CB6-D97E38A0C8CA}"/>
                </a:ext>
              </a:extLst>
            </p:cNvPr>
            <p:cNvPicPr>
              <a:picLocks noChangeAspect="1"/>
            </p:cNvPicPr>
            <p:nvPr/>
          </p:nvPicPr>
          <p:blipFill rotWithShape="1">
            <a:blip r:embed="rId4">
              <a:alphaModFix amt="25000"/>
            </a:blip>
            <a:srcRect l="25576" b="5412"/>
            <a:stretch/>
          </p:blipFill>
          <p:spPr>
            <a:xfrm>
              <a:off x="2217741" y="4237458"/>
              <a:ext cx="2647140" cy="2247206"/>
            </a:xfrm>
            <a:prstGeom prst="hexagon">
              <a:avLst>
                <a:gd name="adj" fmla="val 28843"/>
                <a:gd name="vf" fmla="val 115470"/>
              </a:avLst>
            </a:prstGeom>
          </p:spPr>
        </p:pic>
        <p:sp>
          <p:nvSpPr>
            <p:cNvPr id="79" name="Rectangle 78">
              <a:extLst>
                <a:ext uri="{FF2B5EF4-FFF2-40B4-BE49-F238E27FC236}">
                  <a16:creationId xmlns:a16="http://schemas.microsoft.com/office/drawing/2014/main" id="{47A2C649-96E1-4F1A-AF16-D04907A46AB1}"/>
                </a:ext>
              </a:extLst>
            </p:cNvPr>
            <p:cNvSpPr/>
            <p:nvPr/>
          </p:nvSpPr>
          <p:spPr>
            <a:xfrm>
              <a:off x="2763890" y="4259036"/>
              <a:ext cx="445055"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D7DA4">
                      <a:alpha val="25000"/>
                    </a:srgbClr>
                  </a:solidFill>
                  <a:effectLst/>
                  <a:uLnTx/>
                  <a:uFillTx/>
                  <a:latin typeface="Tahoma"/>
                  <a:ea typeface="+mn-ea"/>
                  <a:cs typeface="+mn-cs"/>
                </a:rPr>
                <a:t>af.mil</a:t>
              </a:r>
            </a:p>
          </p:txBody>
        </p:sp>
      </p:grpSp>
      <p:pic>
        <p:nvPicPr>
          <p:cNvPr id="81" name="Picture 80">
            <a:extLst>
              <a:ext uri="{FF2B5EF4-FFF2-40B4-BE49-F238E27FC236}">
                <a16:creationId xmlns:a16="http://schemas.microsoft.com/office/drawing/2014/main" id="{6697F5B4-1904-414B-9EE2-CE784CB866D2}"/>
              </a:ext>
            </a:extLst>
          </p:cNvPr>
          <p:cNvPicPr>
            <a:picLocks noChangeAspect="1"/>
          </p:cNvPicPr>
          <p:nvPr/>
        </p:nvPicPr>
        <p:blipFill rotWithShape="1">
          <a:blip r:embed="rId5">
            <a:extLst>
              <a:ext uri="{28A0092B-C50C-407E-A947-70E740481C1C}">
                <a14:useLocalDpi xmlns:a14="http://schemas.microsoft.com/office/drawing/2010/main" val="0"/>
              </a:ext>
            </a:extLst>
          </a:blip>
          <a:srcRect l="7949" t="16073" r="27844" b="17980"/>
          <a:stretch/>
        </p:blipFill>
        <p:spPr>
          <a:xfrm>
            <a:off x="2278620" y="1277110"/>
            <a:ext cx="2569990" cy="2247206"/>
          </a:xfrm>
          <a:prstGeom prst="hexagon">
            <a:avLst>
              <a:gd name="adj" fmla="val 29069"/>
              <a:gd name="vf" fmla="val 115470"/>
            </a:avLst>
          </a:prstGeom>
        </p:spPr>
      </p:pic>
      <p:grpSp>
        <p:nvGrpSpPr>
          <p:cNvPr id="86" name="Group 85">
            <a:extLst>
              <a:ext uri="{FF2B5EF4-FFF2-40B4-BE49-F238E27FC236}">
                <a16:creationId xmlns:a16="http://schemas.microsoft.com/office/drawing/2014/main" id="{8FC21030-9657-4953-9533-5C014B3C5BFA}"/>
              </a:ext>
            </a:extLst>
          </p:cNvPr>
          <p:cNvGrpSpPr/>
          <p:nvPr/>
        </p:nvGrpSpPr>
        <p:grpSpPr>
          <a:xfrm>
            <a:off x="2282530" y="4139988"/>
            <a:ext cx="2569989" cy="2247206"/>
            <a:chOff x="6979441" y="4201983"/>
            <a:chExt cx="2569989" cy="2247206"/>
          </a:xfrm>
        </p:grpSpPr>
        <p:pic>
          <p:nvPicPr>
            <p:cNvPr id="90" name="Picture 89">
              <a:extLst>
                <a:ext uri="{FF2B5EF4-FFF2-40B4-BE49-F238E27FC236}">
                  <a16:creationId xmlns:a16="http://schemas.microsoft.com/office/drawing/2014/main" id="{00C1317B-DAD3-4EC6-AB3A-DD2FD11E983A}"/>
                </a:ext>
              </a:extLst>
            </p:cNvPr>
            <p:cNvPicPr>
              <a:picLocks noChangeAspect="1"/>
            </p:cNvPicPr>
            <p:nvPr/>
          </p:nvPicPr>
          <p:blipFill rotWithShape="1">
            <a:blip r:embed="rId6">
              <a:alphaModFix amt="25000"/>
            </a:blip>
            <a:srcRect l="9057" r="26614"/>
            <a:stretch/>
          </p:blipFill>
          <p:spPr>
            <a:xfrm>
              <a:off x="6979441" y="4201983"/>
              <a:ext cx="2569989" cy="2247206"/>
            </a:xfrm>
            <a:prstGeom prst="hexagon">
              <a:avLst>
                <a:gd name="adj" fmla="val 28843"/>
                <a:gd name="vf" fmla="val 115470"/>
              </a:avLst>
            </a:prstGeom>
          </p:spPr>
        </p:pic>
        <p:sp>
          <p:nvSpPr>
            <p:cNvPr id="126" name="Rectangle 125">
              <a:extLst>
                <a:ext uri="{FF2B5EF4-FFF2-40B4-BE49-F238E27FC236}">
                  <a16:creationId xmlns:a16="http://schemas.microsoft.com/office/drawing/2014/main" id="{B6B39279-872E-4359-B7FF-D9995916A523}"/>
                </a:ext>
              </a:extLst>
            </p:cNvPr>
            <p:cNvSpPr/>
            <p:nvPr/>
          </p:nvSpPr>
          <p:spPr>
            <a:xfrm>
              <a:off x="7558246" y="6229324"/>
              <a:ext cx="564578"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65000"/>
                      <a:lumOff val="35000"/>
                      <a:alpha val="25000"/>
                    </a:prstClr>
                  </a:solidFill>
                  <a:effectLst/>
                  <a:uLnTx/>
                  <a:uFillTx/>
                  <a:latin typeface="Tahoma"/>
                  <a:ea typeface="+mn-ea"/>
                  <a:cs typeface="+mn-cs"/>
                </a:rPr>
                <a:t>abc.com</a:t>
              </a:r>
            </a:p>
          </p:txBody>
        </p:sp>
      </p:grpSp>
      <p:sp>
        <p:nvSpPr>
          <p:cNvPr id="63" name="Hexagon 62">
            <a:extLst>
              <a:ext uri="{FF2B5EF4-FFF2-40B4-BE49-F238E27FC236}">
                <a16:creationId xmlns:a16="http://schemas.microsoft.com/office/drawing/2014/main" id="{D5C2B022-7CE0-4517-BE6F-649A1F31A0D2}"/>
              </a:ext>
            </a:extLst>
          </p:cNvPr>
          <p:cNvSpPr/>
          <p:nvPr/>
        </p:nvSpPr>
        <p:spPr>
          <a:xfrm>
            <a:off x="4369923" y="2412171"/>
            <a:ext cx="3272610" cy="2821218"/>
          </a:xfrm>
          <a:prstGeom prst="hexagon">
            <a:avLst>
              <a:gd name="adj" fmla="val 29521"/>
              <a:gd name="vf" fmla="val 115470"/>
            </a:avLst>
          </a:prstGeom>
          <a:noFill/>
          <a:ln w="85725" cmpd="sng">
            <a:solidFill>
              <a:srgbClr val="7E7E7E">
                <a:alpha val="10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898989"/>
              </a:solidFill>
              <a:effectLst/>
              <a:uLnTx/>
              <a:uFillTx/>
              <a:latin typeface="Tahoma" charset="0"/>
              <a:ea typeface="+mn-ea"/>
              <a:cs typeface="+mn-cs"/>
            </a:endParaRPr>
          </a:p>
        </p:txBody>
      </p:sp>
      <p:sp>
        <p:nvSpPr>
          <p:cNvPr id="97" name="Rectangle 96">
            <a:extLst>
              <a:ext uri="{FF2B5EF4-FFF2-40B4-BE49-F238E27FC236}">
                <a16:creationId xmlns:a16="http://schemas.microsoft.com/office/drawing/2014/main" id="{3A6F5B5B-F170-46F4-B6B9-F4BEA4234DCA}"/>
              </a:ext>
            </a:extLst>
          </p:cNvPr>
          <p:cNvSpPr/>
          <p:nvPr/>
        </p:nvSpPr>
        <p:spPr>
          <a:xfrm>
            <a:off x="385357" y="1324582"/>
            <a:ext cx="1928147"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2B5F"/>
                </a:solidFill>
                <a:effectLst/>
                <a:uLnTx/>
                <a:uFillTx/>
                <a:latin typeface="Tahoma"/>
                <a:ea typeface="+mn-ea"/>
                <a:cs typeface="+mn-cs"/>
              </a:rPr>
              <a:t>Proficient</a:t>
            </a:r>
            <a:r>
              <a:rPr kumimoji="0" lang="en-US" sz="1600" b="1" i="0" u="none" strike="noStrike" kern="1200" cap="none" spc="0" normalizeH="0" baseline="0" noProof="0" dirty="0">
                <a:ln>
                  <a:noFill/>
                </a:ln>
                <a:solidFill>
                  <a:srgbClr val="1F2B5F"/>
                </a:solidFill>
                <a:effectLst/>
                <a:uLnTx/>
                <a:uFillTx/>
                <a:latin typeface="Tahoma"/>
                <a:ea typeface="+mn-ea"/>
                <a:cs typeface="+mn-cs"/>
              </a:rPr>
              <a:t> </a:t>
            </a:r>
            <a:br>
              <a:rPr kumimoji="0" lang="en-US" sz="1600" b="1" i="0" u="none" strike="noStrike" kern="1200" cap="none" spc="0" normalizeH="0" baseline="0" noProof="0" dirty="0">
                <a:ln>
                  <a:noFill/>
                </a:ln>
                <a:solidFill>
                  <a:srgbClr val="1F2B5F"/>
                </a:solidFill>
                <a:effectLst/>
                <a:uLnTx/>
                <a:uFillTx/>
                <a:latin typeface="Tahoma"/>
                <a:ea typeface="+mn-ea"/>
                <a:cs typeface="+mn-cs"/>
              </a:rPr>
            </a:br>
            <a:r>
              <a:rPr kumimoji="0" lang="en-US" sz="1600" b="1" i="0" u="none" strike="noStrike" kern="1200" cap="none" spc="0" normalizeH="0" baseline="0" noProof="0" dirty="0">
                <a:ln>
                  <a:noFill/>
                </a:ln>
                <a:solidFill>
                  <a:srgbClr val="1F2B5F"/>
                </a:solidFill>
                <a:effectLst/>
                <a:uLnTx/>
                <a:uFillTx/>
                <a:latin typeface="Tahoma"/>
                <a:ea typeface="+mn-ea"/>
                <a:cs typeface="+mn-cs"/>
              </a:rPr>
              <a:t>artificial intelligence</a:t>
            </a:r>
            <a:endParaRPr kumimoji="0" lang="en-US" sz="1600" b="0" i="0" u="none" strike="noStrike" kern="1200" cap="none" spc="0" normalizeH="0" baseline="0" noProof="0" dirty="0">
              <a:ln>
                <a:noFill/>
              </a:ln>
              <a:solidFill>
                <a:srgbClr val="1F2B5F"/>
              </a:solidFill>
              <a:effectLst/>
              <a:uLnTx/>
              <a:uFillTx/>
              <a:latin typeface="Tahoma"/>
              <a:ea typeface="+mn-ea"/>
              <a:cs typeface="+mn-cs"/>
            </a:endParaRPr>
          </a:p>
        </p:txBody>
      </p:sp>
      <p:sp>
        <p:nvSpPr>
          <p:cNvPr id="98" name="Rectangle 97">
            <a:extLst>
              <a:ext uri="{FF2B5EF4-FFF2-40B4-BE49-F238E27FC236}">
                <a16:creationId xmlns:a16="http://schemas.microsoft.com/office/drawing/2014/main" id="{B0B54F3B-EC45-4521-9944-FA859C81F476}"/>
              </a:ext>
            </a:extLst>
          </p:cNvPr>
          <p:cNvSpPr/>
          <p:nvPr/>
        </p:nvSpPr>
        <p:spPr>
          <a:xfrm>
            <a:off x="391899" y="4240702"/>
            <a:ext cx="1921605"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E2C5D">
                    <a:alpha val="25000"/>
                  </a:srgbClr>
                </a:solidFill>
                <a:effectLst/>
                <a:uLnTx/>
                <a:uFillTx/>
                <a:latin typeface="Tahoma"/>
                <a:ea typeface="+mn-ea"/>
                <a:cs typeface="+mn-cs"/>
              </a:rPr>
              <a:t>Confidence in the </a:t>
            </a:r>
            <a:r>
              <a:rPr kumimoji="0" lang="en-US" sz="1600" b="1" i="0" u="none" strike="noStrike" kern="1200" cap="none" spc="0" normalizeH="0" baseline="0" noProof="0" dirty="0">
                <a:ln>
                  <a:noFill/>
                </a:ln>
                <a:solidFill>
                  <a:srgbClr val="1E2C5D">
                    <a:alpha val="25000"/>
                  </a:srgbClr>
                </a:solidFill>
                <a:effectLst/>
                <a:uLnTx/>
                <a:uFillTx/>
                <a:latin typeface="Tahoma"/>
                <a:ea typeface="+mn-ea"/>
                <a:cs typeface="+mn-cs"/>
              </a:rPr>
              <a:t>information domain</a:t>
            </a:r>
          </a:p>
        </p:txBody>
      </p:sp>
      <p:sp>
        <p:nvSpPr>
          <p:cNvPr id="99" name="Rectangle 98">
            <a:extLst>
              <a:ext uri="{FF2B5EF4-FFF2-40B4-BE49-F238E27FC236}">
                <a16:creationId xmlns:a16="http://schemas.microsoft.com/office/drawing/2014/main" id="{25B8178C-9C62-4F8A-B48B-F8783816F27E}"/>
              </a:ext>
            </a:extLst>
          </p:cNvPr>
          <p:cNvSpPr/>
          <p:nvPr/>
        </p:nvSpPr>
        <p:spPr>
          <a:xfrm>
            <a:off x="9701025" y="1324582"/>
            <a:ext cx="2509697" cy="584775"/>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E2C5D">
                    <a:alpha val="25000"/>
                  </a:srgbClr>
                </a:solidFill>
                <a:effectLst/>
                <a:uLnTx/>
                <a:uFillTx/>
                <a:latin typeface="Tahoma"/>
                <a:ea typeface="+mn-ea"/>
                <a:cs typeface="+mn-cs"/>
              </a:rPr>
              <a:t>Advantage in </a:t>
            </a:r>
            <a:r>
              <a:rPr kumimoji="0" lang="en-US" sz="1600" b="1" i="0" u="none" strike="noStrike" kern="1200" cap="none" spc="0" normalizeH="0" baseline="0" noProof="0" dirty="0">
                <a:ln>
                  <a:noFill/>
                </a:ln>
                <a:solidFill>
                  <a:srgbClr val="1E2C5D">
                    <a:alpha val="25000"/>
                  </a:srgbClr>
                </a:solidFill>
                <a:effectLst/>
                <a:uLnTx/>
                <a:uFillTx/>
                <a:latin typeface="Tahoma"/>
                <a:ea typeface="+mn-ea"/>
                <a:cs typeface="+mn-cs"/>
              </a:rPr>
              <a:t>cyber</a:t>
            </a:r>
            <a:r>
              <a:rPr kumimoji="0" lang="en-US" sz="1600" b="0" i="0" u="none" strike="noStrike" kern="1200" cap="none" spc="0" normalizeH="0" baseline="0" noProof="0" dirty="0">
                <a:ln>
                  <a:noFill/>
                </a:ln>
                <a:solidFill>
                  <a:srgbClr val="1E2C5D">
                    <a:alpha val="25000"/>
                  </a:srgbClr>
                </a:solidFill>
                <a:effectLst/>
                <a:uLnTx/>
                <a:uFillTx/>
                <a:latin typeface="Tahoma"/>
                <a:ea typeface="+mn-ea"/>
                <a:cs typeface="+mn-cs"/>
              </a:rPr>
              <a:t> </a:t>
            </a:r>
            <a:r>
              <a:rPr kumimoji="0" lang="en-US" sz="1600" b="1" i="0" u="none" strike="noStrike" kern="1200" cap="none" spc="0" normalizeH="0" baseline="0" noProof="0" dirty="0">
                <a:ln>
                  <a:noFill/>
                </a:ln>
                <a:solidFill>
                  <a:srgbClr val="1E2C5D">
                    <a:alpha val="25000"/>
                  </a:srgbClr>
                </a:solidFill>
                <a:effectLst/>
                <a:uLnTx/>
                <a:uFillTx/>
                <a:latin typeface="Tahoma"/>
                <a:ea typeface="+mn-ea"/>
                <a:cs typeface="+mn-cs"/>
              </a:rPr>
              <a:t>operations</a:t>
            </a:r>
          </a:p>
        </p:txBody>
      </p:sp>
      <p:sp>
        <p:nvSpPr>
          <p:cNvPr id="100" name="Rectangle 99">
            <a:extLst>
              <a:ext uri="{FF2B5EF4-FFF2-40B4-BE49-F238E27FC236}">
                <a16:creationId xmlns:a16="http://schemas.microsoft.com/office/drawing/2014/main" id="{E5BA7362-7BCF-49EF-BA2F-657BA0EAFFC8}"/>
              </a:ext>
            </a:extLst>
          </p:cNvPr>
          <p:cNvSpPr/>
          <p:nvPr/>
        </p:nvSpPr>
        <p:spPr>
          <a:xfrm>
            <a:off x="9701025" y="4240702"/>
            <a:ext cx="1880061" cy="830997"/>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E2C5D">
                    <a:alpha val="25000"/>
                  </a:srgbClr>
                </a:solidFill>
                <a:effectLst/>
                <a:uLnTx/>
                <a:uFillTx/>
                <a:latin typeface="Tahoma"/>
                <a:ea typeface="+mn-ea"/>
                <a:cs typeface="+mn-cs"/>
              </a:rPr>
              <a:t>Resilient, adaptable, and </a:t>
            </a:r>
            <a:r>
              <a:rPr kumimoji="0" lang="en-US" sz="1600" b="1" i="0" u="none" strike="noStrike" kern="1200" cap="none" spc="0" normalizeH="0" baseline="0" noProof="0" dirty="0">
                <a:ln>
                  <a:noFill/>
                </a:ln>
                <a:solidFill>
                  <a:srgbClr val="1E2C5D">
                    <a:alpha val="25000"/>
                  </a:srgbClr>
                </a:solidFill>
                <a:effectLst/>
                <a:uLnTx/>
                <a:uFillTx/>
                <a:latin typeface="Tahoma"/>
                <a:ea typeface="+mn-ea"/>
                <a:cs typeface="+mn-cs"/>
              </a:rPr>
              <a:t>secure</a:t>
            </a:r>
            <a:r>
              <a:rPr kumimoji="0" lang="en-US" sz="1600" b="0" i="0" u="none" strike="noStrike" kern="1200" cap="none" spc="0" normalizeH="0" baseline="0" noProof="0" dirty="0">
                <a:ln>
                  <a:noFill/>
                </a:ln>
                <a:solidFill>
                  <a:srgbClr val="1E2C5D">
                    <a:alpha val="25000"/>
                  </a:srgbClr>
                </a:solidFill>
                <a:effectLst/>
                <a:uLnTx/>
                <a:uFillTx/>
                <a:latin typeface="Tahoma"/>
                <a:ea typeface="+mn-ea"/>
                <a:cs typeface="+mn-cs"/>
              </a:rPr>
              <a:t> </a:t>
            </a:r>
            <a:r>
              <a:rPr kumimoji="0" lang="en-US" sz="1600" b="1" i="0" u="none" strike="noStrike" kern="1200" cap="none" spc="0" normalizeH="0" baseline="0" noProof="0" dirty="0">
                <a:ln>
                  <a:noFill/>
                </a:ln>
                <a:solidFill>
                  <a:srgbClr val="1E2C5D">
                    <a:alpha val="25000"/>
                  </a:srgbClr>
                </a:solidFill>
                <a:effectLst/>
                <a:uLnTx/>
                <a:uFillTx/>
                <a:latin typeface="Tahoma"/>
                <a:ea typeface="+mn-ea"/>
                <a:cs typeface="+mn-cs"/>
              </a:rPr>
              <a:t>systems</a:t>
            </a:r>
          </a:p>
        </p:txBody>
      </p:sp>
      <p:sp>
        <p:nvSpPr>
          <p:cNvPr id="51" name="Rectangle 50">
            <a:extLst>
              <a:ext uri="{FF2B5EF4-FFF2-40B4-BE49-F238E27FC236}">
                <a16:creationId xmlns:a16="http://schemas.microsoft.com/office/drawing/2014/main" id="{E449BB31-C18A-4947-887C-DE70D0DF1671}"/>
              </a:ext>
            </a:extLst>
          </p:cNvPr>
          <p:cNvSpPr/>
          <p:nvPr/>
        </p:nvSpPr>
        <p:spPr>
          <a:xfrm>
            <a:off x="0" y="6673334"/>
            <a:ext cx="393056" cy="184666"/>
          </a:xfrm>
          <a:prstGeom prst="rect">
            <a:avLst/>
          </a:prstGeom>
        </p:spPr>
        <p:txBody>
          <a:bodyPr wrap="none">
            <a:spAutoFit/>
          </a:bodyPr>
          <a:lstStyle/>
          <a:p>
            <a:r>
              <a:rPr lang="en-US" sz="600" dirty="0">
                <a:solidFill>
                  <a:schemeClr val="bg1">
                    <a:lumMod val="85000"/>
                  </a:schemeClr>
                </a:solidFill>
                <a:latin typeface="Tahoma" panose="020B0604030504040204" pitchFamily="34" charset="0"/>
                <a:ea typeface="Tahoma" panose="020B0604030504040204" pitchFamily="34" charset="0"/>
                <a:cs typeface="Tahoma" panose="020B0604030504040204" pitchFamily="34" charset="0"/>
              </a:rPr>
              <a:t>34937</a:t>
            </a:r>
          </a:p>
        </p:txBody>
      </p:sp>
      <p:grpSp>
        <p:nvGrpSpPr>
          <p:cNvPr id="91" name="I2O Logo Blues">
            <a:extLst>
              <a:ext uri="{FF2B5EF4-FFF2-40B4-BE49-F238E27FC236}">
                <a16:creationId xmlns:a16="http://schemas.microsoft.com/office/drawing/2014/main" id="{0E4ABAA0-C307-4A4C-A261-9071983D4607}"/>
              </a:ext>
            </a:extLst>
          </p:cNvPr>
          <p:cNvGrpSpPr/>
          <p:nvPr/>
        </p:nvGrpSpPr>
        <p:grpSpPr>
          <a:xfrm>
            <a:off x="4741010" y="2707640"/>
            <a:ext cx="2542590" cy="2247206"/>
            <a:chOff x="5291137" y="2714625"/>
            <a:chExt cx="1613534" cy="1426082"/>
          </a:xfrm>
        </p:grpSpPr>
        <p:sp>
          <p:nvSpPr>
            <p:cNvPr id="92" name="Freeform: Shape 91">
              <a:extLst>
                <a:ext uri="{FF2B5EF4-FFF2-40B4-BE49-F238E27FC236}">
                  <a16:creationId xmlns:a16="http://schemas.microsoft.com/office/drawing/2014/main" id="{07203E41-ECD7-4712-BD0C-DE3DBF3A2B4C}"/>
                </a:ext>
              </a:extLst>
            </p:cNvPr>
            <p:cNvSpPr/>
            <p:nvPr/>
          </p:nvSpPr>
          <p:spPr>
            <a:xfrm>
              <a:off x="6599014" y="3454717"/>
              <a:ext cx="305657" cy="264699"/>
            </a:xfrm>
            <a:custGeom>
              <a:avLst/>
              <a:gdLst>
                <a:gd name="connsiteX0" fmla="*/ 0 w 305657"/>
                <a:gd name="connsiteY0" fmla="*/ 0 h 264699"/>
                <a:gd name="connsiteX1" fmla="*/ 305657 w 305657"/>
                <a:gd name="connsiteY1" fmla="*/ 0 h 264699"/>
                <a:gd name="connsiteX2" fmla="*/ 152781 w 305657"/>
                <a:gd name="connsiteY2" fmla="*/ 264700 h 264699"/>
                <a:gd name="connsiteX3" fmla="*/ 0 w 305657"/>
                <a:gd name="connsiteY3" fmla="*/ 0 h 264699"/>
              </a:gdLst>
              <a:ahLst/>
              <a:cxnLst>
                <a:cxn ang="0">
                  <a:pos x="connsiteX0" y="connsiteY0"/>
                </a:cxn>
                <a:cxn ang="0">
                  <a:pos x="connsiteX1" y="connsiteY1"/>
                </a:cxn>
                <a:cxn ang="0">
                  <a:pos x="connsiteX2" y="connsiteY2"/>
                </a:cxn>
                <a:cxn ang="0">
                  <a:pos x="connsiteX3" y="connsiteY3"/>
                </a:cxn>
              </a:cxnLst>
              <a:rect l="l" t="t" r="r" b="b"/>
              <a:pathLst>
                <a:path w="305657" h="264699">
                  <a:moveTo>
                    <a:pt x="0" y="0"/>
                  </a:moveTo>
                  <a:lnTo>
                    <a:pt x="305657" y="0"/>
                  </a:lnTo>
                  <a:lnTo>
                    <a:pt x="152781" y="264700"/>
                  </a:lnTo>
                  <a:lnTo>
                    <a:pt x="0" y="0"/>
                  </a:lnTo>
                  <a:close/>
                </a:path>
              </a:pathLst>
            </a:custGeom>
            <a:solidFill>
              <a:srgbClr val="FFFFFF">
                <a:alpha val="0"/>
              </a:srgbClr>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92BCCEB-8158-464D-87CF-D0733F98BFED}"/>
                </a:ext>
              </a:extLst>
            </p:cNvPr>
            <p:cNvSpPr/>
            <p:nvPr/>
          </p:nvSpPr>
          <p:spPr>
            <a:xfrm>
              <a:off x="6573202" y="3114293"/>
              <a:ext cx="331469" cy="286988"/>
            </a:xfrm>
            <a:custGeom>
              <a:avLst/>
              <a:gdLst>
                <a:gd name="connsiteX0" fmla="*/ 165735 w 331469"/>
                <a:gd name="connsiteY0" fmla="*/ 0 h 286988"/>
                <a:gd name="connsiteX1" fmla="*/ 331470 w 331469"/>
                <a:gd name="connsiteY1" fmla="*/ 286988 h 286988"/>
                <a:gd name="connsiteX2" fmla="*/ 0 w 331469"/>
                <a:gd name="connsiteY2" fmla="*/ 286988 h 286988"/>
                <a:gd name="connsiteX3" fmla="*/ 165735 w 331469"/>
                <a:gd name="connsiteY3" fmla="*/ 0 h 286988"/>
              </a:gdLst>
              <a:ahLst/>
              <a:cxnLst>
                <a:cxn ang="0">
                  <a:pos x="connsiteX0" y="connsiteY0"/>
                </a:cxn>
                <a:cxn ang="0">
                  <a:pos x="connsiteX1" y="connsiteY1"/>
                </a:cxn>
                <a:cxn ang="0">
                  <a:pos x="connsiteX2" y="connsiteY2"/>
                </a:cxn>
                <a:cxn ang="0">
                  <a:pos x="connsiteX3" y="connsiteY3"/>
                </a:cxn>
              </a:cxnLst>
              <a:rect l="l" t="t" r="r" b="b"/>
              <a:pathLst>
                <a:path w="331469" h="286988">
                  <a:moveTo>
                    <a:pt x="165735" y="0"/>
                  </a:moveTo>
                  <a:lnTo>
                    <a:pt x="331470" y="286988"/>
                  </a:lnTo>
                  <a:lnTo>
                    <a:pt x="0" y="286988"/>
                  </a:lnTo>
                  <a:lnTo>
                    <a:pt x="165735" y="0"/>
                  </a:lnTo>
                  <a:close/>
                </a:path>
              </a:pathLst>
            </a:custGeom>
            <a:solidFill>
              <a:srgbClr val="FFFFFF">
                <a:alpha val="25000"/>
              </a:srgbClr>
            </a:solid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2680E22-1057-4653-8D4B-8F95EA2DA283}"/>
                </a:ext>
              </a:extLst>
            </p:cNvPr>
            <p:cNvSpPr/>
            <p:nvPr/>
          </p:nvSpPr>
          <p:spPr>
            <a:xfrm>
              <a:off x="6600538" y="3215044"/>
              <a:ext cx="232523" cy="186237"/>
            </a:xfrm>
            <a:custGeom>
              <a:avLst/>
              <a:gdLst>
                <a:gd name="connsiteX0" fmla="*/ 0 w 232523"/>
                <a:gd name="connsiteY0" fmla="*/ 186238 h 186237"/>
                <a:gd name="connsiteX1" fmla="*/ 181737 w 232523"/>
                <a:gd name="connsiteY1" fmla="*/ 186238 h 186237"/>
                <a:gd name="connsiteX2" fmla="*/ 225647 w 232523"/>
                <a:gd name="connsiteY2" fmla="*/ 110228 h 186237"/>
                <a:gd name="connsiteX3" fmla="*/ 175641 w 232523"/>
                <a:gd name="connsiteY3" fmla="*/ 23646 h 186237"/>
                <a:gd name="connsiteX4" fmla="*/ 93821 w 232523"/>
                <a:gd name="connsiteY4" fmla="*/ 23646 h 186237"/>
                <a:gd name="connsiteX5" fmla="*/ 0 w 232523"/>
                <a:gd name="connsiteY5" fmla="*/ 186238 h 1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523" h="186237">
                  <a:moveTo>
                    <a:pt x="0" y="186238"/>
                  </a:moveTo>
                  <a:lnTo>
                    <a:pt x="181737" y="186238"/>
                  </a:lnTo>
                  <a:cubicBezTo>
                    <a:pt x="220789" y="186238"/>
                    <a:pt x="245174" y="144042"/>
                    <a:pt x="225647" y="110228"/>
                  </a:cubicBezTo>
                  <a:lnTo>
                    <a:pt x="175641" y="23646"/>
                  </a:lnTo>
                  <a:cubicBezTo>
                    <a:pt x="157448" y="-7882"/>
                    <a:pt x="112014" y="-7882"/>
                    <a:pt x="93821" y="23646"/>
                  </a:cubicBezTo>
                  <a:lnTo>
                    <a:pt x="0" y="186238"/>
                  </a:lnTo>
                  <a:close/>
                </a:path>
              </a:pathLst>
            </a:custGeom>
            <a:solidFill>
              <a:srgbClr val="5E7996">
                <a:alpha val="25000"/>
              </a:srgb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C162599-3BA3-4FCB-A4FE-7BBBEC022665}"/>
                </a:ext>
              </a:extLst>
            </p:cNvPr>
            <p:cNvSpPr/>
            <p:nvPr/>
          </p:nvSpPr>
          <p:spPr>
            <a:xfrm>
              <a:off x="6437870" y="3506819"/>
              <a:ext cx="199741" cy="240125"/>
            </a:xfrm>
            <a:custGeom>
              <a:avLst/>
              <a:gdLst>
                <a:gd name="connsiteX0" fmla="*/ 50559 w 199741"/>
                <a:gd name="connsiteY0" fmla="*/ 240125 h 240125"/>
                <a:gd name="connsiteX1" fmla="*/ 143999 w 199741"/>
                <a:gd name="connsiteY1" fmla="*/ 240125 h 240125"/>
                <a:gd name="connsiteX2" fmla="*/ 192195 w 199741"/>
                <a:gd name="connsiteY2" fmla="*/ 156686 h 240125"/>
                <a:gd name="connsiteX3" fmla="*/ 101708 w 199741"/>
                <a:gd name="connsiteY3" fmla="*/ 0 h 240125"/>
                <a:gd name="connsiteX4" fmla="*/ 6839 w 199741"/>
                <a:gd name="connsiteY4" fmla="*/ 164402 h 240125"/>
                <a:gd name="connsiteX5" fmla="*/ 50559 w 199741"/>
                <a:gd name="connsiteY5" fmla="*/ 240125 h 24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741" h="240125">
                  <a:moveTo>
                    <a:pt x="50559" y="240125"/>
                  </a:moveTo>
                  <a:lnTo>
                    <a:pt x="143999" y="240125"/>
                  </a:lnTo>
                  <a:cubicBezTo>
                    <a:pt x="186861" y="240125"/>
                    <a:pt x="213627" y="193739"/>
                    <a:pt x="192195" y="156686"/>
                  </a:cubicBezTo>
                  <a:lnTo>
                    <a:pt x="101708" y="0"/>
                  </a:lnTo>
                  <a:lnTo>
                    <a:pt x="6839" y="164402"/>
                  </a:lnTo>
                  <a:cubicBezTo>
                    <a:pt x="-12592" y="198025"/>
                    <a:pt x="11697" y="240125"/>
                    <a:pt x="50559" y="240125"/>
                  </a:cubicBezTo>
                  <a:close/>
                </a:path>
              </a:pathLst>
            </a:custGeom>
            <a:solidFill>
              <a:srgbClr val="2F517F">
                <a:alpha val="25000"/>
              </a:srgbClr>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3238BE4-6A42-41EE-B12F-A7E9710B7832}"/>
                </a:ext>
              </a:extLst>
            </p:cNvPr>
            <p:cNvSpPr/>
            <p:nvPr/>
          </p:nvSpPr>
          <p:spPr>
            <a:xfrm>
              <a:off x="6569773" y="3454622"/>
              <a:ext cx="260453" cy="212122"/>
            </a:xfrm>
            <a:custGeom>
              <a:avLst/>
              <a:gdLst>
                <a:gd name="connsiteX0" fmla="*/ 0 w 260453"/>
                <a:gd name="connsiteY0" fmla="*/ 95 h 212122"/>
                <a:gd name="connsiteX1" fmla="*/ 104299 w 260453"/>
                <a:gd name="connsiteY1" fmla="*/ 186404 h 212122"/>
                <a:gd name="connsiteX2" fmla="*/ 191643 w 260453"/>
                <a:gd name="connsiteY2" fmla="*/ 186976 h 212122"/>
                <a:gd name="connsiteX3" fmla="*/ 253175 w 260453"/>
                <a:gd name="connsiteY3" fmla="*/ 80391 h 212122"/>
                <a:gd name="connsiteX4" fmla="*/ 206788 w 260453"/>
                <a:gd name="connsiteY4" fmla="*/ 0 h 212122"/>
                <a:gd name="connsiteX5" fmla="*/ 0 w 260453"/>
                <a:gd name="connsiteY5" fmla="*/ 0 h 212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453" h="212122">
                  <a:moveTo>
                    <a:pt x="0" y="95"/>
                  </a:moveTo>
                  <a:lnTo>
                    <a:pt x="104299" y="186404"/>
                  </a:lnTo>
                  <a:cubicBezTo>
                    <a:pt x="123349" y="220409"/>
                    <a:pt x="172212" y="220790"/>
                    <a:pt x="191643" y="186976"/>
                  </a:cubicBezTo>
                  <a:lnTo>
                    <a:pt x="253175" y="80391"/>
                  </a:lnTo>
                  <a:cubicBezTo>
                    <a:pt x="273844" y="44672"/>
                    <a:pt x="248031" y="0"/>
                    <a:pt x="206788" y="0"/>
                  </a:cubicBezTo>
                  <a:lnTo>
                    <a:pt x="0" y="0"/>
                  </a:lnTo>
                  <a:close/>
                </a:path>
              </a:pathLst>
            </a:custGeom>
            <a:solidFill>
              <a:srgbClr val="3C5E89">
                <a:alpha val="25000"/>
              </a:srgbClr>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1C9E831-B413-419A-ABF9-C67E7CA351FB}"/>
                </a:ext>
              </a:extLst>
            </p:cNvPr>
            <p:cNvSpPr/>
            <p:nvPr/>
          </p:nvSpPr>
          <p:spPr>
            <a:xfrm>
              <a:off x="6360794" y="3085052"/>
              <a:ext cx="305180" cy="264318"/>
            </a:xfrm>
            <a:custGeom>
              <a:avLst/>
              <a:gdLst>
                <a:gd name="connsiteX0" fmla="*/ 152591 w 305180"/>
                <a:gd name="connsiteY0" fmla="*/ 264319 h 264318"/>
                <a:gd name="connsiteX1" fmla="*/ 305181 w 305180"/>
                <a:gd name="connsiteY1" fmla="*/ 0 h 264318"/>
                <a:gd name="connsiteX2" fmla="*/ 0 w 305180"/>
                <a:gd name="connsiteY2" fmla="*/ 0 h 264318"/>
                <a:gd name="connsiteX3" fmla="*/ 152591 w 305180"/>
                <a:gd name="connsiteY3" fmla="*/ 264319 h 264318"/>
              </a:gdLst>
              <a:ahLst/>
              <a:cxnLst>
                <a:cxn ang="0">
                  <a:pos x="connsiteX0" y="connsiteY0"/>
                </a:cxn>
                <a:cxn ang="0">
                  <a:pos x="connsiteX1" y="connsiteY1"/>
                </a:cxn>
                <a:cxn ang="0">
                  <a:pos x="connsiteX2" y="connsiteY2"/>
                </a:cxn>
                <a:cxn ang="0">
                  <a:pos x="connsiteX3" y="connsiteY3"/>
                </a:cxn>
              </a:cxnLst>
              <a:rect l="l" t="t" r="r" b="b"/>
              <a:pathLst>
                <a:path w="305180" h="264318">
                  <a:moveTo>
                    <a:pt x="152591" y="264319"/>
                  </a:moveTo>
                  <a:lnTo>
                    <a:pt x="305181" y="0"/>
                  </a:lnTo>
                  <a:lnTo>
                    <a:pt x="0" y="0"/>
                  </a:lnTo>
                  <a:lnTo>
                    <a:pt x="152591" y="264319"/>
                  </a:lnTo>
                  <a:close/>
                </a:path>
              </a:pathLst>
            </a:custGeom>
            <a:solidFill>
              <a:srgbClr val="2F517F">
                <a:alpha val="25000"/>
              </a:srgbClr>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961E9C2-074D-4987-8F2B-6A47FECCC3DB}"/>
                </a:ext>
              </a:extLst>
            </p:cNvPr>
            <p:cNvSpPr/>
            <p:nvPr/>
          </p:nvSpPr>
          <p:spPr>
            <a:xfrm>
              <a:off x="6171437" y="3135630"/>
              <a:ext cx="306800" cy="265652"/>
            </a:xfrm>
            <a:custGeom>
              <a:avLst/>
              <a:gdLst>
                <a:gd name="connsiteX0" fmla="*/ 306800 w 306800"/>
                <a:gd name="connsiteY0" fmla="*/ 265652 h 265652"/>
                <a:gd name="connsiteX1" fmla="*/ 153448 w 306800"/>
                <a:gd name="connsiteY1" fmla="*/ 0 h 265652"/>
                <a:gd name="connsiteX2" fmla="*/ 0 w 306800"/>
                <a:gd name="connsiteY2" fmla="*/ 265652 h 265652"/>
                <a:gd name="connsiteX3" fmla="*/ 306800 w 306800"/>
                <a:gd name="connsiteY3" fmla="*/ 265652 h 265652"/>
              </a:gdLst>
              <a:ahLst/>
              <a:cxnLst>
                <a:cxn ang="0">
                  <a:pos x="connsiteX0" y="connsiteY0"/>
                </a:cxn>
                <a:cxn ang="0">
                  <a:pos x="connsiteX1" y="connsiteY1"/>
                </a:cxn>
                <a:cxn ang="0">
                  <a:pos x="connsiteX2" y="connsiteY2"/>
                </a:cxn>
                <a:cxn ang="0">
                  <a:pos x="connsiteX3" y="connsiteY3"/>
                </a:cxn>
              </a:cxnLst>
              <a:rect l="l" t="t" r="r" b="b"/>
              <a:pathLst>
                <a:path w="306800" h="265652">
                  <a:moveTo>
                    <a:pt x="306800" y="265652"/>
                  </a:moveTo>
                  <a:lnTo>
                    <a:pt x="153448" y="0"/>
                  </a:lnTo>
                  <a:lnTo>
                    <a:pt x="0" y="265652"/>
                  </a:lnTo>
                  <a:lnTo>
                    <a:pt x="306800" y="265652"/>
                  </a:lnTo>
                  <a:close/>
                </a:path>
              </a:pathLst>
            </a:custGeom>
            <a:solidFill>
              <a:srgbClr val="2F517F">
                <a:alpha val="25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38C5611-EF67-4C58-8A1B-8CC6375583A2}"/>
                </a:ext>
              </a:extLst>
            </p:cNvPr>
            <p:cNvSpPr/>
            <p:nvPr/>
          </p:nvSpPr>
          <p:spPr>
            <a:xfrm>
              <a:off x="5972703" y="3085052"/>
              <a:ext cx="230374" cy="263270"/>
            </a:xfrm>
            <a:custGeom>
              <a:avLst/>
              <a:gdLst>
                <a:gd name="connsiteX0" fmla="*/ 7281 w 230374"/>
                <a:gd name="connsiteY0" fmla="*/ 81534 h 263270"/>
                <a:gd name="connsiteX1" fmla="*/ 112247 w 230374"/>
                <a:gd name="connsiteY1" fmla="*/ 263271 h 263270"/>
                <a:gd name="connsiteX2" fmla="*/ 224070 w 230374"/>
                <a:gd name="connsiteY2" fmla="*/ 69628 h 263270"/>
                <a:gd name="connsiteX3" fmla="*/ 183875 w 230374"/>
                <a:gd name="connsiteY3" fmla="*/ 0 h 263270"/>
                <a:gd name="connsiteX4" fmla="*/ 54430 w 230374"/>
                <a:gd name="connsiteY4" fmla="*/ 0 h 263270"/>
                <a:gd name="connsiteX5" fmla="*/ 7377 w 230374"/>
                <a:gd name="connsiteY5" fmla="*/ 81534 h 26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74" h="263270">
                  <a:moveTo>
                    <a:pt x="7281" y="81534"/>
                  </a:moveTo>
                  <a:lnTo>
                    <a:pt x="112247" y="263271"/>
                  </a:lnTo>
                  <a:lnTo>
                    <a:pt x="224070" y="69628"/>
                  </a:lnTo>
                  <a:cubicBezTo>
                    <a:pt x="241977" y="38672"/>
                    <a:pt x="219594" y="0"/>
                    <a:pt x="183875" y="0"/>
                  </a:cubicBezTo>
                  <a:lnTo>
                    <a:pt x="54430" y="0"/>
                  </a:lnTo>
                  <a:cubicBezTo>
                    <a:pt x="12615" y="0"/>
                    <a:pt x="-13579" y="45339"/>
                    <a:pt x="7377" y="81534"/>
                  </a:cubicBezTo>
                  <a:close/>
                </a:path>
              </a:pathLst>
            </a:custGeom>
            <a:solidFill>
              <a:srgbClr val="202B5E">
                <a:alpha val="25000"/>
              </a:srgbClr>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671CBB8-9A3B-45A4-87A7-47F8E7E72968}"/>
                </a:ext>
              </a:extLst>
            </p:cNvPr>
            <p:cNvSpPr/>
            <p:nvPr/>
          </p:nvSpPr>
          <p:spPr>
            <a:xfrm>
              <a:off x="5996366" y="2834282"/>
              <a:ext cx="203112" cy="193714"/>
            </a:xfrm>
            <a:custGeom>
              <a:avLst/>
              <a:gdLst>
                <a:gd name="connsiteX0" fmla="*/ 49246 w 203112"/>
                <a:gd name="connsiteY0" fmla="*/ 193619 h 193714"/>
                <a:gd name="connsiteX1" fmla="*/ 152687 w 203112"/>
                <a:gd name="connsiteY1" fmla="*/ 193619 h 193714"/>
                <a:gd name="connsiteX2" fmla="*/ 196312 w 203112"/>
                <a:gd name="connsiteY2" fmla="*/ 118181 h 193714"/>
                <a:gd name="connsiteX3" fmla="*/ 141162 w 203112"/>
                <a:gd name="connsiteY3" fmla="*/ 22646 h 193714"/>
                <a:gd name="connsiteX4" fmla="*/ 62771 w 203112"/>
                <a:gd name="connsiteY4" fmla="*/ 22646 h 193714"/>
                <a:gd name="connsiteX5" fmla="*/ 6669 w 203112"/>
                <a:gd name="connsiteY5" fmla="*/ 119896 h 193714"/>
                <a:gd name="connsiteX6" fmla="*/ 49246 w 203112"/>
                <a:gd name="connsiteY6" fmla="*/ 193715 h 19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112" h="193714">
                  <a:moveTo>
                    <a:pt x="49246" y="193619"/>
                  </a:moveTo>
                  <a:lnTo>
                    <a:pt x="152687" y="193619"/>
                  </a:lnTo>
                  <a:cubicBezTo>
                    <a:pt x="191454" y="193619"/>
                    <a:pt x="215648" y="151709"/>
                    <a:pt x="196312" y="118181"/>
                  </a:cubicBezTo>
                  <a:lnTo>
                    <a:pt x="141162" y="22646"/>
                  </a:lnTo>
                  <a:cubicBezTo>
                    <a:pt x="123731" y="-7549"/>
                    <a:pt x="80202" y="-7549"/>
                    <a:pt x="62771" y="22646"/>
                  </a:cubicBezTo>
                  <a:lnTo>
                    <a:pt x="6669" y="119896"/>
                  </a:lnTo>
                  <a:cubicBezTo>
                    <a:pt x="-12286" y="152662"/>
                    <a:pt x="11432" y="193715"/>
                    <a:pt x="49246" y="193715"/>
                  </a:cubicBezTo>
                  <a:close/>
                </a:path>
              </a:pathLst>
            </a:custGeom>
            <a:solidFill>
              <a:srgbClr val="3C5E89">
                <a:alpha val="25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1D26F1F-FADD-4B4E-85F5-76A8A7B03BD2}"/>
                </a:ext>
              </a:extLst>
            </p:cNvPr>
            <p:cNvSpPr/>
            <p:nvPr/>
          </p:nvSpPr>
          <p:spPr>
            <a:xfrm>
              <a:off x="5531452" y="3507009"/>
              <a:ext cx="304800" cy="264033"/>
            </a:xfrm>
            <a:custGeom>
              <a:avLst/>
              <a:gdLst>
                <a:gd name="connsiteX0" fmla="*/ 152400 w 304800"/>
                <a:gd name="connsiteY0" fmla="*/ 0 h 264033"/>
                <a:gd name="connsiteX1" fmla="*/ 0 w 304800"/>
                <a:gd name="connsiteY1" fmla="*/ 264033 h 264033"/>
                <a:gd name="connsiteX2" fmla="*/ 304800 w 304800"/>
                <a:gd name="connsiteY2" fmla="*/ 264033 h 264033"/>
                <a:gd name="connsiteX3" fmla="*/ 152400 w 304800"/>
                <a:gd name="connsiteY3" fmla="*/ 0 h 264033"/>
              </a:gdLst>
              <a:ahLst/>
              <a:cxnLst>
                <a:cxn ang="0">
                  <a:pos x="connsiteX0" y="connsiteY0"/>
                </a:cxn>
                <a:cxn ang="0">
                  <a:pos x="connsiteX1" y="connsiteY1"/>
                </a:cxn>
                <a:cxn ang="0">
                  <a:pos x="connsiteX2" y="connsiteY2"/>
                </a:cxn>
                <a:cxn ang="0">
                  <a:pos x="connsiteX3" y="connsiteY3"/>
                </a:cxn>
              </a:cxnLst>
              <a:rect l="l" t="t" r="r" b="b"/>
              <a:pathLst>
                <a:path w="304800" h="264033">
                  <a:moveTo>
                    <a:pt x="152400" y="0"/>
                  </a:moveTo>
                  <a:lnTo>
                    <a:pt x="0" y="264033"/>
                  </a:lnTo>
                  <a:lnTo>
                    <a:pt x="304800" y="264033"/>
                  </a:lnTo>
                  <a:lnTo>
                    <a:pt x="152400" y="0"/>
                  </a:lnTo>
                  <a:close/>
                </a:path>
              </a:pathLst>
            </a:custGeom>
            <a:solidFill>
              <a:srgbClr val="243E69">
                <a:alpha val="25000"/>
              </a:srgbClr>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5DB462D-6DD3-4D92-8860-AAC48C77ED46}"/>
                </a:ext>
              </a:extLst>
            </p:cNvPr>
            <p:cNvSpPr/>
            <p:nvPr/>
          </p:nvSpPr>
          <p:spPr>
            <a:xfrm>
              <a:off x="6146862" y="3454717"/>
              <a:ext cx="305657" cy="264699"/>
            </a:xfrm>
            <a:custGeom>
              <a:avLst/>
              <a:gdLst>
                <a:gd name="connsiteX0" fmla="*/ 0 w 305657"/>
                <a:gd name="connsiteY0" fmla="*/ 0 h 264699"/>
                <a:gd name="connsiteX1" fmla="*/ 152876 w 305657"/>
                <a:gd name="connsiteY1" fmla="*/ 264700 h 264699"/>
                <a:gd name="connsiteX2" fmla="*/ 305657 w 305657"/>
                <a:gd name="connsiteY2" fmla="*/ 0 h 264699"/>
                <a:gd name="connsiteX3" fmla="*/ 0 w 305657"/>
                <a:gd name="connsiteY3" fmla="*/ 0 h 264699"/>
              </a:gdLst>
              <a:ahLst/>
              <a:cxnLst>
                <a:cxn ang="0">
                  <a:pos x="connsiteX0" y="connsiteY0"/>
                </a:cxn>
                <a:cxn ang="0">
                  <a:pos x="connsiteX1" y="connsiteY1"/>
                </a:cxn>
                <a:cxn ang="0">
                  <a:pos x="connsiteX2" y="connsiteY2"/>
                </a:cxn>
                <a:cxn ang="0">
                  <a:pos x="connsiteX3" y="connsiteY3"/>
                </a:cxn>
              </a:cxnLst>
              <a:rect l="l" t="t" r="r" b="b"/>
              <a:pathLst>
                <a:path w="305657" h="264699">
                  <a:moveTo>
                    <a:pt x="0" y="0"/>
                  </a:moveTo>
                  <a:lnTo>
                    <a:pt x="152876" y="264700"/>
                  </a:lnTo>
                  <a:lnTo>
                    <a:pt x="305657" y="0"/>
                  </a:lnTo>
                  <a:lnTo>
                    <a:pt x="0" y="0"/>
                  </a:lnTo>
                  <a:close/>
                </a:path>
              </a:pathLst>
            </a:custGeom>
            <a:solidFill>
              <a:srgbClr val="5E7996">
                <a:alpha val="25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386810C-A3C7-492D-941F-E2F1E6DDC28C}"/>
                </a:ext>
              </a:extLst>
            </p:cNvPr>
            <p:cNvSpPr/>
            <p:nvPr/>
          </p:nvSpPr>
          <p:spPr>
            <a:xfrm>
              <a:off x="5744812" y="3185231"/>
              <a:ext cx="305466" cy="216050"/>
            </a:xfrm>
            <a:custGeom>
              <a:avLst/>
              <a:gdLst>
                <a:gd name="connsiteX0" fmla="*/ 305467 w 305466"/>
                <a:gd name="connsiteY0" fmla="*/ 216051 h 216050"/>
                <a:gd name="connsiteX1" fmla="*/ 194691 w 305466"/>
                <a:gd name="connsiteY1" fmla="*/ 24217 h 216050"/>
                <a:gd name="connsiteX2" fmla="*/ 110776 w 305466"/>
                <a:gd name="connsiteY2" fmla="*/ 24217 h 216050"/>
                <a:gd name="connsiteX3" fmla="*/ 0 w 305466"/>
                <a:gd name="connsiteY3" fmla="*/ 216051 h 216050"/>
                <a:gd name="connsiteX4" fmla="*/ 305467 w 305466"/>
                <a:gd name="connsiteY4" fmla="*/ 216051 h 2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466" h="216050">
                  <a:moveTo>
                    <a:pt x="305467" y="216051"/>
                  </a:moveTo>
                  <a:lnTo>
                    <a:pt x="194691" y="24217"/>
                  </a:lnTo>
                  <a:cubicBezTo>
                    <a:pt x="176022" y="-8072"/>
                    <a:pt x="129445" y="-8072"/>
                    <a:pt x="110776" y="24217"/>
                  </a:cubicBezTo>
                  <a:lnTo>
                    <a:pt x="0" y="216051"/>
                  </a:lnTo>
                  <a:lnTo>
                    <a:pt x="305467" y="216051"/>
                  </a:lnTo>
                  <a:close/>
                </a:path>
              </a:pathLst>
            </a:custGeom>
            <a:solidFill>
              <a:srgbClr val="2F517F">
                <a:alpha val="25000"/>
              </a:srgbClr>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1D82316-DAA2-4D2D-ACBD-021E4B6A244E}"/>
                </a:ext>
              </a:extLst>
            </p:cNvPr>
            <p:cNvSpPr/>
            <p:nvPr/>
          </p:nvSpPr>
          <p:spPr>
            <a:xfrm>
              <a:off x="6008295" y="3505771"/>
              <a:ext cx="242104" cy="241172"/>
            </a:xfrm>
            <a:custGeom>
              <a:avLst/>
              <a:gdLst>
                <a:gd name="connsiteX0" fmla="*/ 49795 w 242104"/>
                <a:gd name="connsiteY0" fmla="*/ 241173 h 241172"/>
                <a:gd name="connsiteX1" fmla="*/ 242104 w 242104"/>
                <a:gd name="connsiteY1" fmla="*/ 241173 h 241172"/>
                <a:gd name="connsiteX2" fmla="*/ 102849 w 242104"/>
                <a:gd name="connsiteY2" fmla="*/ 0 h 241172"/>
                <a:gd name="connsiteX3" fmla="*/ 6742 w 242104"/>
                <a:gd name="connsiteY3" fmla="*/ 166497 h 241172"/>
                <a:gd name="connsiteX4" fmla="*/ 49795 w 242104"/>
                <a:gd name="connsiteY4" fmla="*/ 241078 h 241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04" h="241172">
                  <a:moveTo>
                    <a:pt x="49795" y="241173"/>
                  </a:moveTo>
                  <a:lnTo>
                    <a:pt x="242104" y="241173"/>
                  </a:lnTo>
                  <a:lnTo>
                    <a:pt x="102849" y="0"/>
                  </a:lnTo>
                  <a:lnTo>
                    <a:pt x="6742" y="166497"/>
                  </a:lnTo>
                  <a:cubicBezTo>
                    <a:pt x="-12404" y="199644"/>
                    <a:pt x="11504" y="241078"/>
                    <a:pt x="49795" y="241078"/>
                  </a:cubicBezTo>
                  <a:close/>
                </a:path>
              </a:pathLst>
            </a:custGeom>
            <a:solidFill>
              <a:srgbClr val="3C5E89">
                <a:alpha val="25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12E3B80-8031-444F-9C53-0723D464250C}"/>
                </a:ext>
              </a:extLst>
            </p:cNvPr>
            <p:cNvSpPr/>
            <p:nvPr/>
          </p:nvSpPr>
          <p:spPr>
            <a:xfrm>
              <a:off x="5718904" y="3454717"/>
              <a:ext cx="304514" cy="263747"/>
            </a:xfrm>
            <a:custGeom>
              <a:avLst/>
              <a:gdLst>
                <a:gd name="connsiteX0" fmla="*/ 0 w 304514"/>
                <a:gd name="connsiteY0" fmla="*/ 0 h 263747"/>
                <a:gd name="connsiteX1" fmla="*/ 152210 w 304514"/>
                <a:gd name="connsiteY1" fmla="*/ 263747 h 263747"/>
                <a:gd name="connsiteX2" fmla="*/ 304514 w 304514"/>
                <a:gd name="connsiteY2" fmla="*/ 0 h 263747"/>
                <a:gd name="connsiteX3" fmla="*/ 0 w 304514"/>
                <a:gd name="connsiteY3" fmla="*/ 0 h 263747"/>
              </a:gdLst>
              <a:ahLst/>
              <a:cxnLst>
                <a:cxn ang="0">
                  <a:pos x="connsiteX0" y="connsiteY0"/>
                </a:cxn>
                <a:cxn ang="0">
                  <a:pos x="connsiteX1" y="connsiteY1"/>
                </a:cxn>
                <a:cxn ang="0">
                  <a:pos x="connsiteX2" y="connsiteY2"/>
                </a:cxn>
                <a:cxn ang="0">
                  <a:pos x="connsiteX3" y="connsiteY3"/>
                </a:cxn>
              </a:cxnLst>
              <a:rect l="l" t="t" r="r" b="b"/>
              <a:pathLst>
                <a:path w="304514" h="263747">
                  <a:moveTo>
                    <a:pt x="0" y="0"/>
                  </a:moveTo>
                  <a:lnTo>
                    <a:pt x="152210" y="263747"/>
                  </a:lnTo>
                  <a:lnTo>
                    <a:pt x="304514" y="0"/>
                  </a:lnTo>
                  <a:lnTo>
                    <a:pt x="0" y="0"/>
                  </a:lnTo>
                  <a:close/>
                </a:path>
              </a:pathLst>
            </a:custGeom>
            <a:solidFill>
              <a:srgbClr val="3C5E89">
                <a:alpha val="25000"/>
              </a:srgbClr>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68A1C19E-EECA-4C0C-9522-832003022AF7}"/>
                </a:ext>
              </a:extLst>
            </p:cNvPr>
            <p:cNvSpPr/>
            <p:nvPr/>
          </p:nvSpPr>
          <p:spPr>
            <a:xfrm>
              <a:off x="5718904" y="3853719"/>
              <a:ext cx="331374" cy="286988"/>
            </a:xfrm>
            <a:custGeom>
              <a:avLst/>
              <a:gdLst>
                <a:gd name="connsiteX0" fmla="*/ 0 w 331374"/>
                <a:gd name="connsiteY0" fmla="*/ 286988 h 286988"/>
                <a:gd name="connsiteX1" fmla="*/ 331375 w 331374"/>
                <a:gd name="connsiteY1" fmla="*/ 286988 h 286988"/>
                <a:gd name="connsiteX2" fmla="*/ 165640 w 331374"/>
                <a:gd name="connsiteY2" fmla="*/ 0 h 286988"/>
                <a:gd name="connsiteX3" fmla="*/ 0 w 331374"/>
                <a:gd name="connsiteY3" fmla="*/ 286988 h 286988"/>
              </a:gdLst>
              <a:ahLst/>
              <a:cxnLst>
                <a:cxn ang="0">
                  <a:pos x="connsiteX0" y="connsiteY0"/>
                </a:cxn>
                <a:cxn ang="0">
                  <a:pos x="connsiteX1" y="connsiteY1"/>
                </a:cxn>
                <a:cxn ang="0">
                  <a:pos x="connsiteX2" y="connsiteY2"/>
                </a:cxn>
                <a:cxn ang="0">
                  <a:pos x="connsiteX3" y="connsiteY3"/>
                </a:cxn>
              </a:cxnLst>
              <a:rect l="l" t="t" r="r" b="b"/>
              <a:pathLst>
                <a:path w="331374" h="286988">
                  <a:moveTo>
                    <a:pt x="0" y="286988"/>
                  </a:moveTo>
                  <a:lnTo>
                    <a:pt x="331375" y="286988"/>
                  </a:lnTo>
                  <a:lnTo>
                    <a:pt x="165640" y="0"/>
                  </a:lnTo>
                  <a:lnTo>
                    <a:pt x="0" y="286988"/>
                  </a:lnTo>
                  <a:close/>
                </a:path>
              </a:pathLst>
            </a:custGeom>
            <a:solidFill>
              <a:srgbClr val="5E7996">
                <a:alpha val="25000"/>
              </a:srgbClr>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8C7418-5901-48C4-8075-9390D6C722A8}"/>
                </a:ext>
              </a:extLst>
            </p:cNvPr>
            <p:cNvSpPr/>
            <p:nvPr/>
          </p:nvSpPr>
          <p:spPr>
            <a:xfrm>
              <a:off x="5946742" y="3848481"/>
              <a:ext cx="303656" cy="262985"/>
            </a:xfrm>
            <a:custGeom>
              <a:avLst/>
              <a:gdLst>
                <a:gd name="connsiteX0" fmla="*/ 0 w 303656"/>
                <a:gd name="connsiteY0" fmla="*/ 0 h 262985"/>
                <a:gd name="connsiteX1" fmla="*/ 151828 w 303656"/>
                <a:gd name="connsiteY1" fmla="*/ 262985 h 262985"/>
                <a:gd name="connsiteX2" fmla="*/ 303657 w 303656"/>
                <a:gd name="connsiteY2" fmla="*/ 0 h 262985"/>
                <a:gd name="connsiteX3" fmla="*/ 0 w 303656"/>
                <a:gd name="connsiteY3" fmla="*/ 0 h 262985"/>
              </a:gdLst>
              <a:ahLst/>
              <a:cxnLst>
                <a:cxn ang="0">
                  <a:pos x="connsiteX0" y="connsiteY0"/>
                </a:cxn>
                <a:cxn ang="0">
                  <a:pos x="connsiteX1" y="connsiteY1"/>
                </a:cxn>
                <a:cxn ang="0">
                  <a:pos x="connsiteX2" y="connsiteY2"/>
                </a:cxn>
                <a:cxn ang="0">
                  <a:pos x="connsiteX3" y="connsiteY3"/>
                </a:cxn>
              </a:cxnLst>
              <a:rect l="l" t="t" r="r" b="b"/>
              <a:pathLst>
                <a:path w="303656" h="262985">
                  <a:moveTo>
                    <a:pt x="0" y="0"/>
                  </a:moveTo>
                  <a:lnTo>
                    <a:pt x="151828" y="262985"/>
                  </a:lnTo>
                  <a:lnTo>
                    <a:pt x="303657" y="0"/>
                  </a:lnTo>
                  <a:lnTo>
                    <a:pt x="0" y="0"/>
                  </a:lnTo>
                  <a:close/>
                </a:path>
              </a:pathLst>
            </a:custGeom>
            <a:solidFill>
              <a:srgbClr val="243E69">
                <a:alpha val="25000"/>
              </a:srgbClr>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75AF855-7F80-4628-A1FC-7836954AE5EA}"/>
                </a:ext>
              </a:extLst>
            </p:cNvPr>
            <p:cNvSpPr/>
            <p:nvPr/>
          </p:nvSpPr>
          <p:spPr>
            <a:xfrm>
              <a:off x="5504878" y="3824477"/>
              <a:ext cx="331374" cy="286988"/>
            </a:xfrm>
            <a:custGeom>
              <a:avLst/>
              <a:gdLst>
                <a:gd name="connsiteX0" fmla="*/ 0 w 331374"/>
                <a:gd name="connsiteY0" fmla="*/ 0 h 286988"/>
                <a:gd name="connsiteX1" fmla="*/ 165735 w 331374"/>
                <a:gd name="connsiteY1" fmla="*/ 286988 h 286988"/>
                <a:gd name="connsiteX2" fmla="*/ 331375 w 331374"/>
                <a:gd name="connsiteY2" fmla="*/ 0 h 286988"/>
                <a:gd name="connsiteX3" fmla="*/ 0 w 331374"/>
                <a:gd name="connsiteY3" fmla="*/ 0 h 286988"/>
              </a:gdLst>
              <a:ahLst/>
              <a:cxnLst>
                <a:cxn ang="0">
                  <a:pos x="connsiteX0" y="connsiteY0"/>
                </a:cxn>
                <a:cxn ang="0">
                  <a:pos x="connsiteX1" y="connsiteY1"/>
                </a:cxn>
                <a:cxn ang="0">
                  <a:pos x="connsiteX2" y="connsiteY2"/>
                </a:cxn>
                <a:cxn ang="0">
                  <a:pos x="connsiteX3" y="connsiteY3"/>
                </a:cxn>
              </a:cxnLst>
              <a:rect l="l" t="t" r="r" b="b"/>
              <a:pathLst>
                <a:path w="331374" h="286988">
                  <a:moveTo>
                    <a:pt x="0" y="0"/>
                  </a:moveTo>
                  <a:lnTo>
                    <a:pt x="165735" y="286988"/>
                  </a:lnTo>
                  <a:lnTo>
                    <a:pt x="331375" y="0"/>
                  </a:lnTo>
                  <a:lnTo>
                    <a:pt x="0" y="0"/>
                  </a:lnTo>
                  <a:close/>
                </a:path>
              </a:pathLst>
            </a:custGeom>
            <a:solidFill>
              <a:srgbClr val="3C5E89">
                <a:alpha val="25000"/>
              </a:srgbClr>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0AF4D72-FE72-4B00-B5E2-59FBBD62AA31}"/>
                </a:ext>
              </a:extLst>
            </p:cNvPr>
            <p:cNvSpPr/>
            <p:nvPr/>
          </p:nvSpPr>
          <p:spPr>
            <a:xfrm>
              <a:off x="6360794" y="2740913"/>
              <a:ext cx="331374" cy="286988"/>
            </a:xfrm>
            <a:custGeom>
              <a:avLst/>
              <a:gdLst>
                <a:gd name="connsiteX0" fmla="*/ 331375 w 331374"/>
                <a:gd name="connsiteY0" fmla="*/ 286988 h 286988"/>
                <a:gd name="connsiteX1" fmla="*/ 165640 w 331374"/>
                <a:gd name="connsiteY1" fmla="*/ 0 h 286988"/>
                <a:gd name="connsiteX2" fmla="*/ 0 w 331374"/>
                <a:gd name="connsiteY2" fmla="*/ 286988 h 286988"/>
                <a:gd name="connsiteX3" fmla="*/ 331375 w 331374"/>
                <a:gd name="connsiteY3" fmla="*/ 286988 h 286988"/>
              </a:gdLst>
              <a:ahLst/>
              <a:cxnLst>
                <a:cxn ang="0">
                  <a:pos x="connsiteX0" y="connsiteY0"/>
                </a:cxn>
                <a:cxn ang="0">
                  <a:pos x="connsiteX1" y="connsiteY1"/>
                </a:cxn>
                <a:cxn ang="0">
                  <a:pos x="connsiteX2" y="connsiteY2"/>
                </a:cxn>
                <a:cxn ang="0">
                  <a:pos x="connsiteX3" y="connsiteY3"/>
                </a:cxn>
              </a:cxnLst>
              <a:rect l="l" t="t" r="r" b="b"/>
              <a:pathLst>
                <a:path w="331374" h="286988">
                  <a:moveTo>
                    <a:pt x="331375" y="286988"/>
                  </a:moveTo>
                  <a:lnTo>
                    <a:pt x="165640" y="0"/>
                  </a:lnTo>
                  <a:lnTo>
                    <a:pt x="0" y="286988"/>
                  </a:lnTo>
                  <a:lnTo>
                    <a:pt x="331375" y="286988"/>
                  </a:lnTo>
                  <a:close/>
                </a:path>
              </a:pathLst>
            </a:custGeom>
            <a:solidFill>
              <a:srgbClr val="243E69">
                <a:alpha val="25000"/>
              </a:srgb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C90371E-B860-4B0B-BCB5-CCD403199402}"/>
                </a:ext>
              </a:extLst>
            </p:cNvPr>
            <p:cNvSpPr/>
            <p:nvPr/>
          </p:nvSpPr>
          <p:spPr>
            <a:xfrm>
              <a:off x="6374605" y="3848481"/>
              <a:ext cx="303657" cy="262985"/>
            </a:xfrm>
            <a:custGeom>
              <a:avLst/>
              <a:gdLst>
                <a:gd name="connsiteX0" fmla="*/ 0 w 303657"/>
                <a:gd name="connsiteY0" fmla="*/ 0 h 262985"/>
                <a:gd name="connsiteX1" fmla="*/ 151829 w 303657"/>
                <a:gd name="connsiteY1" fmla="*/ 262985 h 262985"/>
                <a:gd name="connsiteX2" fmla="*/ 303657 w 303657"/>
                <a:gd name="connsiteY2" fmla="*/ 0 h 262985"/>
                <a:gd name="connsiteX3" fmla="*/ 0 w 303657"/>
                <a:gd name="connsiteY3" fmla="*/ 0 h 262985"/>
              </a:gdLst>
              <a:ahLst/>
              <a:cxnLst>
                <a:cxn ang="0">
                  <a:pos x="connsiteX0" y="connsiteY0"/>
                </a:cxn>
                <a:cxn ang="0">
                  <a:pos x="connsiteX1" y="connsiteY1"/>
                </a:cxn>
                <a:cxn ang="0">
                  <a:pos x="connsiteX2" y="connsiteY2"/>
                </a:cxn>
                <a:cxn ang="0">
                  <a:pos x="connsiteX3" y="connsiteY3"/>
                </a:cxn>
              </a:cxnLst>
              <a:rect l="l" t="t" r="r" b="b"/>
              <a:pathLst>
                <a:path w="303657" h="262985">
                  <a:moveTo>
                    <a:pt x="0" y="0"/>
                  </a:moveTo>
                  <a:lnTo>
                    <a:pt x="151829" y="262985"/>
                  </a:lnTo>
                  <a:lnTo>
                    <a:pt x="303657" y="0"/>
                  </a:lnTo>
                  <a:lnTo>
                    <a:pt x="0" y="0"/>
                  </a:lnTo>
                  <a:close/>
                </a:path>
              </a:pathLst>
            </a:custGeom>
            <a:solidFill>
              <a:srgbClr val="3C5E89">
                <a:alpha val="25000"/>
              </a:srgbClr>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CFA549BE-C44D-4FBE-96EC-E3BDC0DC3033}"/>
                </a:ext>
              </a:extLst>
            </p:cNvPr>
            <p:cNvSpPr/>
            <p:nvPr/>
          </p:nvSpPr>
          <p:spPr>
            <a:xfrm>
              <a:off x="5291137" y="3454717"/>
              <a:ext cx="305657" cy="264699"/>
            </a:xfrm>
            <a:custGeom>
              <a:avLst/>
              <a:gdLst>
                <a:gd name="connsiteX0" fmla="*/ 305657 w 305657"/>
                <a:gd name="connsiteY0" fmla="*/ 0 h 264699"/>
                <a:gd name="connsiteX1" fmla="*/ 0 w 305657"/>
                <a:gd name="connsiteY1" fmla="*/ 0 h 264699"/>
                <a:gd name="connsiteX2" fmla="*/ 152876 w 305657"/>
                <a:gd name="connsiteY2" fmla="*/ 264700 h 264699"/>
                <a:gd name="connsiteX3" fmla="*/ 305657 w 305657"/>
                <a:gd name="connsiteY3" fmla="*/ 0 h 264699"/>
              </a:gdLst>
              <a:ahLst/>
              <a:cxnLst>
                <a:cxn ang="0">
                  <a:pos x="connsiteX0" y="connsiteY0"/>
                </a:cxn>
                <a:cxn ang="0">
                  <a:pos x="connsiteX1" y="connsiteY1"/>
                </a:cxn>
                <a:cxn ang="0">
                  <a:pos x="connsiteX2" y="connsiteY2"/>
                </a:cxn>
                <a:cxn ang="0">
                  <a:pos x="connsiteX3" y="connsiteY3"/>
                </a:cxn>
              </a:cxnLst>
              <a:rect l="l" t="t" r="r" b="b"/>
              <a:pathLst>
                <a:path w="305657" h="264699">
                  <a:moveTo>
                    <a:pt x="305657" y="0"/>
                  </a:moveTo>
                  <a:lnTo>
                    <a:pt x="0" y="0"/>
                  </a:lnTo>
                  <a:lnTo>
                    <a:pt x="152876" y="264700"/>
                  </a:lnTo>
                  <a:lnTo>
                    <a:pt x="305657" y="0"/>
                  </a:lnTo>
                  <a:close/>
                </a:path>
              </a:pathLst>
            </a:custGeom>
            <a:solidFill>
              <a:srgbClr val="3C5E89">
                <a:alpha val="25000"/>
              </a:srgbClr>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FED564B-36B0-49EE-852B-66F046FF5AEF}"/>
                </a:ext>
              </a:extLst>
            </p:cNvPr>
            <p:cNvSpPr/>
            <p:nvPr/>
          </p:nvSpPr>
          <p:spPr>
            <a:xfrm>
              <a:off x="6146862" y="3853719"/>
              <a:ext cx="331374" cy="286988"/>
            </a:xfrm>
            <a:custGeom>
              <a:avLst/>
              <a:gdLst>
                <a:gd name="connsiteX0" fmla="*/ 0 w 331374"/>
                <a:gd name="connsiteY0" fmla="*/ 286988 h 286988"/>
                <a:gd name="connsiteX1" fmla="*/ 331375 w 331374"/>
                <a:gd name="connsiteY1" fmla="*/ 286988 h 286988"/>
                <a:gd name="connsiteX2" fmla="*/ 165735 w 331374"/>
                <a:gd name="connsiteY2" fmla="*/ 0 h 286988"/>
                <a:gd name="connsiteX3" fmla="*/ 0 w 331374"/>
                <a:gd name="connsiteY3" fmla="*/ 286988 h 286988"/>
              </a:gdLst>
              <a:ahLst/>
              <a:cxnLst>
                <a:cxn ang="0">
                  <a:pos x="connsiteX0" y="connsiteY0"/>
                </a:cxn>
                <a:cxn ang="0">
                  <a:pos x="connsiteX1" y="connsiteY1"/>
                </a:cxn>
                <a:cxn ang="0">
                  <a:pos x="connsiteX2" y="connsiteY2"/>
                </a:cxn>
                <a:cxn ang="0">
                  <a:pos x="connsiteX3" y="connsiteY3"/>
                </a:cxn>
              </a:cxnLst>
              <a:rect l="l" t="t" r="r" b="b"/>
              <a:pathLst>
                <a:path w="331374" h="286988">
                  <a:moveTo>
                    <a:pt x="0" y="286988"/>
                  </a:moveTo>
                  <a:lnTo>
                    <a:pt x="331375" y="286988"/>
                  </a:lnTo>
                  <a:lnTo>
                    <a:pt x="165735" y="0"/>
                  </a:lnTo>
                  <a:lnTo>
                    <a:pt x="0" y="286988"/>
                  </a:lnTo>
                  <a:close/>
                </a:path>
              </a:pathLst>
            </a:custGeom>
            <a:solidFill>
              <a:srgbClr val="202B5E">
                <a:alpha val="25000"/>
              </a:srgbClr>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DC9F0E6-9458-4EB0-B7F9-BDF21A499AB3}"/>
                </a:ext>
              </a:extLst>
            </p:cNvPr>
            <p:cNvSpPr/>
            <p:nvPr/>
          </p:nvSpPr>
          <p:spPr>
            <a:xfrm>
              <a:off x="6172580" y="2714625"/>
              <a:ext cx="305657" cy="264699"/>
            </a:xfrm>
            <a:custGeom>
              <a:avLst/>
              <a:gdLst>
                <a:gd name="connsiteX0" fmla="*/ 152876 w 305657"/>
                <a:gd name="connsiteY0" fmla="*/ 264700 h 264699"/>
                <a:gd name="connsiteX1" fmla="*/ 305657 w 305657"/>
                <a:gd name="connsiteY1" fmla="*/ 0 h 264699"/>
                <a:gd name="connsiteX2" fmla="*/ 0 w 305657"/>
                <a:gd name="connsiteY2" fmla="*/ 0 h 264699"/>
                <a:gd name="connsiteX3" fmla="*/ 152876 w 305657"/>
                <a:gd name="connsiteY3" fmla="*/ 264700 h 264699"/>
              </a:gdLst>
              <a:ahLst/>
              <a:cxnLst>
                <a:cxn ang="0">
                  <a:pos x="connsiteX0" y="connsiteY0"/>
                </a:cxn>
                <a:cxn ang="0">
                  <a:pos x="connsiteX1" y="connsiteY1"/>
                </a:cxn>
                <a:cxn ang="0">
                  <a:pos x="connsiteX2" y="connsiteY2"/>
                </a:cxn>
                <a:cxn ang="0">
                  <a:pos x="connsiteX3" y="connsiteY3"/>
                </a:cxn>
              </a:cxnLst>
              <a:rect l="l" t="t" r="r" b="b"/>
              <a:pathLst>
                <a:path w="305657" h="264699">
                  <a:moveTo>
                    <a:pt x="152876" y="264700"/>
                  </a:moveTo>
                  <a:lnTo>
                    <a:pt x="305657" y="0"/>
                  </a:lnTo>
                  <a:lnTo>
                    <a:pt x="0" y="0"/>
                  </a:lnTo>
                  <a:lnTo>
                    <a:pt x="152876" y="264700"/>
                  </a:lnTo>
                  <a:close/>
                </a:path>
              </a:pathLst>
            </a:custGeom>
            <a:solidFill>
              <a:srgbClr val="2F517F">
                <a:alpha val="25000"/>
              </a:srgbClr>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2E1A664-9824-46F1-8D4C-8E5760C81632}"/>
                </a:ext>
              </a:extLst>
            </p:cNvPr>
            <p:cNvSpPr/>
            <p:nvPr/>
          </p:nvSpPr>
          <p:spPr>
            <a:xfrm>
              <a:off x="5291137" y="3114293"/>
              <a:ext cx="331374" cy="286988"/>
            </a:xfrm>
            <a:custGeom>
              <a:avLst/>
              <a:gdLst>
                <a:gd name="connsiteX0" fmla="*/ 165735 w 331374"/>
                <a:gd name="connsiteY0" fmla="*/ 0 h 286988"/>
                <a:gd name="connsiteX1" fmla="*/ 0 w 331374"/>
                <a:gd name="connsiteY1" fmla="*/ 286988 h 286988"/>
                <a:gd name="connsiteX2" fmla="*/ 331375 w 331374"/>
                <a:gd name="connsiteY2" fmla="*/ 286988 h 286988"/>
                <a:gd name="connsiteX3" fmla="*/ 165735 w 331374"/>
                <a:gd name="connsiteY3" fmla="*/ 0 h 286988"/>
              </a:gdLst>
              <a:ahLst/>
              <a:cxnLst>
                <a:cxn ang="0">
                  <a:pos x="connsiteX0" y="connsiteY0"/>
                </a:cxn>
                <a:cxn ang="0">
                  <a:pos x="connsiteX1" y="connsiteY1"/>
                </a:cxn>
                <a:cxn ang="0">
                  <a:pos x="connsiteX2" y="connsiteY2"/>
                </a:cxn>
                <a:cxn ang="0">
                  <a:pos x="connsiteX3" y="connsiteY3"/>
                </a:cxn>
              </a:cxnLst>
              <a:rect l="l" t="t" r="r" b="b"/>
              <a:pathLst>
                <a:path w="331374" h="286988">
                  <a:moveTo>
                    <a:pt x="165735" y="0"/>
                  </a:moveTo>
                  <a:lnTo>
                    <a:pt x="0" y="286988"/>
                  </a:lnTo>
                  <a:lnTo>
                    <a:pt x="331375" y="286988"/>
                  </a:lnTo>
                  <a:lnTo>
                    <a:pt x="165735" y="0"/>
                  </a:lnTo>
                  <a:close/>
                </a:path>
              </a:pathLst>
            </a:custGeom>
            <a:solidFill>
              <a:srgbClr val="5E7996">
                <a:alpha val="25000"/>
              </a:srgbClr>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A75A8F2-EC40-415B-B9ED-45BF8A18A6E5}"/>
                </a:ext>
              </a:extLst>
            </p:cNvPr>
            <p:cNvSpPr/>
            <p:nvPr/>
          </p:nvSpPr>
          <p:spPr>
            <a:xfrm>
              <a:off x="5718904" y="2714625"/>
              <a:ext cx="305180" cy="223527"/>
            </a:xfrm>
            <a:custGeom>
              <a:avLst/>
              <a:gdLst>
                <a:gd name="connsiteX0" fmla="*/ 305181 w 305180"/>
                <a:gd name="connsiteY0" fmla="*/ 0 h 223527"/>
                <a:gd name="connsiteX1" fmla="*/ 0 w 305180"/>
                <a:gd name="connsiteY1" fmla="*/ 0 h 223527"/>
                <a:gd name="connsiteX2" fmla="*/ 117348 w 305180"/>
                <a:gd name="connsiteY2" fmla="*/ 203168 h 223527"/>
                <a:gd name="connsiteX3" fmla="*/ 187928 w 305180"/>
                <a:gd name="connsiteY3" fmla="*/ 203168 h 223527"/>
                <a:gd name="connsiteX4" fmla="*/ 305181 w 305180"/>
                <a:gd name="connsiteY4" fmla="*/ 0 h 22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80" h="223527">
                  <a:moveTo>
                    <a:pt x="305181" y="0"/>
                  </a:moveTo>
                  <a:lnTo>
                    <a:pt x="0" y="0"/>
                  </a:lnTo>
                  <a:lnTo>
                    <a:pt x="117348" y="203168"/>
                  </a:lnTo>
                  <a:cubicBezTo>
                    <a:pt x="133064" y="230315"/>
                    <a:pt x="172212" y="230315"/>
                    <a:pt x="187928" y="203168"/>
                  </a:cubicBezTo>
                  <a:lnTo>
                    <a:pt x="305181" y="0"/>
                  </a:lnTo>
                  <a:close/>
                </a:path>
              </a:pathLst>
            </a:custGeom>
            <a:solidFill>
              <a:srgbClr val="5E7996">
                <a:alpha val="25000"/>
              </a:srgb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681FBBB-24E3-4C9E-84F6-521843647379}"/>
                </a:ext>
              </a:extLst>
            </p:cNvPr>
            <p:cNvSpPr/>
            <p:nvPr/>
          </p:nvSpPr>
          <p:spPr>
            <a:xfrm>
              <a:off x="5504878" y="3085052"/>
              <a:ext cx="267863" cy="264414"/>
            </a:xfrm>
            <a:custGeom>
              <a:avLst/>
              <a:gdLst>
                <a:gd name="connsiteX0" fmla="*/ 216313 w 267863"/>
                <a:gd name="connsiteY0" fmla="*/ 0 h 264414"/>
                <a:gd name="connsiteX1" fmla="*/ 0 w 267863"/>
                <a:gd name="connsiteY1" fmla="*/ 0 h 264414"/>
                <a:gd name="connsiteX2" fmla="*/ 152686 w 267863"/>
                <a:gd name="connsiteY2" fmla="*/ 264414 h 264414"/>
                <a:gd name="connsiteX3" fmla="*/ 260890 w 267863"/>
                <a:gd name="connsiteY3" fmla="*/ 77057 h 264414"/>
                <a:gd name="connsiteX4" fmla="*/ 216408 w 267863"/>
                <a:gd name="connsiteY4" fmla="*/ 0 h 26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63" h="264414">
                  <a:moveTo>
                    <a:pt x="216313" y="0"/>
                  </a:moveTo>
                  <a:lnTo>
                    <a:pt x="0" y="0"/>
                  </a:lnTo>
                  <a:lnTo>
                    <a:pt x="152686" y="264414"/>
                  </a:lnTo>
                  <a:lnTo>
                    <a:pt x="260890" y="77057"/>
                  </a:lnTo>
                  <a:cubicBezTo>
                    <a:pt x="280702" y="42767"/>
                    <a:pt x="255937" y="0"/>
                    <a:pt x="216408" y="0"/>
                  </a:cubicBezTo>
                  <a:close/>
                </a:path>
              </a:pathLst>
            </a:custGeom>
            <a:solidFill>
              <a:srgbClr val="5E7996">
                <a:alpha val="25000"/>
              </a:srgb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6CC67A0-BEAC-4ACE-9550-2E68F1C08348}"/>
                </a:ext>
              </a:extLst>
            </p:cNvPr>
            <p:cNvSpPr/>
            <p:nvPr/>
          </p:nvSpPr>
          <p:spPr>
            <a:xfrm>
              <a:off x="5504878" y="2740913"/>
              <a:ext cx="293603" cy="286988"/>
            </a:xfrm>
            <a:custGeom>
              <a:avLst/>
              <a:gdLst>
                <a:gd name="connsiteX0" fmla="*/ 165735 w 293603"/>
                <a:gd name="connsiteY0" fmla="*/ 0 h 286988"/>
                <a:gd name="connsiteX1" fmla="*/ 0 w 293603"/>
                <a:gd name="connsiteY1" fmla="*/ 286988 h 286988"/>
                <a:gd name="connsiteX2" fmla="*/ 241744 w 293603"/>
                <a:gd name="connsiteY2" fmla="*/ 286988 h 286988"/>
                <a:gd name="connsiteX3" fmla="*/ 286607 w 293603"/>
                <a:gd name="connsiteY3" fmla="*/ 209360 h 286988"/>
                <a:gd name="connsiteX4" fmla="*/ 165735 w 293603"/>
                <a:gd name="connsiteY4" fmla="*/ 0 h 28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03" h="286988">
                  <a:moveTo>
                    <a:pt x="165735" y="0"/>
                  </a:moveTo>
                  <a:lnTo>
                    <a:pt x="0" y="286988"/>
                  </a:lnTo>
                  <a:lnTo>
                    <a:pt x="241744" y="286988"/>
                  </a:lnTo>
                  <a:cubicBezTo>
                    <a:pt x="281559" y="286988"/>
                    <a:pt x="306515" y="243840"/>
                    <a:pt x="286607" y="209360"/>
                  </a:cubicBezTo>
                  <a:lnTo>
                    <a:pt x="165735" y="0"/>
                  </a:lnTo>
                  <a:close/>
                </a:path>
              </a:pathLst>
            </a:custGeom>
            <a:solidFill>
              <a:srgbClr val="3C5E89">
                <a:alpha val="25000"/>
              </a:srgbClr>
            </a:solidFill>
            <a:ln w="9525" cap="flat">
              <a:noFill/>
              <a:prstDash val="solid"/>
              <a:miter/>
            </a:ln>
          </p:spPr>
          <p:txBody>
            <a:bodyPr rtlCol="0" anchor="ctr"/>
            <a:lstStyle/>
            <a:p>
              <a:endParaRPr lang="en-US"/>
            </a:p>
          </p:txBody>
        </p:sp>
      </p:grpSp>
      <p:sp>
        <p:nvSpPr>
          <p:cNvPr id="167" name="Hexagon 166">
            <a:extLst>
              <a:ext uri="{FF2B5EF4-FFF2-40B4-BE49-F238E27FC236}">
                <a16:creationId xmlns:a16="http://schemas.microsoft.com/office/drawing/2014/main" id="{350769C9-FBA0-4103-9CD9-408F4DB85B14}"/>
              </a:ext>
            </a:extLst>
          </p:cNvPr>
          <p:cNvSpPr/>
          <p:nvPr/>
        </p:nvSpPr>
        <p:spPr>
          <a:xfrm>
            <a:off x="3456354" y="1624611"/>
            <a:ext cx="5099748" cy="4396338"/>
          </a:xfrm>
          <a:prstGeom prst="hexagon">
            <a:avLst>
              <a:gd name="adj" fmla="val 29521"/>
              <a:gd name="vf" fmla="val 115470"/>
            </a:avLst>
          </a:prstGeom>
          <a:noFill/>
          <a:ln w="269875" cmpd="dbl">
            <a:solidFill>
              <a:srgbClr val="7E7E7E">
                <a:alpha val="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a:ea typeface="+mn-ea"/>
              <a:cs typeface="+mn-cs"/>
            </a:endParaRPr>
          </a:p>
        </p:txBody>
      </p:sp>
      <p:sp>
        <p:nvSpPr>
          <p:cNvPr id="9" name="Hexagon 8">
            <a:extLst>
              <a:ext uri="{FF2B5EF4-FFF2-40B4-BE49-F238E27FC236}">
                <a16:creationId xmlns:a16="http://schemas.microsoft.com/office/drawing/2014/main" id="{0B5BF15E-73B3-4FC3-9DFA-F3554ED3087A}"/>
              </a:ext>
            </a:extLst>
          </p:cNvPr>
          <p:cNvSpPr/>
          <p:nvPr/>
        </p:nvSpPr>
        <p:spPr>
          <a:xfrm>
            <a:off x="4545907" y="2579786"/>
            <a:ext cx="2891106" cy="2569799"/>
          </a:xfrm>
          <a:prstGeom prst="hexagon">
            <a:avLst>
              <a:gd name="adj" fmla="val 28459"/>
              <a:gd name="vf" fmla="val 115470"/>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1" name="TextBox 100">
            <a:extLst>
              <a:ext uri="{FF2B5EF4-FFF2-40B4-BE49-F238E27FC236}">
                <a16:creationId xmlns:a16="http://schemas.microsoft.com/office/drawing/2014/main" id="{19A727C5-AE79-4A05-AA41-7B3A7FDE1DB4}"/>
              </a:ext>
            </a:extLst>
          </p:cNvPr>
          <p:cNvSpPr txBox="1"/>
          <p:nvPr/>
        </p:nvSpPr>
        <p:spPr>
          <a:xfrm>
            <a:off x="4528122" y="2928561"/>
            <a:ext cx="3034156" cy="1754326"/>
          </a:xfrm>
          <a:prstGeom prst="rect">
            <a:avLst/>
          </a:prstGeom>
          <a:noFill/>
        </p:spPr>
        <p:txBody>
          <a:bodyPr wrap="square" anchor="ctr">
            <a:spAutoFit/>
          </a:bodyPr>
          <a:lstStyle/>
          <a:p>
            <a:pPr algn="ctr"/>
            <a:r>
              <a:rPr lang="en-US" sz="3600" dirty="0">
                <a:solidFill>
                  <a:schemeClr val="tx2">
                    <a:lumMod val="50000"/>
                  </a:schemeClr>
                </a:solidFill>
              </a:rPr>
              <a:t>The promise and pitfalls of AI</a:t>
            </a:r>
          </a:p>
        </p:txBody>
      </p:sp>
      <p:sp>
        <p:nvSpPr>
          <p:cNvPr id="50" name="Footer Placeholder 1">
            <a:extLst>
              <a:ext uri="{FF2B5EF4-FFF2-40B4-BE49-F238E27FC236}">
                <a16:creationId xmlns:a16="http://schemas.microsoft.com/office/drawing/2014/main" id="{865539E5-BD4C-4416-A12D-B726F6DE559C}"/>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525264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Chart 73">
            <a:extLst>
              <a:ext uri="{FF2B5EF4-FFF2-40B4-BE49-F238E27FC236}">
                <a16:creationId xmlns:a16="http://schemas.microsoft.com/office/drawing/2014/main" id="{BD9F509A-9B43-4A81-AE4F-A22910762F8A}"/>
              </a:ext>
            </a:extLst>
          </p:cNvPr>
          <p:cNvGraphicFramePr>
            <a:graphicFrameLocks/>
          </p:cNvGraphicFramePr>
          <p:nvPr/>
        </p:nvGraphicFramePr>
        <p:xfrm>
          <a:off x="42569" y="1162744"/>
          <a:ext cx="9061704" cy="5510893"/>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1"/>
          </p:nvPr>
        </p:nvSpPr>
        <p:spPr/>
        <p:txBody>
          <a:bodyPr/>
          <a:lstStyle/>
          <a:p>
            <a:fld id="{231CC523-8BC6-4921-807A-66BD262F34AB}" type="slidenum">
              <a:rPr lang="en-US" smtClean="0"/>
              <a:pPr/>
              <a:t>4</a:t>
            </a:fld>
            <a:endParaRPr lang="en-US" dirty="0"/>
          </a:p>
        </p:txBody>
      </p:sp>
      <p:sp>
        <p:nvSpPr>
          <p:cNvPr id="4" name="Title 3">
            <a:extLst>
              <a:ext uri="{FF2B5EF4-FFF2-40B4-BE49-F238E27FC236}">
                <a16:creationId xmlns:a16="http://schemas.microsoft.com/office/drawing/2014/main" id="{4947AA76-A2A8-45F0-BC34-D0DAE56A1C70}"/>
              </a:ext>
            </a:extLst>
          </p:cNvPr>
          <p:cNvSpPr>
            <a:spLocks noGrp="1"/>
          </p:cNvSpPr>
          <p:nvPr>
            <p:ph type="ctrTitle"/>
          </p:nvPr>
        </p:nvSpPr>
        <p:spPr>
          <a:xfrm>
            <a:off x="1828800" y="151418"/>
            <a:ext cx="10242698" cy="612648"/>
          </a:xfrm>
        </p:spPr>
        <p:txBody>
          <a:bodyPr>
            <a:normAutofit fontScale="90000"/>
          </a:bodyPr>
          <a:lstStyle/>
          <a:p>
            <a:r>
              <a:rPr lang="en-US" dirty="0"/>
              <a:t>Amazing progress in machine learning (ML) fueled by compute power (and data)</a:t>
            </a:r>
          </a:p>
        </p:txBody>
      </p:sp>
      <p:sp>
        <p:nvSpPr>
          <p:cNvPr id="5" name="TextBox 4">
            <a:extLst>
              <a:ext uri="{FF2B5EF4-FFF2-40B4-BE49-F238E27FC236}">
                <a16:creationId xmlns:a16="http://schemas.microsoft.com/office/drawing/2014/main" id="{701DD6D9-99A7-43A0-A62E-563B815C1FA2}"/>
              </a:ext>
            </a:extLst>
          </p:cNvPr>
          <p:cNvSpPr txBox="1"/>
          <p:nvPr/>
        </p:nvSpPr>
        <p:spPr>
          <a:xfrm>
            <a:off x="6300931" y="5099206"/>
            <a:ext cx="1624448" cy="430887"/>
          </a:xfrm>
          <a:prstGeom prst="rect">
            <a:avLst/>
          </a:prstGeom>
          <a:noFill/>
        </p:spPr>
        <p:txBody>
          <a:bodyPr wrap="square" rtlCol="0">
            <a:spAutoFit/>
          </a:bodyPr>
          <a:lstStyle/>
          <a:p>
            <a:r>
              <a:rPr lang="en-US" sz="1050" dirty="0">
                <a:solidFill>
                  <a:srgbClr val="0070C0"/>
                </a:solidFill>
              </a:rPr>
              <a:t>Wins “Texas hold ‘em” multi player</a:t>
            </a:r>
          </a:p>
        </p:txBody>
      </p:sp>
      <p:sp>
        <p:nvSpPr>
          <p:cNvPr id="9" name="TextBox 8">
            <a:extLst>
              <a:ext uri="{FF2B5EF4-FFF2-40B4-BE49-F238E27FC236}">
                <a16:creationId xmlns:a16="http://schemas.microsoft.com/office/drawing/2014/main" id="{118B0AFA-40CE-4FAB-8D42-28C9CF316DB8}"/>
              </a:ext>
            </a:extLst>
          </p:cNvPr>
          <p:cNvSpPr txBox="1"/>
          <p:nvPr/>
        </p:nvSpPr>
        <p:spPr>
          <a:xfrm>
            <a:off x="1801029" y="1868501"/>
            <a:ext cx="2423783" cy="261610"/>
          </a:xfrm>
          <a:prstGeom prst="rect">
            <a:avLst/>
          </a:prstGeom>
          <a:noFill/>
        </p:spPr>
        <p:txBody>
          <a:bodyPr wrap="square" rtlCol="0">
            <a:spAutoFit/>
          </a:bodyPr>
          <a:lstStyle/>
          <a:p>
            <a:pPr algn="r"/>
            <a:r>
              <a:rPr lang="en-US" sz="1050" dirty="0">
                <a:solidFill>
                  <a:srgbClr val="0070C0"/>
                </a:solidFill>
              </a:rPr>
              <a:t> Masters the games of chess</a:t>
            </a:r>
          </a:p>
        </p:txBody>
      </p:sp>
      <p:sp>
        <p:nvSpPr>
          <p:cNvPr id="10" name="TextBox 9">
            <a:extLst>
              <a:ext uri="{FF2B5EF4-FFF2-40B4-BE49-F238E27FC236}">
                <a16:creationId xmlns:a16="http://schemas.microsoft.com/office/drawing/2014/main" id="{E0A88C42-D6AD-4B40-865A-43B07E91283E}"/>
              </a:ext>
            </a:extLst>
          </p:cNvPr>
          <p:cNvSpPr txBox="1"/>
          <p:nvPr/>
        </p:nvSpPr>
        <p:spPr>
          <a:xfrm>
            <a:off x="3534901" y="894871"/>
            <a:ext cx="1657111" cy="415498"/>
          </a:xfrm>
          <a:prstGeom prst="rect">
            <a:avLst/>
          </a:prstGeom>
          <a:noFill/>
        </p:spPr>
        <p:txBody>
          <a:bodyPr wrap="square" rtlCol="0">
            <a:spAutoFit/>
          </a:bodyPr>
          <a:lstStyle/>
          <a:p>
            <a:pPr algn="r"/>
            <a:r>
              <a:rPr lang="en-US" sz="1050" dirty="0">
                <a:solidFill>
                  <a:srgbClr val="0070C0"/>
                </a:solidFill>
              </a:rPr>
              <a:t> Stronger and more efficient than AlphaGo</a:t>
            </a:r>
          </a:p>
        </p:txBody>
      </p:sp>
      <p:sp>
        <p:nvSpPr>
          <p:cNvPr id="11" name="TextBox 10">
            <a:extLst>
              <a:ext uri="{FF2B5EF4-FFF2-40B4-BE49-F238E27FC236}">
                <a16:creationId xmlns:a16="http://schemas.microsoft.com/office/drawing/2014/main" id="{61A44B26-2656-46B0-8D9C-B92F1BFE957C}"/>
              </a:ext>
            </a:extLst>
          </p:cNvPr>
          <p:cNvSpPr txBox="1"/>
          <p:nvPr/>
        </p:nvSpPr>
        <p:spPr>
          <a:xfrm>
            <a:off x="5482295" y="869867"/>
            <a:ext cx="1934602" cy="430887"/>
          </a:xfrm>
          <a:prstGeom prst="rect">
            <a:avLst/>
          </a:prstGeom>
          <a:noFill/>
        </p:spPr>
        <p:txBody>
          <a:bodyPr wrap="square" rtlCol="0">
            <a:spAutoFit/>
          </a:bodyPr>
          <a:lstStyle/>
          <a:p>
            <a:r>
              <a:rPr lang="en-US" sz="1050" dirty="0">
                <a:solidFill>
                  <a:srgbClr val="0070C0"/>
                </a:solidFill>
              </a:rPr>
              <a:t>Attains Grandmaster status in StarCraft II</a:t>
            </a:r>
          </a:p>
        </p:txBody>
      </p:sp>
      <p:cxnSp>
        <p:nvCxnSpPr>
          <p:cNvPr id="8" name="Straight Arrow Connector 7">
            <a:extLst>
              <a:ext uri="{FF2B5EF4-FFF2-40B4-BE49-F238E27FC236}">
                <a16:creationId xmlns:a16="http://schemas.microsoft.com/office/drawing/2014/main" id="{1D0A6910-DA40-4560-9465-3CFEFC540E31}"/>
              </a:ext>
            </a:extLst>
          </p:cNvPr>
          <p:cNvCxnSpPr>
            <a:cxnSpLocks/>
          </p:cNvCxnSpPr>
          <p:nvPr/>
        </p:nvCxnSpPr>
        <p:spPr bwMode="auto">
          <a:xfrm>
            <a:off x="5939692" y="1244210"/>
            <a:ext cx="25380" cy="176549"/>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cxnSp>
        <p:nvCxnSpPr>
          <p:cNvPr id="14" name="Straight Arrow Connector 13">
            <a:extLst>
              <a:ext uri="{FF2B5EF4-FFF2-40B4-BE49-F238E27FC236}">
                <a16:creationId xmlns:a16="http://schemas.microsoft.com/office/drawing/2014/main" id="{05FDAC92-729F-4476-B0D1-5463B1FF665C}"/>
              </a:ext>
            </a:extLst>
          </p:cNvPr>
          <p:cNvCxnSpPr>
            <a:cxnSpLocks/>
            <a:stCxn id="9" idx="3"/>
          </p:cNvCxnSpPr>
          <p:nvPr/>
        </p:nvCxnSpPr>
        <p:spPr bwMode="auto">
          <a:xfrm>
            <a:off x="4224812" y="1999306"/>
            <a:ext cx="345240" cy="100058"/>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cxnSp>
        <p:nvCxnSpPr>
          <p:cNvPr id="16" name="Straight Arrow Connector 15">
            <a:extLst>
              <a:ext uri="{FF2B5EF4-FFF2-40B4-BE49-F238E27FC236}">
                <a16:creationId xmlns:a16="http://schemas.microsoft.com/office/drawing/2014/main" id="{CC7B09D6-A30A-4957-9663-284795F067F3}"/>
              </a:ext>
            </a:extLst>
          </p:cNvPr>
          <p:cNvCxnSpPr>
            <a:cxnSpLocks/>
            <a:stCxn id="10" idx="2"/>
          </p:cNvCxnSpPr>
          <p:nvPr/>
        </p:nvCxnSpPr>
        <p:spPr bwMode="auto">
          <a:xfrm>
            <a:off x="4363457" y="1310369"/>
            <a:ext cx="98683" cy="217800"/>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19" name="TextBox 18">
            <a:extLst>
              <a:ext uri="{FF2B5EF4-FFF2-40B4-BE49-F238E27FC236}">
                <a16:creationId xmlns:a16="http://schemas.microsoft.com/office/drawing/2014/main" id="{5C8BAE1B-B061-4D91-BD93-5FC48F0476F3}"/>
              </a:ext>
            </a:extLst>
          </p:cNvPr>
          <p:cNvSpPr txBox="1"/>
          <p:nvPr/>
        </p:nvSpPr>
        <p:spPr>
          <a:xfrm>
            <a:off x="5092355" y="1875068"/>
            <a:ext cx="1208576" cy="577081"/>
          </a:xfrm>
          <a:prstGeom prst="rect">
            <a:avLst/>
          </a:prstGeom>
          <a:noFill/>
        </p:spPr>
        <p:txBody>
          <a:bodyPr wrap="square" rtlCol="0">
            <a:spAutoFit/>
          </a:bodyPr>
          <a:lstStyle>
            <a:defPPr>
              <a:defRPr lang="en-US"/>
            </a:defPPr>
            <a:lvl1pPr>
              <a:defRPr sz="1400">
                <a:solidFill>
                  <a:srgbClr val="0070C0"/>
                </a:solidFill>
              </a:defRPr>
            </a:lvl1pPr>
          </a:lstStyle>
          <a:p>
            <a:r>
              <a:rPr lang="en-US" sz="1050" dirty="0"/>
              <a:t>Defeats professional teams in Dota 2</a:t>
            </a:r>
          </a:p>
        </p:txBody>
      </p:sp>
      <p:cxnSp>
        <p:nvCxnSpPr>
          <p:cNvPr id="18" name="Straight Arrow Connector 17">
            <a:extLst>
              <a:ext uri="{FF2B5EF4-FFF2-40B4-BE49-F238E27FC236}">
                <a16:creationId xmlns:a16="http://schemas.microsoft.com/office/drawing/2014/main" id="{B11EFFB7-B507-40DC-AF26-1ED5D33A0A26}"/>
              </a:ext>
            </a:extLst>
          </p:cNvPr>
          <p:cNvCxnSpPr>
            <a:cxnSpLocks/>
          </p:cNvCxnSpPr>
          <p:nvPr/>
        </p:nvCxnSpPr>
        <p:spPr bwMode="auto">
          <a:xfrm flipV="1">
            <a:off x="5788171" y="2033758"/>
            <a:ext cx="238459" cy="9340"/>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22" name="TextBox 21">
            <a:extLst>
              <a:ext uri="{FF2B5EF4-FFF2-40B4-BE49-F238E27FC236}">
                <a16:creationId xmlns:a16="http://schemas.microsoft.com/office/drawing/2014/main" id="{C1A2472D-53C2-48FA-B455-5275EBECAC65}"/>
              </a:ext>
            </a:extLst>
          </p:cNvPr>
          <p:cNvSpPr txBox="1"/>
          <p:nvPr/>
        </p:nvSpPr>
        <p:spPr>
          <a:xfrm>
            <a:off x="7462433" y="1104751"/>
            <a:ext cx="1150238" cy="415498"/>
          </a:xfrm>
          <a:prstGeom prst="rect">
            <a:avLst/>
          </a:prstGeom>
          <a:noFill/>
        </p:spPr>
        <p:txBody>
          <a:bodyPr wrap="square" rtlCol="0">
            <a:spAutoFit/>
          </a:bodyPr>
          <a:lstStyle/>
          <a:p>
            <a:r>
              <a:rPr lang="en-US" sz="1050" dirty="0">
                <a:solidFill>
                  <a:srgbClr val="0070C0"/>
                </a:solidFill>
              </a:rPr>
              <a:t>Produces human-like text</a:t>
            </a:r>
          </a:p>
        </p:txBody>
      </p:sp>
      <p:cxnSp>
        <p:nvCxnSpPr>
          <p:cNvPr id="21" name="Straight Arrow Connector 20">
            <a:extLst>
              <a:ext uri="{FF2B5EF4-FFF2-40B4-BE49-F238E27FC236}">
                <a16:creationId xmlns:a16="http://schemas.microsoft.com/office/drawing/2014/main" id="{91AB2025-C404-45B7-A30F-A144C1A168EF}"/>
              </a:ext>
            </a:extLst>
          </p:cNvPr>
          <p:cNvCxnSpPr>
            <a:cxnSpLocks/>
            <a:stCxn id="22" idx="1"/>
          </p:cNvCxnSpPr>
          <p:nvPr/>
        </p:nvCxnSpPr>
        <p:spPr bwMode="auto">
          <a:xfrm flipH="1">
            <a:off x="6658708" y="1312500"/>
            <a:ext cx="803725" cy="0"/>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30" name="TextBox 29">
            <a:extLst>
              <a:ext uri="{FF2B5EF4-FFF2-40B4-BE49-F238E27FC236}">
                <a16:creationId xmlns:a16="http://schemas.microsoft.com/office/drawing/2014/main" id="{51B13848-FAD4-479D-8B1F-7893FAC8CBA1}"/>
              </a:ext>
            </a:extLst>
          </p:cNvPr>
          <p:cNvSpPr txBox="1"/>
          <p:nvPr/>
        </p:nvSpPr>
        <p:spPr>
          <a:xfrm>
            <a:off x="5201534" y="3264994"/>
            <a:ext cx="1631731" cy="430887"/>
          </a:xfrm>
          <a:prstGeom prst="rect">
            <a:avLst/>
          </a:prstGeom>
          <a:noFill/>
        </p:spPr>
        <p:txBody>
          <a:bodyPr wrap="square" rtlCol="0">
            <a:spAutoFit/>
          </a:bodyPr>
          <a:lstStyle/>
          <a:p>
            <a:r>
              <a:rPr lang="en-US" sz="1050" dirty="0">
                <a:solidFill>
                  <a:srgbClr val="0070C0"/>
                </a:solidFill>
              </a:rPr>
              <a:t> Wins “Texas hold ‘em” against single player</a:t>
            </a:r>
          </a:p>
        </p:txBody>
      </p:sp>
      <p:cxnSp>
        <p:nvCxnSpPr>
          <p:cNvPr id="31" name="Straight Arrow Connector 30">
            <a:extLst>
              <a:ext uri="{FF2B5EF4-FFF2-40B4-BE49-F238E27FC236}">
                <a16:creationId xmlns:a16="http://schemas.microsoft.com/office/drawing/2014/main" id="{156095FB-4533-47A9-BDC5-F2B5B196AD73}"/>
              </a:ext>
            </a:extLst>
          </p:cNvPr>
          <p:cNvCxnSpPr>
            <a:cxnSpLocks/>
            <a:stCxn id="30" idx="1"/>
          </p:cNvCxnSpPr>
          <p:nvPr/>
        </p:nvCxnSpPr>
        <p:spPr bwMode="auto">
          <a:xfrm flipH="1">
            <a:off x="4570052" y="3480438"/>
            <a:ext cx="631482" cy="0"/>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cxnSp>
        <p:nvCxnSpPr>
          <p:cNvPr id="36" name="Straight Arrow Connector 35">
            <a:extLst>
              <a:ext uri="{FF2B5EF4-FFF2-40B4-BE49-F238E27FC236}">
                <a16:creationId xmlns:a16="http://schemas.microsoft.com/office/drawing/2014/main" id="{9B784DF8-49F3-4650-A04C-FDA0D4DBB13E}"/>
              </a:ext>
            </a:extLst>
          </p:cNvPr>
          <p:cNvCxnSpPr>
            <a:cxnSpLocks/>
          </p:cNvCxnSpPr>
          <p:nvPr/>
        </p:nvCxnSpPr>
        <p:spPr bwMode="auto">
          <a:xfrm>
            <a:off x="5965072" y="4965255"/>
            <a:ext cx="61558" cy="278444"/>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37" name="TextBox 36">
            <a:extLst>
              <a:ext uri="{FF2B5EF4-FFF2-40B4-BE49-F238E27FC236}">
                <a16:creationId xmlns:a16="http://schemas.microsoft.com/office/drawing/2014/main" id="{5B824787-873D-462B-A9BC-B18644CFF1D8}"/>
              </a:ext>
            </a:extLst>
          </p:cNvPr>
          <p:cNvSpPr txBox="1"/>
          <p:nvPr/>
        </p:nvSpPr>
        <p:spPr>
          <a:xfrm>
            <a:off x="1176702" y="2235898"/>
            <a:ext cx="1836219" cy="577081"/>
          </a:xfrm>
          <a:prstGeom prst="rect">
            <a:avLst/>
          </a:prstGeom>
          <a:noFill/>
        </p:spPr>
        <p:txBody>
          <a:bodyPr wrap="square" rtlCol="0">
            <a:spAutoFit/>
          </a:bodyPr>
          <a:lstStyle>
            <a:defPPr>
              <a:defRPr lang="en-US"/>
            </a:defPPr>
            <a:lvl1pPr algn="r">
              <a:defRPr sz="1200">
                <a:solidFill>
                  <a:srgbClr val="0070C0"/>
                </a:solidFill>
              </a:defRPr>
            </a:lvl1pPr>
          </a:lstStyle>
          <a:p>
            <a:r>
              <a:rPr lang="en-US" sz="1050" dirty="0"/>
              <a:t> Automated design of artificial neural networks – better than hand crafted </a:t>
            </a:r>
          </a:p>
        </p:txBody>
      </p:sp>
      <p:cxnSp>
        <p:nvCxnSpPr>
          <p:cNvPr id="38" name="Straight Arrow Connector 37">
            <a:extLst>
              <a:ext uri="{FF2B5EF4-FFF2-40B4-BE49-F238E27FC236}">
                <a16:creationId xmlns:a16="http://schemas.microsoft.com/office/drawing/2014/main" id="{EECD1778-889E-4D5C-AD71-E9B858BA5C19}"/>
              </a:ext>
            </a:extLst>
          </p:cNvPr>
          <p:cNvCxnSpPr>
            <a:cxnSpLocks/>
            <a:stCxn id="37" idx="3"/>
          </p:cNvCxnSpPr>
          <p:nvPr/>
        </p:nvCxnSpPr>
        <p:spPr bwMode="auto">
          <a:xfrm>
            <a:off x="3012921" y="2524439"/>
            <a:ext cx="778309" cy="321522"/>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45" name="TextBox 44">
            <a:extLst>
              <a:ext uri="{FF2B5EF4-FFF2-40B4-BE49-F238E27FC236}">
                <a16:creationId xmlns:a16="http://schemas.microsoft.com/office/drawing/2014/main" id="{2AD324AC-490D-4163-A6DE-D1264EB36A38}"/>
              </a:ext>
            </a:extLst>
          </p:cNvPr>
          <p:cNvSpPr txBox="1"/>
          <p:nvPr/>
        </p:nvSpPr>
        <p:spPr>
          <a:xfrm>
            <a:off x="1259202" y="2990511"/>
            <a:ext cx="1842775" cy="261610"/>
          </a:xfrm>
          <a:prstGeom prst="rect">
            <a:avLst/>
          </a:prstGeom>
          <a:noFill/>
        </p:spPr>
        <p:txBody>
          <a:bodyPr wrap="square" rtlCol="0">
            <a:spAutoFit/>
          </a:bodyPr>
          <a:lstStyle/>
          <a:p>
            <a:pPr algn="r"/>
            <a:r>
              <a:rPr lang="en-US" sz="1050" dirty="0">
                <a:solidFill>
                  <a:srgbClr val="0070C0"/>
                </a:solidFill>
              </a:rPr>
              <a:t> Classify new images</a:t>
            </a:r>
          </a:p>
        </p:txBody>
      </p:sp>
      <p:cxnSp>
        <p:nvCxnSpPr>
          <p:cNvPr id="47" name="Straight Arrow Connector 46">
            <a:extLst>
              <a:ext uri="{FF2B5EF4-FFF2-40B4-BE49-F238E27FC236}">
                <a16:creationId xmlns:a16="http://schemas.microsoft.com/office/drawing/2014/main" id="{0B83518B-6A5C-4B4C-A3FF-3AFF6170D0A9}"/>
              </a:ext>
            </a:extLst>
          </p:cNvPr>
          <p:cNvCxnSpPr>
            <a:cxnSpLocks/>
            <a:stCxn id="45" idx="3"/>
          </p:cNvCxnSpPr>
          <p:nvPr/>
        </p:nvCxnSpPr>
        <p:spPr bwMode="auto">
          <a:xfrm>
            <a:off x="3101977" y="3121316"/>
            <a:ext cx="321507" cy="73412"/>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cxnSp>
        <p:nvCxnSpPr>
          <p:cNvPr id="50" name="Straight Arrow Connector 49">
            <a:extLst>
              <a:ext uri="{FF2B5EF4-FFF2-40B4-BE49-F238E27FC236}">
                <a16:creationId xmlns:a16="http://schemas.microsoft.com/office/drawing/2014/main" id="{2D7CABBB-6B05-40EB-BD40-057472602040}"/>
              </a:ext>
            </a:extLst>
          </p:cNvPr>
          <p:cNvCxnSpPr>
            <a:cxnSpLocks/>
            <a:stCxn id="48" idx="0"/>
          </p:cNvCxnSpPr>
          <p:nvPr/>
        </p:nvCxnSpPr>
        <p:spPr bwMode="auto">
          <a:xfrm flipH="1" flipV="1">
            <a:off x="3117047" y="4249805"/>
            <a:ext cx="251210" cy="310968"/>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62" name="TextBox 61">
            <a:extLst>
              <a:ext uri="{FF2B5EF4-FFF2-40B4-BE49-F238E27FC236}">
                <a16:creationId xmlns:a16="http://schemas.microsoft.com/office/drawing/2014/main" id="{A71C7A38-B0C7-4275-9CFC-8D5656B8C594}"/>
              </a:ext>
            </a:extLst>
          </p:cNvPr>
          <p:cNvSpPr txBox="1"/>
          <p:nvPr/>
        </p:nvSpPr>
        <p:spPr>
          <a:xfrm>
            <a:off x="2143746" y="5520530"/>
            <a:ext cx="1148667" cy="261610"/>
          </a:xfrm>
          <a:prstGeom prst="rect">
            <a:avLst/>
          </a:prstGeom>
          <a:noFill/>
        </p:spPr>
        <p:txBody>
          <a:bodyPr wrap="square" rtlCol="0">
            <a:spAutoFit/>
          </a:bodyPr>
          <a:lstStyle/>
          <a:p>
            <a:r>
              <a:rPr lang="en-US" sz="1050" dirty="0">
                <a:solidFill>
                  <a:srgbClr val="0070C0"/>
                </a:solidFill>
              </a:rPr>
              <a:t>Deep fakes</a:t>
            </a:r>
          </a:p>
        </p:txBody>
      </p:sp>
      <p:cxnSp>
        <p:nvCxnSpPr>
          <p:cNvPr id="64" name="Straight Arrow Connector 63">
            <a:extLst>
              <a:ext uri="{FF2B5EF4-FFF2-40B4-BE49-F238E27FC236}">
                <a16:creationId xmlns:a16="http://schemas.microsoft.com/office/drawing/2014/main" id="{61619FB6-1702-4CE5-99D4-FEA824A850FA}"/>
              </a:ext>
            </a:extLst>
          </p:cNvPr>
          <p:cNvCxnSpPr>
            <a:cxnSpLocks/>
          </p:cNvCxnSpPr>
          <p:nvPr/>
        </p:nvCxnSpPr>
        <p:spPr bwMode="auto">
          <a:xfrm flipH="1" flipV="1">
            <a:off x="1999820" y="5402654"/>
            <a:ext cx="188446" cy="153875"/>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65" name="TextBox 64">
            <a:extLst>
              <a:ext uri="{FF2B5EF4-FFF2-40B4-BE49-F238E27FC236}">
                <a16:creationId xmlns:a16="http://schemas.microsoft.com/office/drawing/2014/main" id="{C5787DA3-D27C-4CE2-B7BD-63E07B378769}"/>
              </a:ext>
            </a:extLst>
          </p:cNvPr>
          <p:cNvSpPr txBox="1"/>
          <p:nvPr/>
        </p:nvSpPr>
        <p:spPr>
          <a:xfrm>
            <a:off x="2323444" y="5964007"/>
            <a:ext cx="1813549" cy="261610"/>
          </a:xfrm>
          <a:prstGeom prst="rect">
            <a:avLst/>
          </a:prstGeom>
          <a:noFill/>
        </p:spPr>
        <p:txBody>
          <a:bodyPr wrap="square" rtlCol="0">
            <a:spAutoFit/>
          </a:bodyPr>
          <a:lstStyle/>
          <a:p>
            <a:r>
              <a:rPr lang="en-US" sz="1050" dirty="0">
                <a:solidFill>
                  <a:srgbClr val="0070C0"/>
                </a:solidFill>
              </a:rPr>
              <a:t>Word associations</a:t>
            </a:r>
          </a:p>
        </p:txBody>
      </p:sp>
      <p:cxnSp>
        <p:nvCxnSpPr>
          <p:cNvPr id="66" name="Straight Arrow Connector 65">
            <a:extLst>
              <a:ext uri="{FF2B5EF4-FFF2-40B4-BE49-F238E27FC236}">
                <a16:creationId xmlns:a16="http://schemas.microsoft.com/office/drawing/2014/main" id="{A516C0C9-D1D8-4B05-B7BD-8BBE86AE9036}"/>
              </a:ext>
            </a:extLst>
          </p:cNvPr>
          <p:cNvCxnSpPr>
            <a:cxnSpLocks/>
            <a:stCxn id="65" idx="1"/>
          </p:cNvCxnSpPr>
          <p:nvPr/>
        </p:nvCxnSpPr>
        <p:spPr bwMode="auto">
          <a:xfrm flipH="1" flipV="1">
            <a:off x="1904302" y="5995671"/>
            <a:ext cx="419142" cy="99141"/>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49" name="TextBox 48">
            <a:extLst>
              <a:ext uri="{FF2B5EF4-FFF2-40B4-BE49-F238E27FC236}">
                <a16:creationId xmlns:a16="http://schemas.microsoft.com/office/drawing/2014/main" id="{E10FD7E9-8564-4565-B3F7-53F53EF30771}"/>
              </a:ext>
            </a:extLst>
          </p:cNvPr>
          <p:cNvSpPr txBox="1"/>
          <p:nvPr/>
        </p:nvSpPr>
        <p:spPr>
          <a:xfrm>
            <a:off x="8603912" y="3841463"/>
            <a:ext cx="1015046" cy="415498"/>
          </a:xfrm>
          <a:prstGeom prst="rect">
            <a:avLst/>
          </a:prstGeom>
          <a:noFill/>
        </p:spPr>
        <p:txBody>
          <a:bodyPr wrap="square" rtlCol="0">
            <a:spAutoFit/>
          </a:bodyPr>
          <a:lstStyle>
            <a:defPPr>
              <a:defRPr lang="en-US"/>
            </a:defPPr>
            <a:lvl1pPr>
              <a:defRPr sz="1050">
                <a:solidFill>
                  <a:srgbClr val="0070C0"/>
                </a:solidFill>
              </a:defRPr>
            </a:lvl1pPr>
          </a:lstStyle>
          <a:p>
            <a:pPr algn="r"/>
            <a:r>
              <a:rPr lang="en-US" dirty="0"/>
              <a:t>Automated driving</a:t>
            </a:r>
          </a:p>
        </p:txBody>
      </p:sp>
      <p:grpSp>
        <p:nvGrpSpPr>
          <p:cNvPr id="6" name="Group 5">
            <a:extLst>
              <a:ext uri="{FF2B5EF4-FFF2-40B4-BE49-F238E27FC236}">
                <a16:creationId xmlns:a16="http://schemas.microsoft.com/office/drawing/2014/main" id="{7C211524-1C8C-4D25-9D06-8D9AA4CCDDCC}"/>
              </a:ext>
            </a:extLst>
          </p:cNvPr>
          <p:cNvGrpSpPr/>
          <p:nvPr/>
        </p:nvGrpSpPr>
        <p:grpSpPr>
          <a:xfrm>
            <a:off x="973435" y="1153348"/>
            <a:ext cx="8088906" cy="5207904"/>
            <a:chOff x="609092" y="1137718"/>
            <a:chExt cx="8088906" cy="5207904"/>
          </a:xfrm>
        </p:grpSpPr>
        <p:cxnSp>
          <p:nvCxnSpPr>
            <p:cNvPr id="20" name="Straight Arrow Connector 19">
              <a:extLst>
                <a:ext uri="{FF2B5EF4-FFF2-40B4-BE49-F238E27FC236}">
                  <a16:creationId xmlns:a16="http://schemas.microsoft.com/office/drawing/2014/main" id="{A033B0FC-665B-445E-963E-B3D9D388B6C6}"/>
                </a:ext>
              </a:extLst>
            </p:cNvPr>
            <p:cNvCxnSpPr/>
            <p:nvPr/>
          </p:nvCxnSpPr>
          <p:spPr bwMode="auto">
            <a:xfrm>
              <a:off x="609092" y="6345622"/>
              <a:ext cx="8088906" cy="0"/>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cxnSp>
          <p:nvCxnSpPr>
            <p:cNvPr id="32" name="Straight Arrow Connector 31">
              <a:extLst>
                <a:ext uri="{FF2B5EF4-FFF2-40B4-BE49-F238E27FC236}">
                  <a16:creationId xmlns:a16="http://schemas.microsoft.com/office/drawing/2014/main" id="{C2D68C9C-DE59-4FFC-83E2-83A71C6B1B67}"/>
                </a:ext>
              </a:extLst>
            </p:cNvPr>
            <p:cNvCxnSpPr/>
            <p:nvPr/>
          </p:nvCxnSpPr>
          <p:spPr bwMode="auto">
            <a:xfrm flipV="1">
              <a:off x="609092" y="1137718"/>
              <a:ext cx="0" cy="5207904"/>
            </a:xfrm>
            <a:prstGeom prst="straightConnector1">
              <a:avLst/>
            </a:prstGeom>
            <a:noFill/>
            <a:ln w="22225">
              <a:solidFill>
                <a:schemeClr val="tx1"/>
              </a:solidFill>
              <a:round/>
              <a:headEnd/>
              <a:tailEnd type="triangle"/>
            </a:ln>
            <a:extLst>
              <a:ext uri="{909E8E84-426E-40DD-AFC4-6F175D3DCCD1}">
                <a14:hiddenFill xmlns:a14="http://schemas.microsoft.com/office/drawing/2010/main">
                  <a:noFill/>
                </a14:hiddenFill>
              </a:ext>
            </a:extLst>
          </p:spPr>
        </p:cxnSp>
      </p:grpSp>
      <p:grpSp>
        <p:nvGrpSpPr>
          <p:cNvPr id="63" name="Group 62">
            <a:extLst>
              <a:ext uri="{FF2B5EF4-FFF2-40B4-BE49-F238E27FC236}">
                <a16:creationId xmlns:a16="http://schemas.microsoft.com/office/drawing/2014/main" id="{146ED49B-D952-4A7E-91A0-8815E15ECB93}"/>
              </a:ext>
            </a:extLst>
          </p:cNvPr>
          <p:cNvGrpSpPr/>
          <p:nvPr/>
        </p:nvGrpSpPr>
        <p:grpSpPr>
          <a:xfrm>
            <a:off x="9649601" y="1221074"/>
            <a:ext cx="1828800" cy="1559551"/>
            <a:chOff x="586622" y="1393065"/>
            <a:chExt cx="2699944" cy="2302442"/>
          </a:xfrm>
        </p:grpSpPr>
        <p:pic>
          <p:nvPicPr>
            <p:cNvPr id="70" name="Picture 69">
              <a:extLst>
                <a:ext uri="{FF2B5EF4-FFF2-40B4-BE49-F238E27FC236}">
                  <a16:creationId xmlns:a16="http://schemas.microsoft.com/office/drawing/2014/main" id="{836AC750-F404-4320-8F22-703DB717DF05}"/>
                </a:ext>
              </a:extLst>
            </p:cNvPr>
            <p:cNvPicPr>
              <a:picLocks noChangeAspect="1"/>
            </p:cNvPicPr>
            <p:nvPr/>
          </p:nvPicPr>
          <p:blipFill>
            <a:blip r:embed="rId4"/>
            <a:stretch>
              <a:fillRect/>
            </a:stretch>
          </p:blipFill>
          <p:spPr>
            <a:xfrm>
              <a:off x="586622" y="1393065"/>
              <a:ext cx="2699944" cy="2302442"/>
            </a:xfrm>
            <a:prstGeom prst="rect">
              <a:avLst/>
            </a:prstGeom>
          </p:spPr>
        </p:pic>
        <p:sp>
          <p:nvSpPr>
            <p:cNvPr id="71" name="Rectangle 70">
              <a:extLst>
                <a:ext uri="{FF2B5EF4-FFF2-40B4-BE49-F238E27FC236}">
                  <a16:creationId xmlns:a16="http://schemas.microsoft.com/office/drawing/2014/main" id="{6EAE62F8-680C-414C-9CDD-075C4AD3157F}"/>
                </a:ext>
              </a:extLst>
            </p:cNvPr>
            <p:cNvSpPr/>
            <p:nvPr/>
          </p:nvSpPr>
          <p:spPr>
            <a:xfrm>
              <a:off x="2163760" y="3347258"/>
              <a:ext cx="1033631" cy="318071"/>
            </a:xfrm>
            <a:prstGeom prst="rect">
              <a:avLst/>
            </a:prstGeom>
          </p:spPr>
          <p:txBody>
            <a:bodyPr wrap="square">
              <a:spAutoFit/>
            </a:bodyPr>
            <a:lstStyle/>
            <a:p>
              <a:pPr algn="r"/>
              <a:r>
                <a:rPr lang="en-US" sz="800" dirty="0">
                  <a:solidFill>
                    <a:schemeClr val="bg1">
                      <a:lumMod val="65000"/>
                    </a:schemeClr>
                  </a:solidFill>
                </a:rPr>
                <a:t>nature.com</a:t>
              </a:r>
            </a:p>
          </p:txBody>
        </p:sp>
      </p:grpSp>
      <p:grpSp>
        <p:nvGrpSpPr>
          <p:cNvPr id="79" name="Group 78">
            <a:extLst>
              <a:ext uri="{FF2B5EF4-FFF2-40B4-BE49-F238E27FC236}">
                <a16:creationId xmlns:a16="http://schemas.microsoft.com/office/drawing/2014/main" id="{A7745C3B-C9D5-4EFA-8A3D-4B00D59F5F6C}"/>
              </a:ext>
            </a:extLst>
          </p:cNvPr>
          <p:cNvGrpSpPr/>
          <p:nvPr/>
        </p:nvGrpSpPr>
        <p:grpSpPr>
          <a:xfrm>
            <a:off x="5629445" y="3692206"/>
            <a:ext cx="2708252" cy="1362624"/>
            <a:chOff x="3737731" y="4292251"/>
            <a:chExt cx="3998323" cy="2011706"/>
          </a:xfrm>
        </p:grpSpPr>
        <p:sp>
          <p:nvSpPr>
            <p:cNvPr id="80" name="Rectangle 79">
              <a:extLst>
                <a:ext uri="{FF2B5EF4-FFF2-40B4-BE49-F238E27FC236}">
                  <a16:creationId xmlns:a16="http://schemas.microsoft.com/office/drawing/2014/main" id="{66AB3081-E74C-4902-B451-F33575D85F31}"/>
                </a:ext>
              </a:extLst>
            </p:cNvPr>
            <p:cNvSpPr/>
            <p:nvPr/>
          </p:nvSpPr>
          <p:spPr>
            <a:xfrm>
              <a:off x="4067098" y="6031326"/>
              <a:ext cx="3668956" cy="272631"/>
            </a:xfrm>
            <a:prstGeom prst="rect">
              <a:avLst/>
            </a:prstGeom>
          </p:spPr>
          <p:txBody>
            <a:bodyPr wrap="square">
              <a:spAutoFit/>
            </a:bodyPr>
            <a:lstStyle/>
            <a:p>
              <a:pPr algn="r"/>
              <a:r>
                <a:rPr lang="en-US" sz="600" dirty="0">
                  <a:solidFill>
                    <a:schemeClr val="bg1">
                      <a:lumMod val="65000"/>
                    </a:schemeClr>
                  </a:solidFill>
                </a:rPr>
                <a:t>nature.com, Credit: Alexandre Rotenberg/Alamy</a:t>
              </a:r>
            </a:p>
          </p:txBody>
        </p:sp>
        <p:pic>
          <p:nvPicPr>
            <p:cNvPr id="81" name="Picture 80">
              <a:extLst>
                <a:ext uri="{FF2B5EF4-FFF2-40B4-BE49-F238E27FC236}">
                  <a16:creationId xmlns:a16="http://schemas.microsoft.com/office/drawing/2014/main" id="{E5AC6CA4-2BF3-4410-99C8-E2112479AB46}"/>
                </a:ext>
              </a:extLst>
            </p:cNvPr>
            <p:cNvPicPr>
              <a:picLocks noChangeAspect="1"/>
            </p:cNvPicPr>
            <p:nvPr/>
          </p:nvPicPr>
          <p:blipFill rotWithShape="1">
            <a:blip r:embed="rId5"/>
            <a:srcRect l="7795" t="2845" r="10621"/>
            <a:stretch/>
          </p:blipFill>
          <p:spPr>
            <a:xfrm>
              <a:off x="3737731" y="4292251"/>
              <a:ext cx="2600842" cy="1757684"/>
            </a:xfrm>
            <a:prstGeom prst="rect">
              <a:avLst/>
            </a:prstGeom>
          </p:spPr>
        </p:pic>
      </p:grpSp>
      <p:grpSp>
        <p:nvGrpSpPr>
          <p:cNvPr id="85" name="Group 84">
            <a:extLst>
              <a:ext uri="{FF2B5EF4-FFF2-40B4-BE49-F238E27FC236}">
                <a16:creationId xmlns:a16="http://schemas.microsoft.com/office/drawing/2014/main" id="{2536D523-EBF5-4FE7-8536-462283CE53B5}"/>
              </a:ext>
            </a:extLst>
          </p:cNvPr>
          <p:cNvGrpSpPr/>
          <p:nvPr/>
        </p:nvGrpSpPr>
        <p:grpSpPr>
          <a:xfrm>
            <a:off x="3440556" y="4628710"/>
            <a:ext cx="1321174" cy="1247711"/>
            <a:chOff x="8689034" y="4389682"/>
            <a:chExt cx="2324182" cy="2194948"/>
          </a:xfrm>
        </p:grpSpPr>
        <p:sp>
          <p:nvSpPr>
            <p:cNvPr id="86" name="Rectangle 85">
              <a:extLst>
                <a:ext uri="{FF2B5EF4-FFF2-40B4-BE49-F238E27FC236}">
                  <a16:creationId xmlns:a16="http://schemas.microsoft.com/office/drawing/2014/main" id="{502E0639-5D58-47A4-A850-00178F2F0216}"/>
                </a:ext>
              </a:extLst>
            </p:cNvPr>
            <p:cNvSpPr/>
            <p:nvPr/>
          </p:nvSpPr>
          <p:spPr>
            <a:xfrm>
              <a:off x="9416695" y="6205625"/>
              <a:ext cx="1439547" cy="379005"/>
            </a:xfrm>
            <a:prstGeom prst="rect">
              <a:avLst/>
            </a:prstGeom>
          </p:spPr>
          <p:txBody>
            <a:bodyPr wrap="square">
              <a:spAutoFit/>
            </a:bodyPr>
            <a:lstStyle/>
            <a:p>
              <a:pPr algn="r"/>
              <a:r>
                <a:rPr lang="en-US" sz="800" dirty="0">
                  <a:solidFill>
                    <a:schemeClr val="bg1">
                      <a:lumMod val="65000"/>
                    </a:schemeClr>
                  </a:solidFill>
                </a:rPr>
                <a:t>voicebot.ai</a:t>
              </a:r>
            </a:p>
          </p:txBody>
        </p:sp>
        <p:pic>
          <p:nvPicPr>
            <p:cNvPr id="89" name="Picture 88">
              <a:extLst>
                <a:ext uri="{FF2B5EF4-FFF2-40B4-BE49-F238E27FC236}">
                  <a16:creationId xmlns:a16="http://schemas.microsoft.com/office/drawing/2014/main" id="{67BEAFA8-4FBE-4F0A-AA0D-3AA443873D77}"/>
                </a:ext>
              </a:extLst>
            </p:cNvPr>
            <p:cNvPicPr>
              <a:picLocks noChangeAspect="1"/>
            </p:cNvPicPr>
            <p:nvPr/>
          </p:nvPicPr>
          <p:blipFill rotWithShape="1">
            <a:blip r:embed="rId6"/>
            <a:srcRect l="14645"/>
            <a:stretch/>
          </p:blipFill>
          <p:spPr>
            <a:xfrm>
              <a:off x="8689034" y="4389682"/>
              <a:ext cx="2324182" cy="1815315"/>
            </a:xfrm>
            <a:prstGeom prst="rect">
              <a:avLst/>
            </a:prstGeom>
          </p:spPr>
        </p:pic>
      </p:grpSp>
      <p:sp>
        <p:nvSpPr>
          <p:cNvPr id="94" name="Rectangle 93">
            <a:extLst>
              <a:ext uri="{FF2B5EF4-FFF2-40B4-BE49-F238E27FC236}">
                <a16:creationId xmlns:a16="http://schemas.microsoft.com/office/drawing/2014/main" id="{568A838C-38BC-4787-A5E7-4EB97D712469}"/>
              </a:ext>
            </a:extLst>
          </p:cNvPr>
          <p:cNvSpPr/>
          <p:nvPr/>
        </p:nvSpPr>
        <p:spPr>
          <a:xfrm rot="16200000">
            <a:off x="10850184" y="5498381"/>
            <a:ext cx="1471878" cy="215444"/>
          </a:xfrm>
          <a:prstGeom prst="rect">
            <a:avLst/>
          </a:prstGeom>
        </p:spPr>
        <p:txBody>
          <a:bodyPr wrap="none">
            <a:spAutoFit/>
          </a:bodyPr>
          <a:lstStyle/>
          <a:p>
            <a:pPr algn="r"/>
            <a:r>
              <a:rPr lang="en-US" sz="800" dirty="0">
                <a:solidFill>
                  <a:schemeClr val="bg1">
                    <a:lumMod val="65000"/>
                  </a:schemeClr>
                </a:solidFill>
              </a:rPr>
              <a:t>Thispersondoesnotexist.com</a:t>
            </a:r>
          </a:p>
        </p:txBody>
      </p:sp>
      <p:sp>
        <p:nvSpPr>
          <p:cNvPr id="95" name="TextBox 6">
            <a:extLst>
              <a:ext uri="{FF2B5EF4-FFF2-40B4-BE49-F238E27FC236}">
                <a16:creationId xmlns:a16="http://schemas.microsoft.com/office/drawing/2014/main" id="{9C48F863-F105-494C-8D0B-6CBEC3360F8A}"/>
              </a:ext>
            </a:extLst>
          </p:cNvPr>
          <p:cNvSpPr txBox="1"/>
          <p:nvPr/>
        </p:nvSpPr>
        <p:spPr>
          <a:xfrm>
            <a:off x="9101559" y="6305206"/>
            <a:ext cx="2407270" cy="46166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800" b="0" i="0" dirty="0">
                <a:solidFill>
                  <a:schemeClr val="bg1">
                    <a:lumMod val="65000"/>
                  </a:schemeClr>
                </a:solidFill>
                <a:effectLst/>
                <a:latin typeface="+mn-lt"/>
                <a:ea typeface="+mn-ea"/>
                <a:cs typeface="+mn-cs"/>
              </a:rPr>
              <a:t>A petaflop/s-day (pfs-day) consists of performing 10</a:t>
            </a:r>
            <a:r>
              <a:rPr lang="en-US" sz="800" b="0" i="0" baseline="30000" dirty="0">
                <a:solidFill>
                  <a:schemeClr val="bg1">
                    <a:lumMod val="65000"/>
                  </a:schemeClr>
                </a:solidFill>
                <a:effectLst/>
                <a:latin typeface="+mn-lt"/>
                <a:ea typeface="+mn-ea"/>
                <a:cs typeface="+mn-cs"/>
              </a:rPr>
              <a:t>15</a:t>
            </a:r>
            <a:r>
              <a:rPr lang="en-US" sz="800" b="0" i="0" dirty="0">
                <a:solidFill>
                  <a:schemeClr val="bg1">
                    <a:lumMod val="65000"/>
                  </a:schemeClr>
                </a:solidFill>
                <a:effectLst/>
                <a:latin typeface="+mn-lt"/>
                <a:ea typeface="+mn-ea"/>
                <a:cs typeface="+mn-cs"/>
              </a:rPr>
              <a:t> neural net operations per second for one day, or a total of about 10</a:t>
            </a:r>
            <a:r>
              <a:rPr lang="en-US" sz="800" b="0" i="0" baseline="30000" dirty="0">
                <a:solidFill>
                  <a:schemeClr val="bg1">
                    <a:lumMod val="65000"/>
                  </a:schemeClr>
                </a:solidFill>
                <a:effectLst/>
                <a:latin typeface="+mn-lt"/>
                <a:ea typeface="+mn-ea"/>
                <a:cs typeface="+mn-cs"/>
              </a:rPr>
              <a:t>20</a:t>
            </a:r>
            <a:r>
              <a:rPr lang="en-US" sz="800" b="0" i="0" dirty="0">
                <a:solidFill>
                  <a:schemeClr val="bg1">
                    <a:lumMod val="65000"/>
                  </a:schemeClr>
                </a:solidFill>
                <a:effectLst/>
                <a:latin typeface="+mn-lt"/>
                <a:ea typeface="+mn-ea"/>
                <a:cs typeface="+mn-cs"/>
              </a:rPr>
              <a:t> operations</a:t>
            </a:r>
            <a:endParaRPr lang="en-US" sz="800" dirty="0">
              <a:solidFill>
                <a:schemeClr val="bg1">
                  <a:lumMod val="65000"/>
                </a:schemeClr>
              </a:solidFill>
            </a:endParaRPr>
          </a:p>
        </p:txBody>
      </p:sp>
      <p:sp>
        <p:nvSpPr>
          <p:cNvPr id="48" name="TextBox 47">
            <a:extLst>
              <a:ext uri="{FF2B5EF4-FFF2-40B4-BE49-F238E27FC236}">
                <a16:creationId xmlns:a16="http://schemas.microsoft.com/office/drawing/2014/main" id="{8FE3537D-F3C9-4054-9ABC-949691D0C5F6}"/>
              </a:ext>
            </a:extLst>
          </p:cNvPr>
          <p:cNvSpPr txBox="1"/>
          <p:nvPr/>
        </p:nvSpPr>
        <p:spPr>
          <a:xfrm>
            <a:off x="2793923" y="4560773"/>
            <a:ext cx="1148667" cy="430887"/>
          </a:xfrm>
          <a:prstGeom prst="rect">
            <a:avLst/>
          </a:prstGeom>
          <a:noFill/>
        </p:spPr>
        <p:txBody>
          <a:bodyPr wrap="square" rtlCol="0">
            <a:spAutoFit/>
          </a:bodyPr>
          <a:lstStyle/>
          <a:p>
            <a:pPr algn="ctr"/>
            <a:r>
              <a:rPr lang="en-US" sz="1050" dirty="0">
                <a:solidFill>
                  <a:srgbClr val="0070C0"/>
                </a:solidFill>
              </a:rPr>
              <a:t>Speech recognition</a:t>
            </a:r>
          </a:p>
        </p:txBody>
      </p:sp>
      <p:sp>
        <p:nvSpPr>
          <p:cNvPr id="17" name="Rectangle 16">
            <a:extLst>
              <a:ext uri="{FF2B5EF4-FFF2-40B4-BE49-F238E27FC236}">
                <a16:creationId xmlns:a16="http://schemas.microsoft.com/office/drawing/2014/main" id="{03D3649B-BBFB-40E4-9EF8-1E57F8893800}"/>
              </a:ext>
            </a:extLst>
          </p:cNvPr>
          <p:cNvSpPr/>
          <p:nvPr/>
        </p:nvSpPr>
        <p:spPr>
          <a:xfrm>
            <a:off x="936854" y="3442904"/>
            <a:ext cx="1744646" cy="738664"/>
          </a:xfrm>
          <a:prstGeom prst="rect">
            <a:avLst/>
          </a:prstGeom>
          <a:noFill/>
        </p:spPr>
        <p:txBody>
          <a:bodyPr wrap="square" rtlCol="0">
            <a:spAutoFit/>
          </a:bodyPr>
          <a:lstStyle/>
          <a:p>
            <a:pPr algn="ctr"/>
            <a:r>
              <a:rPr lang="en-US" sz="1050" dirty="0">
                <a:solidFill>
                  <a:srgbClr val="0070C0"/>
                </a:solidFill>
              </a:rPr>
              <a:t>Language translation, image captioning, conversational models and text summarization</a:t>
            </a:r>
          </a:p>
        </p:txBody>
      </p:sp>
      <p:cxnSp>
        <p:nvCxnSpPr>
          <p:cNvPr id="97" name="Straight Arrow Connector 96">
            <a:extLst>
              <a:ext uri="{FF2B5EF4-FFF2-40B4-BE49-F238E27FC236}">
                <a16:creationId xmlns:a16="http://schemas.microsoft.com/office/drawing/2014/main" id="{278A33FC-5E5B-4D5A-BF0C-9AC6CC5DAA8A}"/>
              </a:ext>
            </a:extLst>
          </p:cNvPr>
          <p:cNvCxnSpPr>
            <a:cxnSpLocks/>
          </p:cNvCxnSpPr>
          <p:nvPr/>
        </p:nvCxnSpPr>
        <p:spPr bwMode="auto">
          <a:xfrm>
            <a:off x="1733245" y="4211396"/>
            <a:ext cx="124996" cy="205394"/>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98" name="TextBox 97">
            <a:extLst>
              <a:ext uri="{FF2B5EF4-FFF2-40B4-BE49-F238E27FC236}">
                <a16:creationId xmlns:a16="http://schemas.microsoft.com/office/drawing/2014/main" id="{1EC0E551-0500-4231-8CD9-FC77BE6E4DD4}"/>
              </a:ext>
            </a:extLst>
          </p:cNvPr>
          <p:cNvSpPr txBox="1"/>
          <p:nvPr/>
        </p:nvSpPr>
        <p:spPr>
          <a:xfrm>
            <a:off x="1203414" y="1281823"/>
            <a:ext cx="1657111" cy="253916"/>
          </a:xfrm>
          <a:prstGeom prst="rect">
            <a:avLst/>
          </a:prstGeom>
          <a:noFill/>
        </p:spPr>
        <p:txBody>
          <a:bodyPr wrap="square" rtlCol="0">
            <a:spAutoFit/>
          </a:bodyPr>
          <a:lstStyle/>
          <a:p>
            <a:pPr algn="r"/>
            <a:r>
              <a:rPr lang="en-US" sz="1050" dirty="0">
                <a:solidFill>
                  <a:srgbClr val="0070C0"/>
                </a:solidFill>
              </a:rPr>
              <a:t> AI beats human at Go</a:t>
            </a:r>
          </a:p>
        </p:txBody>
      </p:sp>
      <p:cxnSp>
        <p:nvCxnSpPr>
          <p:cNvPr id="99" name="Straight Arrow Connector 98">
            <a:extLst>
              <a:ext uri="{FF2B5EF4-FFF2-40B4-BE49-F238E27FC236}">
                <a16:creationId xmlns:a16="http://schemas.microsoft.com/office/drawing/2014/main" id="{A42D1185-2C35-4231-AAD8-83AE491AD98C}"/>
              </a:ext>
            </a:extLst>
          </p:cNvPr>
          <p:cNvCxnSpPr>
            <a:cxnSpLocks/>
            <a:stCxn id="98" idx="3"/>
          </p:cNvCxnSpPr>
          <p:nvPr/>
        </p:nvCxnSpPr>
        <p:spPr bwMode="auto">
          <a:xfrm>
            <a:off x="2860525" y="1408781"/>
            <a:ext cx="367861" cy="75799"/>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cxnSp>
        <p:nvCxnSpPr>
          <p:cNvPr id="122" name="Straight Arrow Connector 121">
            <a:extLst>
              <a:ext uri="{FF2B5EF4-FFF2-40B4-BE49-F238E27FC236}">
                <a16:creationId xmlns:a16="http://schemas.microsoft.com/office/drawing/2014/main" id="{CC537529-C3FA-4FB5-95D5-3FB869FD9146}"/>
              </a:ext>
            </a:extLst>
          </p:cNvPr>
          <p:cNvCxnSpPr>
            <a:cxnSpLocks/>
            <a:stCxn id="128" idx="1"/>
          </p:cNvCxnSpPr>
          <p:nvPr/>
        </p:nvCxnSpPr>
        <p:spPr bwMode="auto">
          <a:xfrm flipH="1" flipV="1">
            <a:off x="8042031" y="2407596"/>
            <a:ext cx="287015" cy="87675"/>
          </a:xfrm>
          <a:prstGeom prst="straightConnector1">
            <a:avLst/>
          </a:prstGeom>
          <a:noFill/>
          <a:ln w="3175">
            <a:solidFill>
              <a:schemeClr val="tx1"/>
            </a:solidFill>
            <a:round/>
            <a:headEnd/>
            <a:tailEnd type="triangle"/>
          </a:ln>
          <a:extLst>
            <a:ext uri="{909E8E84-426E-40DD-AFC4-6F175D3DCCD1}">
              <a14:hiddenFill xmlns:a14="http://schemas.microsoft.com/office/drawing/2010/main">
                <a:noFill/>
              </a14:hiddenFill>
            </a:ext>
          </a:extLst>
        </p:spPr>
      </p:cxnSp>
      <p:sp>
        <p:nvSpPr>
          <p:cNvPr id="128" name="TextBox 127">
            <a:extLst>
              <a:ext uri="{FF2B5EF4-FFF2-40B4-BE49-F238E27FC236}">
                <a16:creationId xmlns:a16="http://schemas.microsoft.com/office/drawing/2014/main" id="{AB219197-903F-42C5-9667-E976EBEDECB9}"/>
              </a:ext>
            </a:extLst>
          </p:cNvPr>
          <p:cNvSpPr txBox="1"/>
          <p:nvPr/>
        </p:nvSpPr>
        <p:spPr>
          <a:xfrm>
            <a:off x="8329046" y="2125939"/>
            <a:ext cx="1333664" cy="738664"/>
          </a:xfrm>
          <a:prstGeom prst="rect">
            <a:avLst/>
          </a:prstGeom>
          <a:noFill/>
        </p:spPr>
        <p:txBody>
          <a:bodyPr wrap="square" rtlCol="0">
            <a:spAutoFit/>
          </a:bodyPr>
          <a:lstStyle>
            <a:defPPr>
              <a:defRPr lang="en-US"/>
            </a:defPPr>
            <a:lvl1pPr>
              <a:defRPr sz="1050">
                <a:solidFill>
                  <a:srgbClr val="0070C0"/>
                </a:solidFill>
              </a:defRPr>
            </a:lvl1pPr>
          </a:lstStyle>
          <a:p>
            <a:r>
              <a:rPr lang="en-US" dirty="0"/>
              <a:t>Solved 50 year grand challenge problem in protein structure prediction</a:t>
            </a:r>
          </a:p>
        </p:txBody>
      </p:sp>
      <p:pic>
        <p:nvPicPr>
          <p:cNvPr id="136" name="Picture 135" descr="1024px-Stanley2.JPG">
            <a:extLst>
              <a:ext uri="{FF2B5EF4-FFF2-40B4-BE49-F238E27FC236}">
                <a16:creationId xmlns:a16="http://schemas.microsoft.com/office/drawing/2014/main" id="{609860D1-B547-4CEE-A9C6-2B864D2F09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18958" y="3020176"/>
            <a:ext cx="1828800" cy="1191220"/>
          </a:xfrm>
          <a:prstGeom prst="rect">
            <a:avLst/>
          </a:prstGeom>
        </p:spPr>
      </p:pic>
      <p:pic>
        <p:nvPicPr>
          <p:cNvPr id="1026" name="Picture 2" descr="https://this-person-does-not-exist.com/img/avatar-644a6967d6df140f0e44c08f16137842.jpg">
            <a:extLst>
              <a:ext uri="{FF2B5EF4-FFF2-40B4-BE49-F238E27FC236}">
                <a16:creationId xmlns:a16="http://schemas.microsoft.com/office/drawing/2014/main" id="{8F1266C7-2A03-4B4F-84F5-8E491AF69C6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3758" y="441902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F940F079-BE9B-4BFE-B592-61B2C0012539}"/>
              </a:ext>
            </a:extLst>
          </p:cNvPr>
          <p:cNvSpPr txBox="1"/>
          <p:nvPr/>
        </p:nvSpPr>
        <p:spPr>
          <a:xfrm>
            <a:off x="8786262" y="5206468"/>
            <a:ext cx="843500" cy="253916"/>
          </a:xfrm>
          <a:prstGeom prst="rect">
            <a:avLst/>
          </a:prstGeom>
          <a:noFill/>
        </p:spPr>
        <p:txBody>
          <a:bodyPr wrap="none" rtlCol="0">
            <a:spAutoFit/>
          </a:bodyPr>
          <a:lstStyle/>
          <a:p>
            <a:pPr algn="ctr"/>
            <a:r>
              <a:rPr lang="en-US" sz="1050" dirty="0">
                <a:solidFill>
                  <a:srgbClr val="0070C0"/>
                </a:solidFill>
              </a:rPr>
              <a:t>Deep fakes</a:t>
            </a:r>
          </a:p>
        </p:txBody>
      </p:sp>
      <p:sp>
        <p:nvSpPr>
          <p:cNvPr id="69" name="TextBox 68">
            <a:extLst>
              <a:ext uri="{FF2B5EF4-FFF2-40B4-BE49-F238E27FC236}">
                <a16:creationId xmlns:a16="http://schemas.microsoft.com/office/drawing/2014/main" id="{C64E2168-5537-4210-AF22-D5D6BD94DF36}"/>
              </a:ext>
            </a:extLst>
          </p:cNvPr>
          <p:cNvSpPr txBox="1"/>
          <p:nvPr/>
        </p:nvSpPr>
        <p:spPr>
          <a:xfrm>
            <a:off x="0" y="6642556"/>
            <a:ext cx="6096000" cy="215444"/>
          </a:xfrm>
          <a:prstGeom prst="rect">
            <a:avLst/>
          </a:prstGeom>
          <a:noFill/>
        </p:spPr>
        <p:txBody>
          <a:bodyPr wrap="square">
            <a:spAutoFit/>
          </a:bodyPr>
          <a:lstStyle/>
          <a:p>
            <a:r>
              <a:rPr lang="en-US" sz="800" dirty="0">
                <a:solidFill>
                  <a:schemeClr val="bg1">
                    <a:lumMod val="65000"/>
                  </a:schemeClr>
                </a:solidFill>
              </a:rPr>
              <a:t>https://www.the-automator.com/fine-tuning-chat-gpt-3/</a:t>
            </a:r>
          </a:p>
        </p:txBody>
      </p:sp>
      <p:sp>
        <p:nvSpPr>
          <p:cNvPr id="77" name="Rectangle 76">
            <a:extLst>
              <a:ext uri="{FF2B5EF4-FFF2-40B4-BE49-F238E27FC236}">
                <a16:creationId xmlns:a16="http://schemas.microsoft.com/office/drawing/2014/main" id="{F11566BF-FF64-41F3-8497-B66FA3C59D2D}"/>
              </a:ext>
            </a:extLst>
          </p:cNvPr>
          <p:cNvSpPr/>
          <p:nvPr/>
        </p:nvSpPr>
        <p:spPr>
          <a:xfrm>
            <a:off x="878339" y="6384339"/>
            <a:ext cx="7250319" cy="261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78" name="Group 77">
            <a:extLst>
              <a:ext uri="{FF2B5EF4-FFF2-40B4-BE49-F238E27FC236}">
                <a16:creationId xmlns:a16="http://schemas.microsoft.com/office/drawing/2014/main" id="{D90B1358-1452-4EC5-898B-526AE967E2B1}"/>
              </a:ext>
            </a:extLst>
          </p:cNvPr>
          <p:cNvGrpSpPr/>
          <p:nvPr/>
        </p:nvGrpSpPr>
        <p:grpSpPr>
          <a:xfrm>
            <a:off x="1375898" y="6389855"/>
            <a:ext cx="7623237" cy="263916"/>
            <a:chOff x="1611056" y="6345622"/>
            <a:chExt cx="7623237" cy="263916"/>
          </a:xfrm>
          <a:solidFill>
            <a:schemeClr val="bg1"/>
          </a:solidFill>
        </p:grpSpPr>
        <p:sp>
          <p:nvSpPr>
            <p:cNvPr id="82" name="TextBox 81">
              <a:extLst>
                <a:ext uri="{FF2B5EF4-FFF2-40B4-BE49-F238E27FC236}">
                  <a16:creationId xmlns:a16="http://schemas.microsoft.com/office/drawing/2014/main" id="{AA0F3457-DB7F-4273-AE7C-E95D8D38AB91}"/>
                </a:ext>
              </a:extLst>
            </p:cNvPr>
            <p:cNvSpPr txBox="1"/>
            <p:nvPr/>
          </p:nvSpPr>
          <p:spPr>
            <a:xfrm flipH="1">
              <a:off x="1611056" y="6345622"/>
              <a:ext cx="849017" cy="261610"/>
            </a:xfrm>
            <a:prstGeom prst="rect">
              <a:avLst/>
            </a:prstGeom>
            <a:grpFill/>
          </p:spPr>
          <p:txBody>
            <a:bodyPr wrap="square" rtlCol="0">
              <a:spAutoFit/>
            </a:bodyPr>
            <a:lstStyle/>
            <a:p>
              <a:pPr algn="ctr"/>
              <a:r>
                <a:rPr lang="en-US" sz="1100" dirty="0"/>
                <a:t>2014</a:t>
              </a:r>
            </a:p>
          </p:txBody>
        </p:sp>
        <p:sp>
          <p:nvSpPr>
            <p:cNvPr id="83" name="TextBox 82">
              <a:extLst>
                <a:ext uri="{FF2B5EF4-FFF2-40B4-BE49-F238E27FC236}">
                  <a16:creationId xmlns:a16="http://schemas.microsoft.com/office/drawing/2014/main" id="{566E50CE-2759-4B5A-97B3-16FB4F936EEF}"/>
                </a:ext>
              </a:extLst>
            </p:cNvPr>
            <p:cNvSpPr txBox="1"/>
            <p:nvPr/>
          </p:nvSpPr>
          <p:spPr>
            <a:xfrm flipH="1">
              <a:off x="2457514" y="6345622"/>
              <a:ext cx="849017" cy="261610"/>
            </a:xfrm>
            <a:prstGeom prst="rect">
              <a:avLst/>
            </a:prstGeom>
            <a:grpFill/>
          </p:spPr>
          <p:txBody>
            <a:bodyPr wrap="square" rtlCol="0">
              <a:spAutoFit/>
            </a:bodyPr>
            <a:lstStyle/>
            <a:p>
              <a:pPr algn="ctr"/>
              <a:r>
                <a:rPr lang="en-US" sz="1100" dirty="0"/>
                <a:t>2015</a:t>
              </a:r>
            </a:p>
          </p:txBody>
        </p:sp>
        <p:sp>
          <p:nvSpPr>
            <p:cNvPr id="84" name="TextBox 83">
              <a:extLst>
                <a:ext uri="{FF2B5EF4-FFF2-40B4-BE49-F238E27FC236}">
                  <a16:creationId xmlns:a16="http://schemas.microsoft.com/office/drawing/2014/main" id="{4DA25799-A93F-46DC-8E91-F5B4A57977A5}"/>
                </a:ext>
              </a:extLst>
            </p:cNvPr>
            <p:cNvSpPr txBox="1"/>
            <p:nvPr/>
          </p:nvSpPr>
          <p:spPr>
            <a:xfrm flipH="1">
              <a:off x="3303972" y="6345622"/>
              <a:ext cx="849017" cy="261610"/>
            </a:xfrm>
            <a:prstGeom prst="rect">
              <a:avLst/>
            </a:prstGeom>
            <a:grpFill/>
          </p:spPr>
          <p:txBody>
            <a:bodyPr wrap="square" rtlCol="0">
              <a:spAutoFit/>
            </a:bodyPr>
            <a:lstStyle/>
            <a:p>
              <a:pPr algn="ctr"/>
              <a:r>
                <a:rPr lang="en-US" sz="1100" dirty="0"/>
                <a:t>2016</a:t>
              </a:r>
            </a:p>
          </p:txBody>
        </p:sp>
        <p:sp>
          <p:nvSpPr>
            <p:cNvPr id="87" name="TextBox 86">
              <a:extLst>
                <a:ext uri="{FF2B5EF4-FFF2-40B4-BE49-F238E27FC236}">
                  <a16:creationId xmlns:a16="http://schemas.microsoft.com/office/drawing/2014/main" id="{94C4A834-88EA-455A-A23A-0FB93D12C896}"/>
                </a:ext>
              </a:extLst>
            </p:cNvPr>
            <p:cNvSpPr txBox="1"/>
            <p:nvPr/>
          </p:nvSpPr>
          <p:spPr>
            <a:xfrm flipH="1">
              <a:off x="4150430" y="6345622"/>
              <a:ext cx="849017" cy="261610"/>
            </a:xfrm>
            <a:prstGeom prst="rect">
              <a:avLst/>
            </a:prstGeom>
            <a:grpFill/>
          </p:spPr>
          <p:txBody>
            <a:bodyPr wrap="square" rtlCol="0">
              <a:spAutoFit/>
            </a:bodyPr>
            <a:lstStyle/>
            <a:p>
              <a:pPr algn="ctr"/>
              <a:r>
                <a:rPr lang="en-US" sz="1100" dirty="0"/>
                <a:t>2017</a:t>
              </a:r>
            </a:p>
          </p:txBody>
        </p:sp>
        <p:sp>
          <p:nvSpPr>
            <p:cNvPr id="88" name="TextBox 87">
              <a:extLst>
                <a:ext uri="{FF2B5EF4-FFF2-40B4-BE49-F238E27FC236}">
                  <a16:creationId xmlns:a16="http://schemas.microsoft.com/office/drawing/2014/main" id="{E79F7BDE-30BC-4F87-BB6B-5F181B0ADFA8}"/>
                </a:ext>
              </a:extLst>
            </p:cNvPr>
            <p:cNvSpPr txBox="1"/>
            <p:nvPr/>
          </p:nvSpPr>
          <p:spPr>
            <a:xfrm flipH="1">
              <a:off x="4996888" y="6345622"/>
              <a:ext cx="849017" cy="261610"/>
            </a:xfrm>
            <a:prstGeom prst="rect">
              <a:avLst/>
            </a:prstGeom>
            <a:grpFill/>
          </p:spPr>
          <p:txBody>
            <a:bodyPr wrap="square" rtlCol="0">
              <a:spAutoFit/>
            </a:bodyPr>
            <a:lstStyle/>
            <a:p>
              <a:pPr algn="ctr"/>
              <a:r>
                <a:rPr lang="en-US" sz="1100" dirty="0"/>
                <a:t>2018</a:t>
              </a:r>
            </a:p>
          </p:txBody>
        </p:sp>
        <p:sp>
          <p:nvSpPr>
            <p:cNvPr id="90" name="TextBox 89">
              <a:extLst>
                <a:ext uri="{FF2B5EF4-FFF2-40B4-BE49-F238E27FC236}">
                  <a16:creationId xmlns:a16="http://schemas.microsoft.com/office/drawing/2014/main" id="{AB4896C9-2BC4-487C-A34B-8A525A84D6CE}"/>
                </a:ext>
              </a:extLst>
            </p:cNvPr>
            <p:cNvSpPr txBox="1"/>
            <p:nvPr/>
          </p:nvSpPr>
          <p:spPr>
            <a:xfrm flipH="1">
              <a:off x="5843346" y="6345622"/>
              <a:ext cx="849017" cy="261610"/>
            </a:xfrm>
            <a:prstGeom prst="rect">
              <a:avLst/>
            </a:prstGeom>
            <a:grpFill/>
          </p:spPr>
          <p:txBody>
            <a:bodyPr wrap="square" rtlCol="0">
              <a:spAutoFit/>
            </a:bodyPr>
            <a:lstStyle/>
            <a:p>
              <a:pPr algn="ctr"/>
              <a:r>
                <a:rPr lang="en-US" sz="1100" dirty="0"/>
                <a:t>2019</a:t>
              </a:r>
            </a:p>
          </p:txBody>
        </p:sp>
        <p:sp>
          <p:nvSpPr>
            <p:cNvPr id="91" name="TextBox 90">
              <a:extLst>
                <a:ext uri="{FF2B5EF4-FFF2-40B4-BE49-F238E27FC236}">
                  <a16:creationId xmlns:a16="http://schemas.microsoft.com/office/drawing/2014/main" id="{BD35E173-D63C-4F26-9D21-D14B7D9BED43}"/>
                </a:ext>
              </a:extLst>
            </p:cNvPr>
            <p:cNvSpPr txBox="1"/>
            <p:nvPr/>
          </p:nvSpPr>
          <p:spPr>
            <a:xfrm flipH="1">
              <a:off x="6689804" y="6347928"/>
              <a:ext cx="849017" cy="261610"/>
            </a:xfrm>
            <a:prstGeom prst="rect">
              <a:avLst/>
            </a:prstGeom>
            <a:grpFill/>
          </p:spPr>
          <p:txBody>
            <a:bodyPr wrap="square" rtlCol="0">
              <a:spAutoFit/>
            </a:bodyPr>
            <a:lstStyle/>
            <a:p>
              <a:pPr algn="ctr"/>
              <a:r>
                <a:rPr lang="en-US" sz="1100" dirty="0"/>
                <a:t>2020</a:t>
              </a:r>
            </a:p>
          </p:txBody>
        </p:sp>
        <p:sp>
          <p:nvSpPr>
            <p:cNvPr id="92" name="TextBox 91">
              <a:extLst>
                <a:ext uri="{FF2B5EF4-FFF2-40B4-BE49-F238E27FC236}">
                  <a16:creationId xmlns:a16="http://schemas.microsoft.com/office/drawing/2014/main" id="{A912A85E-5DB1-41E8-A41B-FB3027C7A8E8}"/>
                </a:ext>
              </a:extLst>
            </p:cNvPr>
            <p:cNvSpPr txBox="1"/>
            <p:nvPr/>
          </p:nvSpPr>
          <p:spPr>
            <a:xfrm flipH="1">
              <a:off x="7536259" y="6347928"/>
              <a:ext cx="849017" cy="261610"/>
            </a:xfrm>
            <a:prstGeom prst="rect">
              <a:avLst/>
            </a:prstGeom>
            <a:grpFill/>
          </p:spPr>
          <p:txBody>
            <a:bodyPr wrap="square" rtlCol="0">
              <a:spAutoFit/>
            </a:bodyPr>
            <a:lstStyle/>
            <a:p>
              <a:pPr algn="ctr"/>
              <a:r>
                <a:rPr lang="en-US" sz="1100" dirty="0"/>
                <a:t>2021</a:t>
              </a:r>
            </a:p>
          </p:txBody>
        </p:sp>
        <p:sp>
          <p:nvSpPr>
            <p:cNvPr id="93" name="TextBox 92">
              <a:extLst>
                <a:ext uri="{FF2B5EF4-FFF2-40B4-BE49-F238E27FC236}">
                  <a16:creationId xmlns:a16="http://schemas.microsoft.com/office/drawing/2014/main" id="{54EB8998-AE4F-4C10-AFC6-9B957C7E36B6}"/>
                </a:ext>
              </a:extLst>
            </p:cNvPr>
            <p:cNvSpPr txBox="1"/>
            <p:nvPr/>
          </p:nvSpPr>
          <p:spPr>
            <a:xfrm flipH="1">
              <a:off x="8385276" y="6347928"/>
              <a:ext cx="849017" cy="261610"/>
            </a:xfrm>
            <a:prstGeom prst="rect">
              <a:avLst/>
            </a:prstGeom>
            <a:grpFill/>
          </p:spPr>
          <p:txBody>
            <a:bodyPr wrap="square" rtlCol="0">
              <a:spAutoFit/>
            </a:bodyPr>
            <a:lstStyle/>
            <a:p>
              <a:pPr algn="ctr"/>
              <a:r>
                <a:rPr lang="en-US" sz="1100" dirty="0"/>
                <a:t>2022</a:t>
              </a:r>
            </a:p>
          </p:txBody>
        </p:sp>
      </p:grpSp>
      <p:sp>
        <p:nvSpPr>
          <p:cNvPr id="73" name="Footer Placeholder 1">
            <a:extLst>
              <a:ext uri="{FF2B5EF4-FFF2-40B4-BE49-F238E27FC236}">
                <a16:creationId xmlns:a16="http://schemas.microsoft.com/office/drawing/2014/main" id="{864C3A0B-D54C-4A83-8824-03D221B7D23B}"/>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1104488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854017-C121-4999-8F6B-1F64A3A9188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5" name="Title 4">
            <a:extLst>
              <a:ext uri="{FF2B5EF4-FFF2-40B4-BE49-F238E27FC236}">
                <a16:creationId xmlns:a16="http://schemas.microsoft.com/office/drawing/2014/main" id="{7A4327E6-F6C6-4695-B310-8806A2CEFFAA}"/>
              </a:ext>
            </a:extLst>
          </p:cNvPr>
          <p:cNvSpPr>
            <a:spLocks noGrp="1"/>
          </p:cNvSpPr>
          <p:nvPr>
            <p:ph type="ctrTitle"/>
          </p:nvPr>
        </p:nvSpPr>
        <p:spPr/>
        <p:txBody>
          <a:bodyPr>
            <a:normAutofit/>
          </a:bodyPr>
          <a:lstStyle/>
          <a:p>
            <a:r>
              <a:rPr lang="en-US" dirty="0"/>
              <a:t>The new thing is large, pre-trained models (LPTMs): ChatGPT</a:t>
            </a:r>
          </a:p>
        </p:txBody>
      </p:sp>
      <p:sp>
        <p:nvSpPr>
          <p:cNvPr id="6" name="Content Placeholder 6">
            <a:extLst>
              <a:ext uri="{FF2B5EF4-FFF2-40B4-BE49-F238E27FC236}">
                <a16:creationId xmlns:a16="http://schemas.microsoft.com/office/drawing/2014/main" id="{451372AD-ED81-46CD-9EF3-050B9C39E77C}"/>
              </a:ext>
            </a:extLst>
          </p:cNvPr>
          <p:cNvSpPr txBox="1">
            <a:spLocks/>
          </p:cNvSpPr>
          <p:nvPr/>
        </p:nvSpPr>
        <p:spPr>
          <a:xfrm>
            <a:off x="508000" y="3554333"/>
            <a:ext cx="4146237" cy="1520310"/>
          </a:xfrm>
          <a:prstGeom prst="rect">
            <a:avLst/>
          </a:prstGeom>
        </p:spPr>
        <p:txBody>
          <a:bodyPr>
            <a:no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a:ln>
                <a:noFill/>
              </a:ln>
              <a:solidFill>
                <a:prstClr val="black"/>
              </a:solidFill>
              <a:effectLst/>
              <a:uLnTx/>
              <a:uFillTx/>
              <a:latin typeface="Tahoma" pitchFamily="34" charset="0"/>
              <a:ea typeface="+mn-ea"/>
              <a:cs typeface="Tahoma" pitchFamily="34" charset="0"/>
            </a:endParaRPr>
          </a:p>
        </p:txBody>
      </p:sp>
      <p:sp>
        <p:nvSpPr>
          <p:cNvPr id="8" name="TextBox 7">
            <a:extLst>
              <a:ext uri="{FF2B5EF4-FFF2-40B4-BE49-F238E27FC236}">
                <a16:creationId xmlns:a16="http://schemas.microsoft.com/office/drawing/2014/main" id="{E837FFD3-A47D-4071-86ED-DD4F8450037D}"/>
              </a:ext>
            </a:extLst>
          </p:cNvPr>
          <p:cNvSpPr txBox="1"/>
          <p:nvPr/>
        </p:nvSpPr>
        <p:spPr>
          <a:xfrm>
            <a:off x="508000" y="1043609"/>
            <a:ext cx="4866640" cy="5570756"/>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Tahoma"/>
                <a:ea typeface="+mn-ea"/>
                <a:cs typeface="+mn-cs"/>
              </a:rPr>
              <a:t>ChatGPT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Built on top of </a:t>
            </a:r>
            <a:r>
              <a:rPr kumimoji="0" lang="en-US" sz="1600" b="0" i="0" u="none" strike="noStrike" kern="1200" cap="none" spc="0" normalizeH="0" baseline="0" noProof="0" dirty="0" err="1">
                <a:ln>
                  <a:noFill/>
                </a:ln>
                <a:solidFill>
                  <a:schemeClr val="tx1">
                    <a:lumMod val="75000"/>
                    <a:lumOff val="25000"/>
                  </a:schemeClr>
                </a:solidFill>
                <a:effectLst/>
                <a:uLnTx/>
                <a:uFillTx/>
                <a:latin typeface="Tahoma"/>
                <a:ea typeface="+mn-ea"/>
                <a:cs typeface="+mn-cs"/>
              </a:rPr>
              <a:t>OpenAI's</a:t>
            </a:r>
            <a:r>
              <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 GPT-3 family of large language models</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Released on 30 Nov 2022, surpassed 1M users in one week, 100M users by Jan 2023, 13M daily visitors</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Hybrid approach: introduce external models into foundation models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Tahoma"/>
                <a:ea typeface="+mn-ea"/>
                <a:cs typeface="+mn-cs"/>
              </a:rPr>
              <a:t>What can you do with it?</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Question answering</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Text generation</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Code generation</a:t>
            </a:r>
            <a:endParaRPr lang="en-US" sz="1600" dirty="0">
              <a:solidFill>
                <a:schemeClr val="tx1">
                  <a:lumMod val="75000"/>
                  <a:lumOff val="25000"/>
                </a:schemeClr>
              </a:solidFill>
              <a:latin typeface="Tahoma"/>
            </a:endParaRPr>
          </a:p>
          <a:p>
            <a:pPr marR="0" lvl="0" algn="l" defTabSz="914400" rtl="0" eaLnBrk="1" fontAlgn="auto" latinLnBrk="0" hangingPunct="1">
              <a:lnSpc>
                <a:spcPct val="100000"/>
              </a:lnSpc>
              <a:spcBef>
                <a:spcPts val="600"/>
              </a:spcBef>
              <a:spcAft>
                <a:spcPts val="0"/>
              </a:spcAft>
              <a:buClrTx/>
              <a:buSzTx/>
              <a:tabLst/>
              <a:defRPr/>
            </a:pPr>
            <a:r>
              <a:rPr kumimoji="0" lang="en-US" b="0" i="0" u="none" strike="noStrike" kern="1200" cap="none" spc="0" normalizeH="0" baseline="0" noProof="0" dirty="0">
                <a:ln>
                  <a:noFill/>
                </a:ln>
                <a:solidFill>
                  <a:schemeClr val="tx2"/>
                </a:solidFill>
                <a:effectLst/>
                <a:uLnTx/>
                <a:uFillTx/>
                <a:latin typeface="Tahoma"/>
                <a:ea typeface="+mn-ea"/>
                <a:cs typeface="+mn-cs"/>
              </a:rPr>
              <a:t>GPT-4</a:t>
            </a:r>
          </a:p>
          <a:p>
            <a:pPr marL="285750" indent="-285750">
              <a:spcBef>
                <a:spcPts val="600"/>
              </a:spcBef>
              <a:buFont typeface="Arial" panose="020B0604020202020204" pitchFamily="34" charset="0"/>
              <a:buChar char="•"/>
              <a:defRPr/>
            </a:pPr>
            <a:r>
              <a:rPr lang="en-US" sz="1600" dirty="0">
                <a:solidFill>
                  <a:schemeClr val="tx1">
                    <a:lumMod val="75000"/>
                    <a:lumOff val="25000"/>
                  </a:schemeClr>
                </a:solidFill>
                <a:latin typeface="Tahoma"/>
              </a:rPr>
              <a:t>Introduced</a:t>
            </a:r>
            <a:r>
              <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 on 14 Mar 2023</a:t>
            </a:r>
          </a:p>
          <a:p>
            <a:pPr marL="285750" indent="-285750">
              <a:spcBef>
                <a:spcPts val="600"/>
              </a:spcBef>
              <a:buFont typeface="Arial" panose="020B0604020202020204" pitchFamily="34" charset="0"/>
              <a:buChar char="•"/>
              <a:defRPr/>
            </a:pPr>
            <a:r>
              <a:rPr lang="en-US" sz="1600" dirty="0">
                <a:solidFill>
                  <a:schemeClr val="tx1">
                    <a:lumMod val="75000"/>
                    <a:lumOff val="25000"/>
                  </a:schemeClr>
                </a:solidFill>
                <a:latin typeface="Tahoma"/>
              </a:rPr>
              <a:t>Multiple</a:t>
            </a:r>
            <a:r>
              <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 modalities (text, code, images, …)</a:t>
            </a:r>
          </a:p>
          <a:p>
            <a:pPr marL="285750" indent="-285750">
              <a:spcBef>
                <a:spcPts val="600"/>
              </a:spcBef>
              <a:buFont typeface="Arial" panose="020B0604020202020204" pitchFamily="34" charset="0"/>
              <a:buChar char="•"/>
              <a:defRPr/>
            </a:pPr>
            <a:r>
              <a:rPr lang="en-US" sz="1600" dirty="0">
                <a:solidFill>
                  <a:schemeClr val="tx1">
                    <a:lumMod val="75000"/>
                    <a:lumOff val="25000"/>
                  </a:schemeClr>
                </a:solidFill>
                <a:latin typeface="Tahoma"/>
              </a:rPr>
              <a:t>No details provided about model size, training data, hardware, training method, etc. </a:t>
            </a:r>
            <a:endParaRPr kumimoji="0" lang="en-US" sz="1600" b="0" i="0" u="none" strike="noStrike" kern="1200" cap="none" spc="0" normalizeH="0" baseline="0" noProof="0" dirty="0">
              <a:ln>
                <a:noFill/>
              </a:ln>
              <a:solidFill>
                <a:schemeClr val="tx1">
                  <a:lumMod val="75000"/>
                  <a:lumOff val="25000"/>
                </a:schemeClr>
              </a:solidFill>
              <a:effectLst/>
              <a:uLnTx/>
              <a:uFillTx/>
              <a:latin typeface="Tahoma"/>
              <a:ea typeface="+mn-ea"/>
              <a:cs typeface="+mn-cs"/>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chemeClr val="tx1">
                  <a:lumMod val="75000"/>
                  <a:lumOff val="25000"/>
                </a:schemeClr>
              </a:solidFill>
              <a:effectLst/>
              <a:uLnTx/>
              <a:uFillTx/>
              <a:latin typeface="Tahoma"/>
              <a:ea typeface="+mn-ea"/>
              <a:cs typeface="+mn-cs"/>
            </a:endParaRPr>
          </a:p>
        </p:txBody>
      </p:sp>
      <p:pic>
        <p:nvPicPr>
          <p:cNvPr id="14" name="Picture 13">
            <a:extLst>
              <a:ext uri="{FF2B5EF4-FFF2-40B4-BE49-F238E27FC236}">
                <a16:creationId xmlns:a16="http://schemas.microsoft.com/office/drawing/2014/main" id="{0D53561F-F4ED-468A-BCD2-E001C9168E08}"/>
              </a:ext>
            </a:extLst>
          </p:cNvPr>
          <p:cNvPicPr>
            <a:picLocks noChangeAspect="1"/>
          </p:cNvPicPr>
          <p:nvPr/>
        </p:nvPicPr>
        <p:blipFill>
          <a:blip r:embed="rId3"/>
          <a:stretch>
            <a:fillRect/>
          </a:stretch>
        </p:blipFill>
        <p:spPr>
          <a:xfrm>
            <a:off x="5772619" y="1043609"/>
            <a:ext cx="5702659" cy="5347252"/>
          </a:xfrm>
          <a:prstGeom prst="rect">
            <a:avLst/>
          </a:prstGeom>
          <a:ln>
            <a:solidFill>
              <a:schemeClr val="bg1">
                <a:lumMod val="95000"/>
              </a:schemeClr>
            </a:solidFill>
          </a:ln>
        </p:spPr>
      </p:pic>
      <p:sp>
        <p:nvSpPr>
          <p:cNvPr id="11" name="Footer Placeholder 1">
            <a:extLst>
              <a:ext uri="{FF2B5EF4-FFF2-40B4-BE49-F238E27FC236}">
                <a16:creationId xmlns:a16="http://schemas.microsoft.com/office/drawing/2014/main" id="{528896CE-EE3F-4DD6-8282-ECF636B62B33}"/>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2268943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CC523-8BC6-4921-807A-66BD262F34AB}" type="slidenum">
              <a:rPr kumimoji="0" lang="en-US" sz="1200" b="0" i="0" u="none" strike="noStrike" kern="1200" cap="none" spc="0" normalizeH="0" baseline="0" noProof="0" smtClean="0">
                <a:ln>
                  <a:noFill/>
                </a:ln>
                <a:solidFill>
                  <a:srgbClr val="898989"/>
                </a:solidFill>
                <a:effectLst/>
                <a:uLnTx/>
                <a:uFillTx/>
                <a:latin typeface="Tahoma"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898989"/>
              </a:solidFill>
              <a:effectLst/>
              <a:uLnTx/>
              <a:uFillTx/>
              <a:latin typeface="Tahoma" charset="0"/>
              <a:ea typeface="+mn-ea"/>
              <a:cs typeface="+mn-cs"/>
            </a:endParaRPr>
          </a:p>
        </p:txBody>
      </p:sp>
      <p:sp>
        <p:nvSpPr>
          <p:cNvPr id="4" name="Title 3"/>
          <p:cNvSpPr>
            <a:spLocks noGrp="1"/>
          </p:cNvSpPr>
          <p:nvPr>
            <p:ph type="ctrTitle"/>
          </p:nvPr>
        </p:nvSpPr>
        <p:spPr/>
        <p:txBody>
          <a:bodyPr>
            <a:normAutofit/>
          </a:bodyPr>
          <a:lstStyle/>
          <a:p>
            <a:r>
              <a:rPr lang="en-US" dirty="0"/>
              <a:t>ChatGPT has already been highlighted as a security threat</a:t>
            </a:r>
          </a:p>
        </p:txBody>
      </p:sp>
      <p:pic>
        <p:nvPicPr>
          <p:cNvPr id="2" name="Picture 1">
            <a:extLst>
              <a:ext uri="{FF2B5EF4-FFF2-40B4-BE49-F238E27FC236}">
                <a16:creationId xmlns:a16="http://schemas.microsoft.com/office/drawing/2014/main" id="{0FD6FC6D-16C8-42B2-89A8-6F558E827F00}"/>
              </a:ext>
            </a:extLst>
          </p:cNvPr>
          <p:cNvPicPr>
            <a:picLocks noChangeAspect="1"/>
          </p:cNvPicPr>
          <p:nvPr/>
        </p:nvPicPr>
        <p:blipFill>
          <a:blip r:embed="rId3"/>
          <a:stretch>
            <a:fillRect/>
          </a:stretch>
        </p:blipFill>
        <p:spPr>
          <a:xfrm>
            <a:off x="300338" y="1557948"/>
            <a:ext cx="5716078" cy="5184636"/>
          </a:xfrm>
          <a:prstGeom prst="rect">
            <a:avLst/>
          </a:prstGeom>
        </p:spPr>
      </p:pic>
      <p:sp>
        <p:nvSpPr>
          <p:cNvPr id="7" name="TextBox 6">
            <a:extLst>
              <a:ext uri="{FF2B5EF4-FFF2-40B4-BE49-F238E27FC236}">
                <a16:creationId xmlns:a16="http://schemas.microsoft.com/office/drawing/2014/main" id="{94A915A8-8222-47D0-897D-959682EC6783}"/>
              </a:ext>
            </a:extLst>
          </p:cNvPr>
          <p:cNvSpPr txBox="1"/>
          <p:nvPr/>
        </p:nvSpPr>
        <p:spPr>
          <a:xfrm>
            <a:off x="1187777" y="903393"/>
            <a:ext cx="401460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Denial of Service attacks: </a:t>
            </a:r>
            <a:br>
              <a:rPr kumimoji="0" lang="en-US" sz="18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br>
            <a:r>
              <a:rPr kumimoji="0" lang="en-US" sz="18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ChatGPT banned on Stack Overflow</a:t>
            </a:r>
          </a:p>
        </p:txBody>
      </p:sp>
      <p:sp>
        <p:nvSpPr>
          <p:cNvPr id="8" name="TextBox 7">
            <a:extLst>
              <a:ext uri="{FF2B5EF4-FFF2-40B4-BE49-F238E27FC236}">
                <a16:creationId xmlns:a16="http://schemas.microsoft.com/office/drawing/2014/main" id="{62F98EBA-1732-43B6-8C06-7932428927FA}"/>
              </a:ext>
            </a:extLst>
          </p:cNvPr>
          <p:cNvSpPr txBox="1"/>
          <p:nvPr/>
        </p:nvSpPr>
        <p:spPr>
          <a:xfrm>
            <a:off x="7148604" y="1041892"/>
            <a:ext cx="393097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Tahoma"/>
                <a:ea typeface="+mn-ea"/>
                <a:cs typeface="+mn-cs"/>
              </a:rPr>
              <a:t>ChatGPT can write malicious code</a:t>
            </a:r>
          </a:p>
        </p:txBody>
      </p:sp>
      <p:pic>
        <p:nvPicPr>
          <p:cNvPr id="14" name="Picture 13">
            <a:extLst>
              <a:ext uri="{FF2B5EF4-FFF2-40B4-BE49-F238E27FC236}">
                <a16:creationId xmlns:a16="http://schemas.microsoft.com/office/drawing/2014/main" id="{25302E70-7D9B-45CB-A965-B238417F6A11}"/>
              </a:ext>
            </a:extLst>
          </p:cNvPr>
          <p:cNvPicPr>
            <a:picLocks noChangeAspect="1"/>
          </p:cNvPicPr>
          <p:nvPr/>
        </p:nvPicPr>
        <p:blipFill rotWithShape="1">
          <a:blip r:embed="rId4"/>
          <a:srcRect t="11075"/>
          <a:stretch/>
        </p:blipFill>
        <p:spPr>
          <a:xfrm>
            <a:off x="6266215" y="1970201"/>
            <a:ext cx="5695756" cy="4596485"/>
          </a:xfrm>
          <a:prstGeom prst="rect">
            <a:avLst/>
          </a:prstGeom>
        </p:spPr>
      </p:pic>
      <p:sp>
        <p:nvSpPr>
          <p:cNvPr id="16" name="TextBox 15">
            <a:extLst>
              <a:ext uri="{FF2B5EF4-FFF2-40B4-BE49-F238E27FC236}">
                <a16:creationId xmlns:a16="http://schemas.microsoft.com/office/drawing/2014/main" id="{F7167986-177D-426F-A72B-393D59724778}"/>
              </a:ext>
            </a:extLst>
          </p:cNvPr>
          <p:cNvSpPr txBox="1"/>
          <p:nvPr/>
        </p:nvSpPr>
        <p:spPr>
          <a:xfrm>
            <a:off x="7064976" y="1454754"/>
            <a:ext cx="400461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50000"/>
                    <a:lumOff val="50000"/>
                  </a:schemeClr>
                </a:solidFill>
                <a:effectLst/>
                <a:uLnTx/>
                <a:uFillTx/>
                <a:latin typeface="Tahoma"/>
                <a:ea typeface="+mn-ea"/>
                <a:cs typeface="+mn-cs"/>
              </a:rPr>
              <a:t>Example of function code that finds files that ransomware might want to encrypt</a:t>
            </a:r>
          </a:p>
        </p:txBody>
      </p:sp>
      <p:sp>
        <p:nvSpPr>
          <p:cNvPr id="15" name="Footer Placeholder 1">
            <a:extLst>
              <a:ext uri="{FF2B5EF4-FFF2-40B4-BE49-F238E27FC236}">
                <a16:creationId xmlns:a16="http://schemas.microsoft.com/office/drawing/2014/main" id="{91F2FDA7-F67A-4466-9965-5D22E8BFD52E}"/>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
        <p:nvSpPr>
          <p:cNvPr id="11" name="TextBox 10">
            <a:extLst>
              <a:ext uri="{FF2B5EF4-FFF2-40B4-BE49-F238E27FC236}">
                <a16:creationId xmlns:a16="http://schemas.microsoft.com/office/drawing/2014/main" id="{3D540197-BDF2-426B-A641-CC51B546C146}"/>
              </a:ext>
            </a:extLst>
          </p:cNvPr>
          <p:cNvSpPr txBox="1"/>
          <p:nvPr/>
        </p:nvSpPr>
        <p:spPr>
          <a:xfrm>
            <a:off x="6688950" y="6473517"/>
            <a:ext cx="5648761"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lumMod val="75000"/>
                  </a:prstClr>
                </a:solidFill>
                <a:effectLst/>
                <a:uLnTx/>
                <a:uFillTx/>
                <a:latin typeface="Tahoma"/>
                <a:ea typeface="+mn-ea"/>
                <a:cs typeface="+mn-cs"/>
              </a:rPr>
              <a:t>https://www.cyberark.com/resources/threat-research-blog/chatting-our-way-into-creating-a-polymorphic-malware</a:t>
            </a:r>
          </a:p>
        </p:txBody>
      </p:sp>
    </p:spTree>
    <p:extLst>
      <p:ext uri="{BB962C8B-B14F-4D97-AF65-F5344CB8AC3E}">
        <p14:creationId xmlns:p14="http://schemas.microsoft.com/office/powerpoint/2010/main" val="4174487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9685B9-6514-4E5B-BF58-86FFA55679AF}"/>
              </a:ext>
            </a:extLst>
          </p:cNvPr>
          <p:cNvSpPr>
            <a:spLocks noGrp="1"/>
          </p:cNvSpPr>
          <p:nvPr>
            <p:ph type="ftr" sz="quarter" idx="10"/>
          </p:nvPr>
        </p:nvSpPr>
        <p:spPr/>
        <p:txBody>
          <a:bodyPr/>
          <a:lstStyle/>
          <a:p>
            <a:pPr>
              <a:defRPr/>
            </a:pPr>
            <a:r>
              <a:rPr lang="en-US" dirty="0"/>
              <a:t> </a:t>
            </a:r>
          </a:p>
        </p:txBody>
      </p:sp>
      <p:sp>
        <p:nvSpPr>
          <p:cNvPr id="3" name="Slide Number Placeholder 2">
            <a:extLst>
              <a:ext uri="{FF2B5EF4-FFF2-40B4-BE49-F238E27FC236}">
                <a16:creationId xmlns:a16="http://schemas.microsoft.com/office/drawing/2014/main" id="{66ED4DF4-E1AE-497B-9923-E0FD26C8A96F}"/>
              </a:ext>
            </a:extLst>
          </p:cNvPr>
          <p:cNvSpPr>
            <a:spLocks noGrp="1"/>
          </p:cNvSpPr>
          <p:nvPr>
            <p:ph type="sldNum" sz="quarter" idx="11"/>
          </p:nvPr>
        </p:nvSpPr>
        <p:spPr/>
        <p:txBody>
          <a:bodyPr/>
          <a:lstStyle/>
          <a:p>
            <a:pPr>
              <a:defRPr/>
            </a:pPr>
            <a:fld id="{231CC523-8BC6-4921-807A-66BD262F34AB}" type="slidenum">
              <a:rPr lang="en-US" smtClean="0"/>
              <a:pPr>
                <a:defRPr/>
              </a:pPr>
              <a:t>7</a:t>
            </a:fld>
            <a:endParaRPr lang="en-US" dirty="0"/>
          </a:p>
        </p:txBody>
      </p:sp>
      <p:sp>
        <p:nvSpPr>
          <p:cNvPr id="5" name="Title 4">
            <a:extLst>
              <a:ext uri="{FF2B5EF4-FFF2-40B4-BE49-F238E27FC236}">
                <a16:creationId xmlns:a16="http://schemas.microsoft.com/office/drawing/2014/main" id="{690B5340-A4CB-4C8C-9688-86C4531FD411}"/>
              </a:ext>
            </a:extLst>
          </p:cNvPr>
          <p:cNvSpPr>
            <a:spLocks noGrp="1"/>
          </p:cNvSpPr>
          <p:nvPr>
            <p:ph type="ctrTitle"/>
          </p:nvPr>
        </p:nvSpPr>
        <p:spPr/>
        <p:txBody>
          <a:bodyPr/>
          <a:lstStyle/>
          <a:p>
            <a:r>
              <a:rPr lang="en-US" dirty="0"/>
              <a:t>Self-driving cars fail in real-world scenarios</a:t>
            </a:r>
          </a:p>
        </p:txBody>
      </p:sp>
      <p:pic>
        <p:nvPicPr>
          <p:cNvPr id="12" name="Picture 11">
            <a:extLst>
              <a:ext uri="{FF2B5EF4-FFF2-40B4-BE49-F238E27FC236}">
                <a16:creationId xmlns:a16="http://schemas.microsoft.com/office/drawing/2014/main" id="{590E7CEE-D9D3-414F-ACA2-6AE948038C5F}"/>
              </a:ext>
            </a:extLst>
          </p:cNvPr>
          <p:cNvPicPr>
            <a:picLocks noChangeAspect="1"/>
          </p:cNvPicPr>
          <p:nvPr/>
        </p:nvPicPr>
        <p:blipFill>
          <a:blip r:embed="rId3"/>
          <a:stretch>
            <a:fillRect/>
          </a:stretch>
        </p:blipFill>
        <p:spPr>
          <a:xfrm>
            <a:off x="513835" y="2528951"/>
            <a:ext cx="5099800" cy="2867351"/>
          </a:xfrm>
          <a:prstGeom prst="rect">
            <a:avLst/>
          </a:prstGeom>
        </p:spPr>
      </p:pic>
      <p:sp>
        <p:nvSpPr>
          <p:cNvPr id="13" name="TextBox 12">
            <a:extLst>
              <a:ext uri="{FF2B5EF4-FFF2-40B4-BE49-F238E27FC236}">
                <a16:creationId xmlns:a16="http://schemas.microsoft.com/office/drawing/2014/main" id="{9F654757-8AE1-4ACD-B5C4-A54CD4E231D4}"/>
              </a:ext>
            </a:extLst>
          </p:cNvPr>
          <p:cNvSpPr txBox="1"/>
          <p:nvPr/>
        </p:nvSpPr>
        <p:spPr>
          <a:xfrm>
            <a:off x="2878970" y="5392970"/>
            <a:ext cx="4126523" cy="215444"/>
          </a:xfrm>
          <a:prstGeom prst="rect">
            <a:avLst/>
          </a:prstGeom>
          <a:noFill/>
        </p:spPr>
        <p:txBody>
          <a:bodyPr wrap="square" rtlCol="0">
            <a:spAutoFit/>
          </a:bodyPr>
          <a:lstStyle>
            <a:defPPr>
              <a:defRPr lang="en-US"/>
            </a:defPPr>
            <a:lvl1pPr>
              <a:defRPr sz="800">
                <a:solidFill>
                  <a:schemeClr val="bg1">
                    <a:lumMod val="65000"/>
                  </a:schemeClr>
                </a:solidFill>
              </a:defRPr>
            </a:lvl1pPr>
          </a:lstStyle>
          <a:p>
            <a:r>
              <a:rPr lang="en-US" dirty="0"/>
              <a:t>Image credit: </a:t>
            </a:r>
            <a:r>
              <a:rPr lang="en-US" dirty="0">
                <a:hlinkClick r:id="rId4">
                  <a:extLst>
                    <a:ext uri="{A12FA001-AC4F-418D-AE19-62706E023703}">
                      <ahyp:hlinkClr xmlns:ahyp="http://schemas.microsoft.com/office/drawing/2018/hyperlinkcolor" val="tx"/>
                    </a:ext>
                  </a:extLst>
                </a:hlinkClick>
              </a:rPr>
              <a:t>Laguna Beach Police Department via Forbes</a:t>
            </a:r>
            <a:endParaRPr lang="en-US" dirty="0"/>
          </a:p>
        </p:txBody>
      </p:sp>
      <p:sp>
        <p:nvSpPr>
          <p:cNvPr id="14" name="TextBox 13">
            <a:extLst>
              <a:ext uri="{FF2B5EF4-FFF2-40B4-BE49-F238E27FC236}">
                <a16:creationId xmlns:a16="http://schemas.microsoft.com/office/drawing/2014/main" id="{FC0B31EE-ABD4-4B01-976D-A55B616CB70B}"/>
              </a:ext>
            </a:extLst>
          </p:cNvPr>
          <p:cNvSpPr txBox="1"/>
          <p:nvPr/>
        </p:nvSpPr>
        <p:spPr>
          <a:xfrm>
            <a:off x="1000926" y="1853176"/>
            <a:ext cx="4125617" cy="646331"/>
          </a:xfrm>
          <a:prstGeom prst="rect">
            <a:avLst/>
          </a:prstGeom>
          <a:noFill/>
        </p:spPr>
        <p:txBody>
          <a:bodyPr wrap="none" rtlCol="0">
            <a:spAutoFit/>
          </a:bodyPr>
          <a:lstStyle>
            <a:defPPr>
              <a:defRPr lang="en-US"/>
            </a:defPPr>
            <a:lvl1pPr algn="ctr">
              <a:defRPr>
                <a:solidFill>
                  <a:schemeClr val="tx1">
                    <a:lumMod val="75000"/>
                    <a:lumOff val="25000"/>
                  </a:schemeClr>
                </a:solidFill>
              </a:defRPr>
            </a:lvl1pPr>
          </a:lstStyle>
          <a:p>
            <a:r>
              <a:rPr lang="en-US" dirty="0"/>
              <a:t>Tesla holds human drivers responsible </a:t>
            </a:r>
          </a:p>
          <a:p>
            <a:r>
              <a:rPr lang="en-US" dirty="0"/>
              <a:t>even when autopilot is engaged </a:t>
            </a:r>
          </a:p>
        </p:txBody>
      </p:sp>
      <p:pic>
        <p:nvPicPr>
          <p:cNvPr id="18" name="Picture 2">
            <a:extLst>
              <a:ext uri="{FF2B5EF4-FFF2-40B4-BE49-F238E27FC236}">
                <a16:creationId xmlns:a16="http://schemas.microsoft.com/office/drawing/2014/main" id="{E8FB33E2-B8F7-4966-BC8D-D632D91BBA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641" t="7595" b="1381"/>
          <a:stretch/>
        </p:blipFill>
        <p:spPr bwMode="auto">
          <a:xfrm>
            <a:off x="6337182" y="2528950"/>
            <a:ext cx="5099800" cy="285811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8C71BEA-51F6-46F4-B980-DEC2F9EBC327}"/>
              </a:ext>
            </a:extLst>
          </p:cNvPr>
          <p:cNvSpPr txBox="1"/>
          <p:nvPr/>
        </p:nvSpPr>
        <p:spPr>
          <a:xfrm>
            <a:off x="6634716" y="1853176"/>
            <a:ext cx="4504732" cy="646331"/>
          </a:xfrm>
          <a:prstGeom prst="rect">
            <a:avLst/>
          </a:prstGeom>
          <a:noFill/>
        </p:spPr>
        <p:txBody>
          <a:bodyPr wrap="square" rtlCol="0">
            <a:spAutoFit/>
          </a:bodyPr>
          <a:lstStyle>
            <a:defPPr>
              <a:defRPr lang="en-US"/>
            </a:defPPr>
            <a:lvl1pPr algn="ctr">
              <a:defRPr>
                <a:solidFill>
                  <a:schemeClr val="tx1">
                    <a:lumMod val="75000"/>
                    <a:lumOff val="25000"/>
                  </a:schemeClr>
                </a:solidFill>
              </a:defRPr>
            </a:lvl1pPr>
          </a:lstStyle>
          <a:p>
            <a:r>
              <a:rPr lang="en-US" dirty="0"/>
              <a:t>Analysis shows it may have been the flashing lights from emergency vehicles</a:t>
            </a:r>
          </a:p>
        </p:txBody>
      </p:sp>
      <p:sp>
        <p:nvSpPr>
          <p:cNvPr id="20" name="Rectangle 19">
            <a:extLst>
              <a:ext uri="{FF2B5EF4-FFF2-40B4-BE49-F238E27FC236}">
                <a16:creationId xmlns:a16="http://schemas.microsoft.com/office/drawing/2014/main" id="{9A9E10E8-7565-45F2-A1E3-AE06DFF26D4E}"/>
              </a:ext>
            </a:extLst>
          </p:cNvPr>
          <p:cNvSpPr/>
          <p:nvPr/>
        </p:nvSpPr>
        <p:spPr>
          <a:xfrm>
            <a:off x="6101516" y="5392970"/>
            <a:ext cx="5335466" cy="215444"/>
          </a:xfrm>
          <a:prstGeom prst="rect">
            <a:avLst/>
          </a:prstGeom>
          <a:noFill/>
        </p:spPr>
        <p:txBody>
          <a:bodyPr wrap="square" rtlCol="0">
            <a:spAutoFit/>
          </a:bodyPr>
          <a:lstStyle/>
          <a:p>
            <a:pPr algn="r"/>
            <a:r>
              <a:rPr lang="en-US" sz="800" dirty="0">
                <a:solidFill>
                  <a:schemeClr val="bg1">
                    <a:lumMod val="65000"/>
                  </a:schemeClr>
                </a:solidFill>
              </a:rPr>
              <a:t>https://www.dakotanewsnow.com/2022/05/04/police-man-claims-he-was-assaulted-after-traffic-confrontation/</a:t>
            </a:r>
          </a:p>
        </p:txBody>
      </p:sp>
      <p:sp>
        <p:nvSpPr>
          <p:cNvPr id="16" name="Footer Placeholder 1">
            <a:extLst>
              <a:ext uri="{FF2B5EF4-FFF2-40B4-BE49-F238E27FC236}">
                <a16:creationId xmlns:a16="http://schemas.microsoft.com/office/drawing/2014/main" id="{937AC59A-C6A8-4F31-8696-3C2D2F838926}"/>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4016731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82E5D9E-0E40-447C-9648-DB972359728C}"/>
              </a:ext>
            </a:extLst>
          </p:cNvPr>
          <p:cNvSpPr>
            <a:spLocks noGrp="1"/>
          </p:cNvSpPr>
          <p:nvPr>
            <p:ph type="ctrTitle"/>
          </p:nvPr>
        </p:nvSpPr>
        <p:spPr/>
        <p:txBody>
          <a:bodyPr/>
          <a:lstStyle/>
          <a:p>
            <a:r>
              <a:rPr lang="en-US" dirty="0">
                <a:latin typeface="+mn-lt"/>
              </a:rPr>
              <a:t>AI systems can be attacked</a:t>
            </a:r>
          </a:p>
        </p:txBody>
      </p:sp>
      <p:sp>
        <p:nvSpPr>
          <p:cNvPr id="7" name="Text Placeholder 6">
            <a:extLst>
              <a:ext uri="{FF2B5EF4-FFF2-40B4-BE49-F238E27FC236}">
                <a16:creationId xmlns:a16="http://schemas.microsoft.com/office/drawing/2014/main" id="{20564A7C-38A8-4B9E-8EE8-00C34A5A8B83}"/>
              </a:ext>
            </a:extLst>
          </p:cNvPr>
          <p:cNvSpPr>
            <a:spLocks noGrp="1"/>
          </p:cNvSpPr>
          <p:nvPr>
            <p:ph type="body" idx="4294967295"/>
          </p:nvPr>
        </p:nvSpPr>
        <p:spPr>
          <a:xfrm>
            <a:off x="661988" y="1181430"/>
            <a:ext cx="5935287" cy="500063"/>
          </a:xfrm>
        </p:spPr>
        <p:txBody>
          <a:bodyPr>
            <a:noAutofit/>
          </a:bodyPr>
          <a:lstStyle/>
          <a:p>
            <a:r>
              <a:rPr lang="en-US" sz="1800" dirty="0">
                <a:latin typeface="+mn-lt"/>
              </a:rPr>
              <a:t>Adversary attacks can target training or operations</a:t>
            </a:r>
          </a:p>
        </p:txBody>
      </p:sp>
      <p:sp>
        <p:nvSpPr>
          <p:cNvPr id="71" name="TextBox 70">
            <a:extLst>
              <a:ext uri="{FF2B5EF4-FFF2-40B4-BE49-F238E27FC236}">
                <a16:creationId xmlns:a16="http://schemas.microsoft.com/office/drawing/2014/main" id="{827E96E6-32A6-41A2-B381-C32A476B9B28}"/>
              </a:ext>
            </a:extLst>
          </p:cNvPr>
          <p:cNvSpPr txBox="1"/>
          <p:nvPr/>
        </p:nvSpPr>
        <p:spPr>
          <a:xfrm>
            <a:off x="986728" y="5457079"/>
            <a:ext cx="3403496" cy="646331"/>
          </a:xfrm>
          <a:prstGeom prst="rect">
            <a:avLst/>
          </a:prstGeom>
          <a:noFill/>
        </p:spPr>
        <p:txBody>
          <a:bodyPr wrap="none" rtlCol="0">
            <a:spAutoFit/>
          </a:bodyPr>
          <a:lstStyle/>
          <a:p>
            <a:r>
              <a:rPr lang="en-US" b="1" dirty="0">
                <a:solidFill>
                  <a:srgbClr val="FF0000"/>
                </a:solidFill>
                <a:cs typeface="Arial" panose="020B0604020202020204" pitchFamily="34" charset="0"/>
              </a:rPr>
              <a:t>Adversarial AI attacks (red)</a:t>
            </a:r>
          </a:p>
          <a:p>
            <a:r>
              <a:rPr lang="en-US" b="1" dirty="0">
                <a:solidFill>
                  <a:srgbClr val="0083D6"/>
                </a:solidFill>
                <a:cs typeface="Arial" panose="020B0604020202020204" pitchFamily="34" charset="0"/>
              </a:rPr>
              <a:t>Cyber attacks (blue)</a:t>
            </a:r>
          </a:p>
        </p:txBody>
      </p:sp>
      <p:sp>
        <p:nvSpPr>
          <p:cNvPr id="72" name="Rounded Rectangle 81">
            <a:extLst>
              <a:ext uri="{FF2B5EF4-FFF2-40B4-BE49-F238E27FC236}">
                <a16:creationId xmlns:a16="http://schemas.microsoft.com/office/drawing/2014/main" id="{1C9DB9A2-6A18-452E-AF3C-5F1CE2BC501C}"/>
              </a:ext>
            </a:extLst>
          </p:cNvPr>
          <p:cNvSpPr/>
          <p:nvPr/>
        </p:nvSpPr>
        <p:spPr>
          <a:xfrm>
            <a:off x="5213737" y="2754716"/>
            <a:ext cx="5688458" cy="1302686"/>
          </a:xfrm>
          <a:prstGeom prst="roundRect">
            <a:avLst>
              <a:gd name="adj" fmla="val 6537"/>
            </a:avLst>
          </a:prstGeom>
          <a:noFill/>
          <a:ln w="28575" cap="flat" cmpd="sng" algn="ctr">
            <a:solidFill>
              <a:srgbClr val="6A6C6F"/>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6A6C6F">
                    <a:lumMod val="75000"/>
                  </a:srgbClr>
                </a:solidFill>
                <a:effectLst/>
                <a:uLnTx/>
                <a:uFillTx/>
                <a:ea typeface="+mn-ea"/>
                <a:cs typeface="Arial" panose="020B0604020202020204" pitchFamily="34" charset="0"/>
              </a:rPr>
              <a:t>Runtime system</a:t>
            </a:r>
          </a:p>
        </p:txBody>
      </p:sp>
      <p:sp>
        <p:nvSpPr>
          <p:cNvPr id="73" name="Shape 476">
            <a:extLst>
              <a:ext uri="{FF2B5EF4-FFF2-40B4-BE49-F238E27FC236}">
                <a16:creationId xmlns:a16="http://schemas.microsoft.com/office/drawing/2014/main" id="{F88BED1E-AABB-4D8D-9C41-94CD110856DE}"/>
              </a:ext>
            </a:extLst>
          </p:cNvPr>
          <p:cNvSpPr txBox="1"/>
          <p:nvPr/>
        </p:nvSpPr>
        <p:spPr>
          <a:xfrm>
            <a:off x="5418777" y="3217103"/>
            <a:ext cx="1232399" cy="436000"/>
          </a:xfrm>
          <a:prstGeom prst="rect">
            <a:avLst/>
          </a:prstGeom>
          <a:solidFill>
            <a:srgbClr val="6A6C6F"/>
          </a:solidFill>
          <a:ln w="9525" cap="flat" cmpd="sng">
            <a:noFill/>
            <a:prstDash val="solid"/>
            <a:round/>
            <a:headEnd type="none" w="sm" len="sm"/>
            <a:tailEnd type="none" w="sm" len="sm"/>
          </a:ln>
        </p:spPr>
        <p:txBody>
          <a:bodyPr spcFirstLastPara="1" wrap="square" lIns="0" tIns="0" rIns="0" bIns="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chemeClr val="bg1"/>
                </a:solidFill>
                <a:effectLst/>
                <a:uLnTx/>
                <a:uFillTx/>
                <a:latin typeface="Arial" panose="020B0604020202020204" pitchFamily="34" charset="0"/>
                <a:cs typeface="Arial" panose="020B060402020202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FFFFFF"/>
                </a:solidFill>
                <a:effectLst/>
                <a:uLnTx/>
                <a:uFillTx/>
                <a:latin typeface="+mn-lt"/>
                <a:cs typeface="Arial" panose="020B0604020202020204" pitchFamily="34" charset="0"/>
              </a:rPr>
              <a:t>Sensors</a:t>
            </a:r>
            <a:endParaRPr kumimoji="0" sz="1800" b="0" i="0" u="none" strike="noStrike" kern="0" cap="none" spc="0" normalizeH="0" baseline="0" noProof="0" dirty="0">
              <a:ln>
                <a:noFill/>
              </a:ln>
              <a:solidFill>
                <a:srgbClr val="FFFFFF"/>
              </a:solidFill>
              <a:effectLst/>
              <a:uLnTx/>
              <a:uFillTx/>
              <a:latin typeface="+mn-lt"/>
              <a:cs typeface="Arial" panose="020B0604020202020204" pitchFamily="34" charset="0"/>
            </a:endParaRPr>
          </a:p>
        </p:txBody>
      </p:sp>
      <p:sp>
        <p:nvSpPr>
          <p:cNvPr id="74" name="Shape 482">
            <a:extLst>
              <a:ext uri="{FF2B5EF4-FFF2-40B4-BE49-F238E27FC236}">
                <a16:creationId xmlns:a16="http://schemas.microsoft.com/office/drawing/2014/main" id="{A6CE8A83-A610-47E6-8270-41D64B1CD919}"/>
              </a:ext>
            </a:extLst>
          </p:cNvPr>
          <p:cNvSpPr/>
          <p:nvPr/>
        </p:nvSpPr>
        <p:spPr>
          <a:xfrm>
            <a:off x="8161183" y="3098562"/>
            <a:ext cx="1424803" cy="673080"/>
          </a:xfrm>
          <a:prstGeom prst="roundRect">
            <a:avLst>
              <a:gd name="adj" fmla="val 10277"/>
            </a:avLst>
          </a:prstGeom>
          <a:solidFill>
            <a:srgbClr val="A1A8BC"/>
          </a:solidFill>
          <a:ln w="28575" cap="flat" cmpd="sng">
            <a:solidFill>
              <a:srgbClr val="6A6C6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cs typeface="Arial" panose="020B0604020202020204" pitchFamily="34" charset="0"/>
              </a:rPr>
              <a:t>Learned model</a:t>
            </a:r>
            <a:endParaRPr kumimoji="0" sz="1800" b="0"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75" name="Shape 484">
            <a:extLst>
              <a:ext uri="{FF2B5EF4-FFF2-40B4-BE49-F238E27FC236}">
                <a16:creationId xmlns:a16="http://schemas.microsoft.com/office/drawing/2014/main" id="{5CCDD544-14F4-4393-8A4F-820134752548}"/>
              </a:ext>
            </a:extLst>
          </p:cNvPr>
          <p:cNvSpPr txBox="1"/>
          <p:nvPr/>
        </p:nvSpPr>
        <p:spPr>
          <a:xfrm>
            <a:off x="9982509" y="3277947"/>
            <a:ext cx="1049662" cy="314309"/>
          </a:xfrm>
          <a:prstGeom prst="rect">
            <a:avLst/>
          </a:prstGeom>
          <a:noFill/>
          <a:ln>
            <a:noFill/>
          </a:ln>
        </p:spPr>
        <p:txBody>
          <a:bodyPr spcFirstLastPara="1" wrap="square" lIns="91425" tIns="91425" rIns="91425" bIns="91425" anchor="ctr" anchorCtr="0">
            <a:no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chemeClr val="accent5">
                    <a:lumMod val="75000"/>
                  </a:schemeClr>
                </a:solidFill>
                <a:effectLst/>
                <a:uLnTx/>
                <a:uFillTx/>
                <a:latin typeface="Arial" panose="020B0604020202020204" pitchFamily="34" charset="0"/>
                <a:cs typeface="Arial" panose="020B06040202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800" b="0" i="0" u="none" strike="noStrike" kern="0" cap="none" spc="0" normalizeH="0" baseline="0" noProof="0" dirty="0">
                <a:ln>
                  <a:noFill/>
                </a:ln>
                <a:solidFill>
                  <a:srgbClr val="6A6C6F">
                    <a:lumMod val="75000"/>
                  </a:srgbClr>
                </a:solidFill>
                <a:effectLst/>
                <a:uLnTx/>
                <a:uFillTx/>
                <a:latin typeface="+mn-lt"/>
                <a:cs typeface="Arial" panose="020B0604020202020204" pitchFamily="34" charset="0"/>
              </a:rPr>
              <a:t>Output</a:t>
            </a:r>
            <a:endParaRPr kumimoji="0" sz="1800" b="0" i="0" u="none" strike="noStrike" kern="0" cap="none" spc="0" normalizeH="0" baseline="0" noProof="0" dirty="0">
              <a:ln>
                <a:noFill/>
              </a:ln>
              <a:solidFill>
                <a:srgbClr val="6A6C6F">
                  <a:lumMod val="75000"/>
                </a:srgbClr>
              </a:solidFill>
              <a:effectLst/>
              <a:uLnTx/>
              <a:uFillTx/>
              <a:latin typeface="+mn-lt"/>
              <a:cs typeface="Arial" panose="020B0604020202020204" pitchFamily="34" charset="0"/>
            </a:endParaRPr>
          </a:p>
        </p:txBody>
      </p:sp>
      <p:cxnSp>
        <p:nvCxnSpPr>
          <p:cNvPr id="76" name="Shape 485">
            <a:extLst>
              <a:ext uri="{FF2B5EF4-FFF2-40B4-BE49-F238E27FC236}">
                <a16:creationId xmlns:a16="http://schemas.microsoft.com/office/drawing/2014/main" id="{AD95B143-ACC5-44CE-AA41-224DF48983CA}"/>
              </a:ext>
            </a:extLst>
          </p:cNvPr>
          <p:cNvCxnSpPr>
            <a:stCxn id="73" idx="3"/>
            <a:endCxn id="80" idx="1"/>
          </p:cNvCxnSpPr>
          <p:nvPr/>
        </p:nvCxnSpPr>
        <p:spPr>
          <a:xfrm flipV="1">
            <a:off x="6651176" y="3435102"/>
            <a:ext cx="395208" cy="1"/>
          </a:xfrm>
          <a:prstGeom prst="straightConnector1">
            <a:avLst/>
          </a:prstGeom>
          <a:noFill/>
          <a:ln w="6350" cap="flat" cmpd="sng">
            <a:solidFill>
              <a:srgbClr val="6A6C6F"/>
            </a:solidFill>
            <a:prstDash val="solid"/>
            <a:round/>
            <a:headEnd type="none" w="med" len="med"/>
            <a:tailEnd type="triangle" w="lg" len="lg"/>
          </a:ln>
        </p:spPr>
      </p:cxnSp>
      <p:cxnSp>
        <p:nvCxnSpPr>
          <p:cNvPr id="77" name="Shape 486">
            <a:extLst>
              <a:ext uri="{FF2B5EF4-FFF2-40B4-BE49-F238E27FC236}">
                <a16:creationId xmlns:a16="http://schemas.microsoft.com/office/drawing/2014/main" id="{85229ECF-4072-423E-A477-DD4E498D6BE0}"/>
              </a:ext>
            </a:extLst>
          </p:cNvPr>
          <p:cNvCxnSpPr>
            <a:stCxn id="80" idx="3"/>
            <a:endCxn id="74" idx="1"/>
          </p:cNvCxnSpPr>
          <p:nvPr/>
        </p:nvCxnSpPr>
        <p:spPr>
          <a:xfrm>
            <a:off x="7775312" y="3435102"/>
            <a:ext cx="385871" cy="0"/>
          </a:xfrm>
          <a:prstGeom prst="straightConnector1">
            <a:avLst/>
          </a:prstGeom>
          <a:noFill/>
          <a:ln w="6350" cap="flat" cmpd="sng">
            <a:solidFill>
              <a:srgbClr val="6A6C6F"/>
            </a:solidFill>
            <a:prstDash val="solid"/>
            <a:round/>
            <a:headEnd type="none" w="med" len="med"/>
            <a:tailEnd type="triangle" w="lg" len="lg"/>
          </a:ln>
        </p:spPr>
      </p:cxnSp>
      <p:cxnSp>
        <p:nvCxnSpPr>
          <p:cNvPr id="78" name="Shape 488">
            <a:extLst>
              <a:ext uri="{FF2B5EF4-FFF2-40B4-BE49-F238E27FC236}">
                <a16:creationId xmlns:a16="http://schemas.microsoft.com/office/drawing/2014/main" id="{E11B316A-0018-4EE4-930D-EA96E287F47E}"/>
              </a:ext>
            </a:extLst>
          </p:cNvPr>
          <p:cNvCxnSpPr>
            <a:cxnSpLocks/>
            <a:endCxn id="73" idx="1"/>
          </p:cNvCxnSpPr>
          <p:nvPr/>
        </p:nvCxnSpPr>
        <p:spPr>
          <a:xfrm flipV="1">
            <a:off x="5021138" y="3435103"/>
            <a:ext cx="397639" cy="0"/>
          </a:xfrm>
          <a:prstGeom prst="straightConnector1">
            <a:avLst/>
          </a:prstGeom>
          <a:noFill/>
          <a:ln w="6350" cap="flat" cmpd="sng">
            <a:solidFill>
              <a:srgbClr val="6A6C6F"/>
            </a:solidFill>
            <a:prstDash val="solid"/>
            <a:round/>
            <a:headEnd type="none" w="med" len="med"/>
            <a:tailEnd type="triangle" w="lg" len="lg"/>
          </a:ln>
        </p:spPr>
      </p:cxnSp>
      <p:cxnSp>
        <p:nvCxnSpPr>
          <p:cNvPr id="79" name="Shape 489">
            <a:extLst>
              <a:ext uri="{FF2B5EF4-FFF2-40B4-BE49-F238E27FC236}">
                <a16:creationId xmlns:a16="http://schemas.microsoft.com/office/drawing/2014/main" id="{3790AAC6-B8C2-4FC0-9A90-AC04EA4E7AC4}"/>
              </a:ext>
            </a:extLst>
          </p:cNvPr>
          <p:cNvCxnSpPr>
            <a:stCxn id="74" idx="3"/>
            <a:endCxn id="75" idx="1"/>
          </p:cNvCxnSpPr>
          <p:nvPr/>
        </p:nvCxnSpPr>
        <p:spPr>
          <a:xfrm>
            <a:off x="9585987" y="3435102"/>
            <a:ext cx="396522" cy="0"/>
          </a:xfrm>
          <a:prstGeom prst="straightConnector1">
            <a:avLst/>
          </a:prstGeom>
          <a:noFill/>
          <a:ln w="6350" cap="flat" cmpd="sng">
            <a:solidFill>
              <a:srgbClr val="6A6C6F"/>
            </a:solidFill>
            <a:prstDash val="solid"/>
            <a:round/>
            <a:headEnd type="none" w="med" len="med"/>
            <a:tailEnd type="triangle" w="lg" len="lg"/>
          </a:ln>
        </p:spPr>
      </p:cxnSp>
      <p:pic>
        <p:nvPicPr>
          <p:cNvPr id="80" name="Picture 79">
            <a:extLst>
              <a:ext uri="{FF2B5EF4-FFF2-40B4-BE49-F238E27FC236}">
                <a16:creationId xmlns:a16="http://schemas.microsoft.com/office/drawing/2014/main" id="{F09B95F8-D156-480D-8E73-314F7112811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46384" y="3065355"/>
            <a:ext cx="728928" cy="739494"/>
          </a:xfrm>
          <a:prstGeom prst="rect">
            <a:avLst/>
          </a:prstGeom>
        </p:spPr>
      </p:pic>
      <p:sp>
        <p:nvSpPr>
          <p:cNvPr id="81" name="Shape 478">
            <a:extLst>
              <a:ext uri="{FF2B5EF4-FFF2-40B4-BE49-F238E27FC236}">
                <a16:creationId xmlns:a16="http://schemas.microsoft.com/office/drawing/2014/main" id="{241EA408-5B55-49EB-B208-96353299DBE8}"/>
              </a:ext>
            </a:extLst>
          </p:cNvPr>
          <p:cNvSpPr/>
          <p:nvPr/>
        </p:nvSpPr>
        <p:spPr>
          <a:xfrm>
            <a:off x="8312685" y="5327951"/>
            <a:ext cx="1121799" cy="948450"/>
          </a:xfrm>
          <a:prstGeom prst="can">
            <a:avLst>
              <a:gd name="adj" fmla="val 25000"/>
            </a:avLst>
          </a:prstGeom>
          <a:solidFill>
            <a:srgbClr val="A1A8BC"/>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cs typeface="Arial" panose="020B0604020202020204" pitchFamily="34" charset="0"/>
              </a:rPr>
              <a:t>Training data</a:t>
            </a:r>
            <a:endParaRPr kumimoji="0" sz="1800" b="0" i="0" u="none" strike="noStrike" kern="0" cap="none" spc="0" normalizeH="0" baseline="0" noProof="0" dirty="0">
              <a:ln>
                <a:noFill/>
              </a:ln>
              <a:solidFill>
                <a:srgbClr val="FFFFFF"/>
              </a:solidFill>
              <a:effectLst/>
              <a:uLnTx/>
              <a:uFillTx/>
              <a:cs typeface="Arial" panose="020B0604020202020204" pitchFamily="34" charset="0"/>
            </a:endParaRPr>
          </a:p>
        </p:txBody>
      </p:sp>
      <p:cxnSp>
        <p:nvCxnSpPr>
          <p:cNvPr id="82" name="Straight Arrow Connector 81">
            <a:extLst>
              <a:ext uri="{FF2B5EF4-FFF2-40B4-BE49-F238E27FC236}">
                <a16:creationId xmlns:a16="http://schemas.microsoft.com/office/drawing/2014/main" id="{8A58138D-5E74-4C41-B5E2-637752B7D5FE}"/>
              </a:ext>
            </a:extLst>
          </p:cNvPr>
          <p:cNvCxnSpPr>
            <a:stCxn id="81" idx="1"/>
            <a:endCxn id="83" idx="2"/>
          </p:cNvCxnSpPr>
          <p:nvPr/>
        </p:nvCxnSpPr>
        <p:spPr bwMode="auto">
          <a:xfrm flipV="1">
            <a:off x="8873585" y="4903789"/>
            <a:ext cx="0" cy="424162"/>
          </a:xfrm>
          <a:prstGeom prst="straightConnector1">
            <a:avLst/>
          </a:prstGeom>
          <a:noFill/>
          <a:ln w="6350" cap="flat" cmpd="sng">
            <a:solidFill>
              <a:srgbClr val="A1A8BC">
                <a:lumMod val="75000"/>
              </a:srgbClr>
            </a:solidFill>
            <a:prstDash val="solid"/>
            <a:round/>
            <a:headEnd type="none" w="med" len="med"/>
            <a:tailEnd type="triangle" w="lg" len="lg"/>
          </a:ln>
        </p:spPr>
      </p:cxnSp>
      <p:sp>
        <p:nvSpPr>
          <p:cNvPr id="83" name="Shape 482">
            <a:extLst>
              <a:ext uri="{FF2B5EF4-FFF2-40B4-BE49-F238E27FC236}">
                <a16:creationId xmlns:a16="http://schemas.microsoft.com/office/drawing/2014/main" id="{79CF4BCE-BBED-444A-9C30-3E1434F18C7C}"/>
              </a:ext>
            </a:extLst>
          </p:cNvPr>
          <p:cNvSpPr/>
          <p:nvPr/>
        </p:nvSpPr>
        <p:spPr>
          <a:xfrm>
            <a:off x="8150212" y="4221641"/>
            <a:ext cx="1446746" cy="682148"/>
          </a:xfrm>
          <a:prstGeom prst="rect">
            <a:avLst/>
          </a:prstGeom>
          <a:solidFill>
            <a:srgbClr val="A1A8BC"/>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cs typeface="Arial" panose="020B0604020202020204" pitchFamily="34" charset="0"/>
              </a:rPr>
              <a:t>Learning algorithm</a:t>
            </a:r>
            <a:endParaRPr kumimoji="0" sz="1800" b="0" i="0" u="none" strike="noStrike" kern="0" cap="none" spc="0" normalizeH="0" baseline="0" noProof="0" dirty="0">
              <a:ln>
                <a:noFill/>
              </a:ln>
              <a:solidFill>
                <a:srgbClr val="FFFFFF"/>
              </a:solidFill>
              <a:effectLst/>
              <a:uLnTx/>
              <a:uFillTx/>
              <a:cs typeface="Arial" panose="020B0604020202020204" pitchFamily="34" charset="0"/>
            </a:endParaRPr>
          </a:p>
        </p:txBody>
      </p:sp>
      <p:cxnSp>
        <p:nvCxnSpPr>
          <p:cNvPr id="84" name="Straight Arrow Connector 83">
            <a:extLst>
              <a:ext uri="{FF2B5EF4-FFF2-40B4-BE49-F238E27FC236}">
                <a16:creationId xmlns:a16="http://schemas.microsoft.com/office/drawing/2014/main" id="{708C670A-9CB0-4C37-8E5D-B199AF9D5A9C}"/>
              </a:ext>
            </a:extLst>
          </p:cNvPr>
          <p:cNvCxnSpPr>
            <a:stCxn id="83" idx="0"/>
            <a:endCxn id="74" idx="2"/>
          </p:cNvCxnSpPr>
          <p:nvPr/>
        </p:nvCxnSpPr>
        <p:spPr bwMode="auto">
          <a:xfrm flipV="1">
            <a:off x="8873585" y="3771642"/>
            <a:ext cx="0" cy="449999"/>
          </a:xfrm>
          <a:prstGeom prst="straightConnector1">
            <a:avLst/>
          </a:prstGeom>
          <a:noFill/>
          <a:ln w="6350" cap="flat" cmpd="sng">
            <a:solidFill>
              <a:srgbClr val="A1A8BC">
                <a:lumMod val="75000"/>
              </a:srgbClr>
            </a:solidFill>
            <a:prstDash val="solid"/>
            <a:round/>
            <a:headEnd type="none" w="med" len="med"/>
            <a:tailEnd type="triangle" w="lg" len="lg"/>
          </a:ln>
        </p:spPr>
      </p:cxnSp>
      <p:sp>
        <p:nvSpPr>
          <p:cNvPr id="85" name="Rounded Rectangle 82">
            <a:extLst>
              <a:ext uri="{FF2B5EF4-FFF2-40B4-BE49-F238E27FC236}">
                <a16:creationId xmlns:a16="http://schemas.microsoft.com/office/drawing/2014/main" id="{2DF3C31A-2909-41CA-9B12-91B6F52926D2}"/>
              </a:ext>
            </a:extLst>
          </p:cNvPr>
          <p:cNvSpPr/>
          <p:nvPr/>
        </p:nvSpPr>
        <p:spPr>
          <a:xfrm>
            <a:off x="7992143" y="2059630"/>
            <a:ext cx="1734876" cy="4367674"/>
          </a:xfrm>
          <a:prstGeom prst="roundRect">
            <a:avLst>
              <a:gd name="adj" fmla="val 6537"/>
            </a:avLst>
          </a:prstGeom>
          <a:noFill/>
          <a:ln w="28575" cap="flat" cmpd="sng" algn="ctr">
            <a:solidFill>
              <a:srgbClr val="A1A8BC"/>
            </a:solidFill>
            <a:prstDash val="solid"/>
            <a:miter lim="800000"/>
          </a:ln>
          <a:effectLst/>
        </p:spPr>
        <p:txBody>
          <a:bodyPr lIns="45720" tIns="45720" rIns="45720" bIns="4572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A1A8BC">
                    <a:lumMod val="50000"/>
                  </a:srgbClr>
                </a:solidFill>
                <a:effectLst/>
                <a:uLnTx/>
                <a:uFillTx/>
                <a:ea typeface="+mn-ea"/>
                <a:cs typeface="Arial" panose="020B0604020202020204" pitchFamily="34" charset="0"/>
              </a:rPr>
              <a:t>Offline learning system</a:t>
            </a:r>
          </a:p>
        </p:txBody>
      </p:sp>
      <p:sp>
        <p:nvSpPr>
          <p:cNvPr id="86" name="TextBox 85">
            <a:extLst>
              <a:ext uri="{FF2B5EF4-FFF2-40B4-BE49-F238E27FC236}">
                <a16:creationId xmlns:a16="http://schemas.microsoft.com/office/drawing/2014/main" id="{B14BFD22-FC3D-44D8-8F79-F14A8FB9BC75}"/>
              </a:ext>
            </a:extLst>
          </p:cNvPr>
          <p:cNvSpPr txBox="1"/>
          <p:nvPr/>
        </p:nvSpPr>
        <p:spPr>
          <a:xfrm>
            <a:off x="6107262" y="5442078"/>
            <a:ext cx="1763561" cy="720197"/>
          </a:xfrm>
          <a:prstGeom prst="rect">
            <a:avLst/>
          </a:prstGeom>
          <a:noFill/>
        </p:spPr>
        <p:txBody>
          <a:bodyPr wrap="square" rtlCol="0">
            <a:spAutoFit/>
          </a:bodyPr>
          <a:lstStyle/>
          <a:p>
            <a:pPr algn="r">
              <a:lnSpc>
                <a:spcPct val="85000"/>
              </a:lnSpc>
              <a:defRPr/>
            </a:pPr>
            <a:r>
              <a:rPr lang="en-US" sz="1600" dirty="0">
                <a:solidFill>
                  <a:srgbClr val="FF0000"/>
                </a:solidFill>
                <a:cs typeface="Arial" panose="020B0604020202020204" pitchFamily="34" charset="0"/>
              </a:rPr>
              <a:t>Poison to erode trust or enable future control</a:t>
            </a:r>
          </a:p>
        </p:txBody>
      </p:sp>
      <p:sp>
        <p:nvSpPr>
          <p:cNvPr id="87" name="TextBox 86">
            <a:extLst>
              <a:ext uri="{FF2B5EF4-FFF2-40B4-BE49-F238E27FC236}">
                <a16:creationId xmlns:a16="http://schemas.microsoft.com/office/drawing/2014/main" id="{DDCA097D-9FAE-413B-A42B-4BCDE5B358E4}"/>
              </a:ext>
            </a:extLst>
          </p:cNvPr>
          <p:cNvSpPr txBox="1"/>
          <p:nvPr/>
        </p:nvSpPr>
        <p:spPr>
          <a:xfrm>
            <a:off x="5264183" y="4102391"/>
            <a:ext cx="1536724" cy="510909"/>
          </a:xfrm>
          <a:prstGeom prst="rect">
            <a:avLst/>
          </a:prstGeom>
          <a:noFill/>
        </p:spPr>
        <p:txBody>
          <a:bodyPr wrap="square" rtlCol="0">
            <a:spAutoFit/>
          </a:bodyPr>
          <a:lstStyle/>
          <a:p>
            <a:pPr algn="ctr">
              <a:lnSpc>
                <a:spcPct val="85000"/>
              </a:lnSpc>
              <a:defRPr/>
            </a:pPr>
            <a:r>
              <a:rPr lang="en-US" sz="1600" dirty="0">
                <a:solidFill>
                  <a:srgbClr val="FF0000"/>
                </a:solidFill>
                <a:cs typeface="Arial" panose="020B0604020202020204" pitchFamily="34" charset="0"/>
              </a:rPr>
              <a:t>Insert sensor artifacts</a:t>
            </a:r>
          </a:p>
        </p:txBody>
      </p:sp>
      <p:sp>
        <p:nvSpPr>
          <p:cNvPr id="88" name="TextBox 87">
            <a:extLst>
              <a:ext uri="{FF2B5EF4-FFF2-40B4-BE49-F238E27FC236}">
                <a16:creationId xmlns:a16="http://schemas.microsoft.com/office/drawing/2014/main" id="{F6019473-8DA6-4F0A-9F5E-8D55CAC375AE}"/>
              </a:ext>
            </a:extLst>
          </p:cNvPr>
          <p:cNvSpPr txBox="1"/>
          <p:nvPr/>
        </p:nvSpPr>
        <p:spPr>
          <a:xfrm>
            <a:off x="408898" y="3150605"/>
            <a:ext cx="1647260" cy="510909"/>
          </a:xfrm>
          <a:prstGeom prst="rect">
            <a:avLst/>
          </a:prstGeom>
          <a:noFill/>
        </p:spPr>
        <p:txBody>
          <a:bodyPr wrap="square" rtlCol="0">
            <a:spAutoFit/>
          </a:bodyPr>
          <a:lstStyle/>
          <a:p>
            <a:pPr algn="ctr">
              <a:lnSpc>
                <a:spcPct val="85000"/>
              </a:lnSpc>
              <a:defRPr/>
            </a:pPr>
            <a:r>
              <a:rPr lang="en-US" sz="1600" dirty="0">
                <a:solidFill>
                  <a:srgbClr val="FF0000"/>
                </a:solidFill>
                <a:cs typeface="Arial" panose="020B0604020202020204" pitchFamily="34" charset="0"/>
              </a:rPr>
              <a:t>Physical attacks</a:t>
            </a:r>
          </a:p>
          <a:p>
            <a:pPr algn="ctr">
              <a:lnSpc>
                <a:spcPct val="85000"/>
              </a:lnSpc>
              <a:defRPr/>
            </a:pPr>
            <a:r>
              <a:rPr lang="en-US" sz="1600" dirty="0">
                <a:solidFill>
                  <a:srgbClr val="FF0000"/>
                </a:solidFill>
                <a:cs typeface="Arial" panose="020B0604020202020204" pitchFamily="34" charset="0"/>
              </a:rPr>
              <a:t>(Modify scene)</a:t>
            </a:r>
          </a:p>
        </p:txBody>
      </p:sp>
      <p:cxnSp>
        <p:nvCxnSpPr>
          <p:cNvPr id="89" name="Straight Arrow Connector 88">
            <a:extLst>
              <a:ext uri="{FF2B5EF4-FFF2-40B4-BE49-F238E27FC236}">
                <a16:creationId xmlns:a16="http://schemas.microsoft.com/office/drawing/2014/main" id="{8AF861FE-639A-4023-B4DF-749554F62ED9}"/>
              </a:ext>
            </a:extLst>
          </p:cNvPr>
          <p:cNvCxnSpPr>
            <a:cxnSpLocks/>
            <a:stCxn id="87" idx="0"/>
            <a:endCxn id="73" idx="2"/>
          </p:cNvCxnSpPr>
          <p:nvPr/>
        </p:nvCxnSpPr>
        <p:spPr bwMode="auto">
          <a:xfrm flipV="1">
            <a:off x="6032545" y="3653103"/>
            <a:ext cx="2432" cy="449288"/>
          </a:xfrm>
          <a:prstGeom prst="straightConnector1">
            <a:avLst/>
          </a:prstGeom>
          <a:noFill/>
          <a:ln w="38100">
            <a:solidFill>
              <a:srgbClr val="FF0000"/>
            </a:solidFill>
            <a:round/>
            <a:headEnd/>
            <a:tailEnd type="triangle"/>
          </a:ln>
          <a:extLst>
            <a:ext uri="{909E8E84-426E-40dd-AFC4-6F175D3DCCD1}">
              <a14:hiddenFill xmlns:a14="http://schemas.microsoft.com/office/drawing/2010/main" xmlns="">
                <a:noFill/>
              </a14:hiddenFill>
            </a:ext>
          </a:extLst>
        </p:spPr>
      </p:cxnSp>
      <p:cxnSp>
        <p:nvCxnSpPr>
          <p:cNvPr id="90" name="Straight Arrow Connector 89">
            <a:extLst>
              <a:ext uri="{FF2B5EF4-FFF2-40B4-BE49-F238E27FC236}">
                <a16:creationId xmlns:a16="http://schemas.microsoft.com/office/drawing/2014/main" id="{9EB444E0-B76D-4803-8FD6-ECC0A0A8DBF7}"/>
              </a:ext>
            </a:extLst>
          </p:cNvPr>
          <p:cNvCxnSpPr>
            <a:cxnSpLocks/>
          </p:cNvCxnSpPr>
          <p:nvPr/>
        </p:nvCxnSpPr>
        <p:spPr bwMode="auto">
          <a:xfrm>
            <a:off x="2040000" y="3406059"/>
            <a:ext cx="504376" cy="0"/>
          </a:xfrm>
          <a:prstGeom prst="straightConnector1">
            <a:avLst/>
          </a:prstGeom>
          <a:noFill/>
          <a:ln w="38100">
            <a:solidFill>
              <a:srgbClr val="FF0000"/>
            </a:solidFill>
            <a:round/>
            <a:headEnd/>
            <a:tailEnd type="triangle"/>
          </a:ln>
          <a:extLst>
            <a:ext uri="{909E8E84-426E-40dd-AFC4-6F175D3DCCD1}">
              <a14:hiddenFill xmlns:a14="http://schemas.microsoft.com/office/drawing/2010/main" xmlns="">
                <a:noFill/>
              </a14:hiddenFill>
            </a:ext>
          </a:extLst>
        </p:spPr>
      </p:cxnSp>
      <p:cxnSp>
        <p:nvCxnSpPr>
          <p:cNvPr id="91" name="Straight Arrow Connector 90">
            <a:extLst>
              <a:ext uri="{FF2B5EF4-FFF2-40B4-BE49-F238E27FC236}">
                <a16:creationId xmlns:a16="http://schemas.microsoft.com/office/drawing/2014/main" id="{00B3DA0F-9F6A-4937-9EA6-57DEA0D6A65F}"/>
              </a:ext>
            </a:extLst>
          </p:cNvPr>
          <p:cNvCxnSpPr>
            <a:stCxn id="86" idx="3"/>
            <a:endCxn id="81" idx="2"/>
          </p:cNvCxnSpPr>
          <p:nvPr/>
        </p:nvCxnSpPr>
        <p:spPr bwMode="auto">
          <a:xfrm flipV="1">
            <a:off x="7870823" y="5802176"/>
            <a:ext cx="441862" cy="1"/>
          </a:xfrm>
          <a:prstGeom prst="straightConnector1">
            <a:avLst/>
          </a:prstGeom>
          <a:noFill/>
          <a:ln w="38100">
            <a:solidFill>
              <a:srgbClr val="FF0000"/>
            </a:solidFill>
            <a:round/>
            <a:headEnd/>
            <a:tailEnd type="triangle"/>
          </a:ln>
          <a:extLst>
            <a:ext uri="{909E8E84-426E-40dd-AFC4-6F175D3DCCD1}">
              <a14:hiddenFill xmlns:a14="http://schemas.microsoft.com/office/drawing/2010/main" xmlns="">
                <a:noFill/>
              </a14:hiddenFill>
            </a:ext>
          </a:extLst>
        </p:spPr>
      </p:cxnSp>
      <p:pic>
        <p:nvPicPr>
          <p:cNvPr id="92" name="Picture 91">
            <a:extLst>
              <a:ext uri="{FF2B5EF4-FFF2-40B4-BE49-F238E27FC236}">
                <a16:creationId xmlns:a16="http://schemas.microsoft.com/office/drawing/2014/main" id="{15C3D520-2F04-4FE2-B55E-53C48E90118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44376" y="2059630"/>
            <a:ext cx="2502976" cy="3268321"/>
          </a:xfrm>
          <a:prstGeom prst="rect">
            <a:avLst/>
          </a:prstGeom>
          <a:ln>
            <a:noFill/>
          </a:ln>
        </p:spPr>
      </p:pic>
      <p:sp>
        <p:nvSpPr>
          <p:cNvPr id="93" name="Oval 92">
            <a:extLst>
              <a:ext uri="{FF2B5EF4-FFF2-40B4-BE49-F238E27FC236}">
                <a16:creationId xmlns:a16="http://schemas.microsoft.com/office/drawing/2014/main" id="{D7C9676C-2FDB-4CE0-8D4C-4AED6EF3E378}"/>
              </a:ext>
            </a:extLst>
          </p:cNvPr>
          <p:cNvSpPr/>
          <p:nvPr/>
        </p:nvSpPr>
        <p:spPr>
          <a:xfrm>
            <a:off x="3511376" y="3093582"/>
            <a:ext cx="241592" cy="161061"/>
          </a:xfrm>
          <a:prstGeom prst="ellipse">
            <a:avLst/>
          </a:prstGeom>
          <a:noFill/>
          <a:ln w="19050" cap="flat" cmpd="sng" algn="ctr">
            <a:solidFill>
              <a:srgbClr val="FF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prstClr val="black"/>
              </a:solidFill>
              <a:effectLst/>
              <a:uLnTx/>
              <a:uFillTx/>
              <a:ea typeface="+mn-ea"/>
              <a:cs typeface="Arial" panose="020B0604020202020204" pitchFamily="34" charset="0"/>
            </a:endParaRPr>
          </a:p>
        </p:txBody>
      </p:sp>
      <p:sp>
        <p:nvSpPr>
          <p:cNvPr id="94" name="TextBox 93">
            <a:extLst>
              <a:ext uri="{FF2B5EF4-FFF2-40B4-BE49-F238E27FC236}">
                <a16:creationId xmlns:a16="http://schemas.microsoft.com/office/drawing/2014/main" id="{1A12E0FC-6E0F-4C90-B844-32839E8F75C8}"/>
              </a:ext>
            </a:extLst>
          </p:cNvPr>
          <p:cNvSpPr txBox="1"/>
          <p:nvPr/>
        </p:nvSpPr>
        <p:spPr>
          <a:xfrm>
            <a:off x="6107262" y="2075680"/>
            <a:ext cx="1611745" cy="510909"/>
          </a:xfrm>
          <a:prstGeom prst="rect">
            <a:avLst/>
          </a:prstGeom>
          <a:noFill/>
        </p:spPr>
        <p:txBody>
          <a:bodyPr wrap="square" rtlCol="0">
            <a:spAutoFit/>
          </a:bodyPr>
          <a:lstStyle/>
          <a:p>
            <a:pPr algn="ctr">
              <a:lnSpc>
                <a:spcPct val="85000"/>
              </a:lnSpc>
              <a:defRPr/>
            </a:pPr>
            <a:r>
              <a:rPr lang="en-US" sz="1600" dirty="0">
                <a:solidFill>
                  <a:srgbClr val="0083D6"/>
                </a:solidFill>
                <a:cs typeface="Arial" panose="020B0604020202020204" pitchFamily="34" charset="0"/>
              </a:rPr>
              <a:t>Digital attacks</a:t>
            </a:r>
          </a:p>
          <a:p>
            <a:pPr algn="ctr">
              <a:lnSpc>
                <a:spcPct val="85000"/>
              </a:lnSpc>
              <a:defRPr/>
            </a:pPr>
            <a:r>
              <a:rPr lang="en-US" sz="1600" dirty="0">
                <a:solidFill>
                  <a:srgbClr val="0083D6"/>
                </a:solidFill>
                <a:cs typeface="Arial" panose="020B0604020202020204" pitchFamily="34" charset="0"/>
              </a:rPr>
              <a:t>(Modify image )</a:t>
            </a:r>
          </a:p>
        </p:txBody>
      </p:sp>
      <p:cxnSp>
        <p:nvCxnSpPr>
          <p:cNvPr id="95" name="Straight Arrow Connector 94">
            <a:extLst>
              <a:ext uri="{FF2B5EF4-FFF2-40B4-BE49-F238E27FC236}">
                <a16:creationId xmlns:a16="http://schemas.microsoft.com/office/drawing/2014/main" id="{FE93399E-2326-4659-A4ED-83C7106BB468}"/>
              </a:ext>
            </a:extLst>
          </p:cNvPr>
          <p:cNvCxnSpPr>
            <a:cxnSpLocks/>
            <a:stCxn id="94" idx="2"/>
          </p:cNvCxnSpPr>
          <p:nvPr/>
        </p:nvCxnSpPr>
        <p:spPr bwMode="auto">
          <a:xfrm>
            <a:off x="6913135" y="2586589"/>
            <a:ext cx="330152" cy="449870"/>
          </a:xfrm>
          <a:prstGeom prst="straightConnector1">
            <a:avLst/>
          </a:prstGeom>
          <a:noFill/>
          <a:ln w="38100">
            <a:solidFill>
              <a:srgbClr val="0083D6"/>
            </a:solidFill>
            <a:round/>
            <a:headEnd/>
            <a:tailEnd type="triangle"/>
          </a:ln>
          <a:extLst>
            <a:ext uri="{909E8E84-426E-40DD-AFC4-6F175D3DCCD1}">
              <a14:hiddenFill xmlns:a14="http://schemas.microsoft.com/office/drawing/2010/main">
                <a:noFill/>
              </a14:hiddenFill>
            </a:ext>
          </a:extLst>
        </p:spPr>
      </p:cxnSp>
      <p:sp>
        <p:nvSpPr>
          <p:cNvPr id="96" name="TextBox 95">
            <a:extLst>
              <a:ext uri="{FF2B5EF4-FFF2-40B4-BE49-F238E27FC236}">
                <a16:creationId xmlns:a16="http://schemas.microsoft.com/office/drawing/2014/main" id="{E1BDC412-2AB6-4CBE-91CD-64FE5E70008A}"/>
              </a:ext>
            </a:extLst>
          </p:cNvPr>
          <p:cNvSpPr txBox="1"/>
          <p:nvPr/>
        </p:nvSpPr>
        <p:spPr>
          <a:xfrm>
            <a:off x="6792372" y="4147217"/>
            <a:ext cx="1078451" cy="830997"/>
          </a:xfrm>
          <a:prstGeom prst="rect">
            <a:avLst/>
          </a:prstGeom>
          <a:noFill/>
        </p:spPr>
        <p:txBody>
          <a:bodyPr wrap="square" rtlCol="0">
            <a:spAutoFit/>
          </a:bodyPr>
          <a:lstStyle/>
          <a:p>
            <a:pPr algn="r"/>
            <a:r>
              <a:rPr lang="en-US" sz="1600" dirty="0">
                <a:solidFill>
                  <a:srgbClr val="0083D6"/>
                </a:solidFill>
                <a:cs typeface="Arial" panose="020B0604020202020204" pitchFamily="34" charset="0"/>
              </a:rPr>
              <a:t>Hack learning algorithm</a:t>
            </a:r>
          </a:p>
        </p:txBody>
      </p:sp>
      <p:cxnSp>
        <p:nvCxnSpPr>
          <p:cNvPr id="97" name="Straight Arrow Connector 96">
            <a:extLst>
              <a:ext uri="{FF2B5EF4-FFF2-40B4-BE49-F238E27FC236}">
                <a16:creationId xmlns:a16="http://schemas.microsoft.com/office/drawing/2014/main" id="{AE588CA0-97BB-48FD-AFDB-9B3651D130AB}"/>
              </a:ext>
            </a:extLst>
          </p:cNvPr>
          <p:cNvCxnSpPr>
            <a:cxnSpLocks/>
            <a:stCxn id="96" idx="3"/>
            <a:endCxn id="83" idx="1"/>
          </p:cNvCxnSpPr>
          <p:nvPr/>
        </p:nvCxnSpPr>
        <p:spPr bwMode="auto">
          <a:xfrm flipV="1">
            <a:off x="7870823" y="4562715"/>
            <a:ext cx="279389" cy="1"/>
          </a:xfrm>
          <a:prstGeom prst="straightConnector1">
            <a:avLst/>
          </a:prstGeom>
          <a:noFill/>
          <a:ln w="38100">
            <a:solidFill>
              <a:srgbClr val="0083D6"/>
            </a:solidFill>
            <a:round/>
            <a:headEnd/>
            <a:tailEnd type="triangle"/>
          </a:ln>
          <a:extLst>
            <a:ext uri="{909E8E84-426E-40DD-AFC4-6F175D3DCCD1}">
              <a14:hiddenFill xmlns:a14="http://schemas.microsoft.com/office/drawing/2010/main">
                <a:noFill/>
              </a14:hiddenFill>
            </a:ext>
          </a:extLst>
        </p:spPr>
      </p:cxnSp>
      <p:sp>
        <p:nvSpPr>
          <p:cNvPr id="98" name="TextBox 97">
            <a:extLst>
              <a:ext uri="{FF2B5EF4-FFF2-40B4-BE49-F238E27FC236}">
                <a16:creationId xmlns:a16="http://schemas.microsoft.com/office/drawing/2014/main" id="{36F996D3-28E1-4BDA-8C7A-770144A47590}"/>
              </a:ext>
            </a:extLst>
          </p:cNvPr>
          <p:cNvSpPr txBox="1"/>
          <p:nvPr/>
        </p:nvSpPr>
        <p:spPr>
          <a:xfrm>
            <a:off x="9858997" y="2059630"/>
            <a:ext cx="1278445" cy="584775"/>
          </a:xfrm>
          <a:prstGeom prst="rect">
            <a:avLst/>
          </a:prstGeom>
          <a:noFill/>
        </p:spPr>
        <p:txBody>
          <a:bodyPr wrap="square" rtlCol="0">
            <a:spAutoFit/>
          </a:bodyPr>
          <a:lstStyle/>
          <a:p>
            <a:pPr algn="ctr"/>
            <a:r>
              <a:rPr lang="en-US" sz="1600" dirty="0">
                <a:solidFill>
                  <a:srgbClr val="0083D6"/>
                </a:solidFill>
                <a:cs typeface="Arial" panose="020B0604020202020204" pitchFamily="34" charset="0"/>
              </a:rPr>
              <a:t>Alter model weights</a:t>
            </a:r>
          </a:p>
        </p:txBody>
      </p:sp>
      <p:cxnSp>
        <p:nvCxnSpPr>
          <p:cNvPr id="99" name="Straight Arrow Connector 98">
            <a:extLst>
              <a:ext uri="{FF2B5EF4-FFF2-40B4-BE49-F238E27FC236}">
                <a16:creationId xmlns:a16="http://schemas.microsoft.com/office/drawing/2014/main" id="{174F36AE-8801-4340-82A9-0C70BD5BC452}"/>
              </a:ext>
            </a:extLst>
          </p:cNvPr>
          <p:cNvCxnSpPr>
            <a:cxnSpLocks/>
          </p:cNvCxnSpPr>
          <p:nvPr/>
        </p:nvCxnSpPr>
        <p:spPr bwMode="auto">
          <a:xfrm flipH="1">
            <a:off x="9595967" y="2466227"/>
            <a:ext cx="443846" cy="578472"/>
          </a:xfrm>
          <a:prstGeom prst="straightConnector1">
            <a:avLst/>
          </a:prstGeom>
          <a:noFill/>
          <a:ln w="38100">
            <a:solidFill>
              <a:srgbClr val="0083D6"/>
            </a:solidFill>
            <a:round/>
            <a:headEnd/>
            <a:tailEnd type="triangle"/>
          </a:ln>
          <a:extLst>
            <a:ext uri="{909E8E84-426E-40DD-AFC4-6F175D3DCCD1}">
              <a14:hiddenFill xmlns:a14="http://schemas.microsoft.com/office/drawing/2010/main">
                <a:noFill/>
              </a14:hiddenFill>
            </a:ext>
          </a:extLst>
        </p:spPr>
      </p:cxnSp>
      <p:sp>
        <p:nvSpPr>
          <p:cNvPr id="100" name="Rectangle 99">
            <a:extLst>
              <a:ext uri="{FF2B5EF4-FFF2-40B4-BE49-F238E27FC236}">
                <a16:creationId xmlns:a16="http://schemas.microsoft.com/office/drawing/2014/main" id="{2F7959D0-1038-4283-B8B1-F262AA8F648F}"/>
              </a:ext>
            </a:extLst>
          </p:cNvPr>
          <p:cNvSpPr/>
          <p:nvPr/>
        </p:nvSpPr>
        <p:spPr>
          <a:xfrm>
            <a:off x="172264" y="5976621"/>
            <a:ext cx="1653017" cy="230832"/>
          </a:xfrm>
          <a:prstGeom prst="rect">
            <a:avLst/>
          </a:prstGeom>
        </p:spPr>
        <p:txBody>
          <a:bodyPr wrap="none">
            <a:spAutoFit/>
          </a:bodyPr>
          <a:lstStyle/>
          <a:p>
            <a:r>
              <a:rPr lang="en-US" sz="900" dirty="0">
                <a:solidFill>
                  <a:srgbClr val="FFFFFF">
                    <a:lumMod val="50000"/>
                  </a:srgbClr>
                </a:solidFill>
                <a:cs typeface="Arial" panose="020B0604020202020204" pitchFamily="34" charset="0"/>
              </a:rPr>
              <a:t>Source: New York University</a:t>
            </a:r>
          </a:p>
        </p:txBody>
      </p:sp>
      <p:sp>
        <p:nvSpPr>
          <p:cNvPr id="37" name="Footer Placeholder 1">
            <a:extLst>
              <a:ext uri="{FF2B5EF4-FFF2-40B4-BE49-F238E27FC236}">
                <a16:creationId xmlns:a16="http://schemas.microsoft.com/office/drawing/2014/main" id="{BA17E64B-F492-47D9-96F6-05153D46E829}"/>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3631686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8CFCE-5FB2-CC7A-7AFD-B428E843225F}"/>
              </a:ext>
            </a:extLst>
          </p:cNvPr>
          <p:cNvSpPr>
            <a:spLocks noGrp="1"/>
          </p:cNvSpPr>
          <p:nvPr>
            <p:ph type="ctrTitle"/>
          </p:nvPr>
        </p:nvSpPr>
        <p:spPr>
          <a:xfrm>
            <a:off x="1828800" y="151418"/>
            <a:ext cx="8520223" cy="612648"/>
          </a:xfrm>
        </p:spPr>
        <p:txBody>
          <a:bodyPr>
            <a:normAutofit fontScale="90000"/>
          </a:bodyPr>
          <a:lstStyle/>
          <a:p>
            <a:r>
              <a:rPr lang="en-US" dirty="0"/>
              <a:t>Industry and Department of Defense (DoD) are at cross purposes in AI/ML development</a:t>
            </a:r>
          </a:p>
        </p:txBody>
      </p:sp>
      <p:graphicFrame>
        <p:nvGraphicFramePr>
          <p:cNvPr id="9" name="Content Placeholder 8">
            <a:extLst>
              <a:ext uri="{FF2B5EF4-FFF2-40B4-BE49-F238E27FC236}">
                <a16:creationId xmlns:a16="http://schemas.microsoft.com/office/drawing/2014/main" id="{65D3ED68-ACCE-4E3B-84D4-12BA20B485F6}"/>
              </a:ext>
            </a:extLst>
          </p:cNvPr>
          <p:cNvGraphicFramePr>
            <a:graphicFrameLocks/>
          </p:cNvGraphicFramePr>
          <p:nvPr/>
        </p:nvGraphicFramePr>
        <p:xfrm>
          <a:off x="1416916" y="1759223"/>
          <a:ext cx="9358169" cy="3985593"/>
        </p:xfrm>
        <a:graphic>
          <a:graphicData uri="http://schemas.openxmlformats.org/drawingml/2006/table">
            <a:tbl>
              <a:tblPr firstRow="1" firstCol="1" bandRow="1">
                <a:tableStyleId>{5C22544A-7EE6-4342-B048-85BDC9FD1C3A}</a:tableStyleId>
              </a:tblPr>
              <a:tblGrid>
                <a:gridCol w="1950040">
                  <a:extLst>
                    <a:ext uri="{9D8B030D-6E8A-4147-A177-3AD203B41FA5}">
                      <a16:colId xmlns:a16="http://schemas.microsoft.com/office/drawing/2014/main" val="1667474330"/>
                    </a:ext>
                  </a:extLst>
                </a:gridCol>
                <a:gridCol w="3600846">
                  <a:extLst>
                    <a:ext uri="{9D8B030D-6E8A-4147-A177-3AD203B41FA5}">
                      <a16:colId xmlns:a16="http://schemas.microsoft.com/office/drawing/2014/main" val="100285335"/>
                    </a:ext>
                  </a:extLst>
                </a:gridCol>
                <a:gridCol w="3807283">
                  <a:extLst>
                    <a:ext uri="{9D8B030D-6E8A-4147-A177-3AD203B41FA5}">
                      <a16:colId xmlns:a16="http://schemas.microsoft.com/office/drawing/2014/main" val="2452649464"/>
                    </a:ext>
                  </a:extLst>
                </a:gridCol>
              </a:tblGrid>
              <a:tr h="562672">
                <a:tc>
                  <a:txBody>
                    <a:bodyPr/>
                    <a:lstStyle/>
                    <a:p>
                      <a:pPr algn="ctr"/>
                      <a:endParaRPr lang="en-US" sz="2000" dirty="0">
                        <a:latin typeface="+mn-lt"/>
                        <a:cs typeface="Arial" panose="020B0604020202020204" pitchFamily="34" charset="0"/>
                      </a:endParaRPr>
                    </a:p>
                  </a:txBody>
                  <a:tcPr/>
                </a:tc>
                <a:tc>
                  <a:txBody>
                    <a:bodyPr/>
                    <a:lstStyle/>
                    <a:p>
                      <a:pPr algn="ctr"/>
                      <a:r>
                        <a:rPr lang="en-US" sz="2000" dirty="0">
                          <a:latin typeface="+mn-lt"/>
                          <a:cs typeface="Arial" panose="020B0604020202020204" pitchFamily="34" charset="0"/>
                        </a:rPr>
                        <a:t>Industry</a:t>
                      </a:r>
                    </a:p>
                  </a:txBody>
                  <a:tcPr anchor="ctr"/>
                </a:tc>
                <a:tc>
                  <a:txBody>
                    <a:bodyPr/>
                    <a:lstStyle/>
                    <a:p>
                      <a:pPr algn="ctr"/>
                      <a:r>
                        <a:rPr lang="en-US" sz="2000" dirty="0">
                          <a:latin typeface="+mn-lt"/>
                          <a:cs typeface="Arial" panose="020B0604020202020204" pitchFamily="34" charset="0"/>
                        </a:rPr>
                        <a:t>DoD</a:t>
                      </a:r>
                    </a:p>
                  </a:txBody>
                  <a:tcPr anchor="ctr"/>
                </a:tc>
                <a:extLst>
                  <a:ext uri="{0D108BD9-81ED-4DB2-BD59-A6C34878D82A}">
                    <a16:rowId xmlns:a16="http://schemas.microsoft.com/office/drawing/2014/main" val="3371749153"/>
                  </a:ext>
                </a:extLst>
              </a:tr>
              <a:tr h="890897">
                <a:tc>
                  <a:txBody>
                    <a:bodyPr/>
                    <a:lstStyle/>
                    <a:p>
                      <a:pPr marL="0" lvl="1" indent="0" algn="ctr">
                        <a:buFont typeface="Arial" panose="020B0604020202020204" pitchFamily="34" charset="0"/>
                        <a:buNone/>
                      </a:pPr>
                      <a:r>
                        <a:rPr lang="en-US" sz="2000" dirty="0">
                          <a:latin typeface="+mn-lt"/>
                          <a:cs typeface="Arial" panose="020B0604020202020204" pitchFamily="34" charset="0"/>
                        </a:rPr>
                        <a:t>Data and compute</a:t>
                      </a:r>
                    </a:p>
                  </a:txBody>
                  <a:tcPr anchor="ctr"/>
                </a:tc>
                <a:tc>
                  <a:txBody>
                    <a:bodyPr/>
                    <a:lstStyle/>
                    <a:p>
                      <a:pPr algn="ctr"/>
                      <a:r>
                        <a:rPr lang="en-US" sz="2000" dirty="0">
                          <a:latin typeface="+mn-lt"/>
                          <a:cs typeface="Arial" panose="020B0604020202020204" pitchFamily="34" charset="0"/>
                        </a:rPr>
                        <a:t>Access to massive amounts</a:t>
                      </a:r>
                    </a:p>
                  </a:txBody>
                  <a:tcPr marL="137160" marR="137160" marT="137160" marB="137160" anchor="ctr"/>
                </a:tc>
                <a:tc>
                  <a:txBody>
                    <a:bodyPr/>
                    <a:lstStyle/>
                    <a:p>
                      <a:pPr algn="ctr"/>
                      <a:r>
                        <a:rPr lang="en-US" sz="2000" dirty="0">
                          <a:latin typeface="+mn-lt"/>
                          <a:cs typeface="Arial" panose="020B0604020202020204" pitchFamily="34" charset="0"/>
                        </a:rPr>
                        <a:t>Access to limited amounts</a:t>
                      </a:r>
                    </a:p>
                  </a:txBody>
                  <a:tcPr marL="137160" marR="137160" marT="137160" marB="137160" anchor="ctr"/>
                </a:tc>
                <a:extLst>
                  <a:ext uri="{0D108BD9-81ED-4DB2-BD59-A6C34878D82A}">
                    <a16:rowId xmlns:a16="http://schemas.microsoft.com/office/drawing/2014/main" val="564579901"/>
                  </a:ext>
                </a:extLst>
              </a:tr>
              <a:tr h="844008">
                <a:tc>
                  <a:txBody>
                    <a:bodyPr/>
                    <a:lstStyle/>
                    <a:p>
                      <a:pPr marL="0" lvl="1" indent="0" algn="ctr" defTabSz="914400" rtl="0" eaLnBrk="1" latinLnBrk="0" hangingPunct="1">
                        <a:buFont typeface="Arial" panose="020B0604020202020204" pitchFamily="34" charset="0"/>
                        <a:buNone/>
                      </a:pPr>
                      <a:r>
                        <a:rPr lang="en-US" sz="2000" kern="1200" dirty="0">
                          <a:solidFill>
                            <a:schemeClr val="bg1"/>
                          </a:solidFill>
                          <a:latin typeface="+mn-lt"/>
                          <a:ea typeface="+mn-ea"/>
                          <a:cs typeface="Arial" panose="020B0604020202020204" pitchFamily="34" charset="0"/>
                        </a:rPr>
                        <a:t>Motivation</a:t>
                      </a:r>
                    </a:p>
                  </a:txBody>
                  <a:tcPr anchor="ctr"/>
                </a:tc>
                <a:tc>
                  <a:txBody>
                    <a:bodyPr/>
                    <a:lstStyle/>
                    <a:p>
                      <a:pPr algn="ctr"/>
                      <a:r>
                        <a:rPr lang="en-US" sz="2000" dirty="0">
                          <a:latin typeface="+mn-lt"/>
                          <a:cs typeface="Arial" panose="020B0604020202020204" pitchFamily="34" charset="0"/>
                        </a:rPr>
                        <a:t>Profit-driven</a:t>
                      </a:r>
                    </a:p>
                  </a:txBody>
                  <a:tcPr marL="137160" marR="137160" marT="137160" marB="137160" anchor="ctr"/>
                </a:tc>
                <a:tc>
                  <a:txBody>
                    <a:bodyPr/>
                    <a:lstStyle/>
                    <a:p>
                      <a:pPr algn="ctr"/>
                      <a:r>
                        <a:rPr lang="en-US" sz="2000" dirty="0">
                          <a:latin typeface="+mn-lt"/>
                          <a:cs typeface="Arial" panose="020B0604020202020204" pitchFamily="34" charset="0"/>
                        </a:rPr>
                        <a:t>Purpose-driven</a:t>
                      </a:r>
                    </a:p>
                  </a:txBody>
                  <a:tcPr marL="137160" marR="137160" marT="137160" marB="137160" anchor="ctr"/>
                </a:tc>
                <a:extLst>
                  <a:ext uri="{0D108BD9-81ED-4DB2-BD59-A6C34878D82A}">
                    <a16:rowId xmlns:a16="http://schemas.microsoft.com/office/drawing/2014/main" val="519739187"/>
                  </a:ext>
                </a:extLst>
              </a:tr>
              <a:tr h="844008">
                <a:tc>
                  <a:txBody>
                    <a:bodyPr/>
                    <a:lstStyle/>
                    <a:p>
                      <a:pPr marL="0" lvl="1" indent="0" algn="ctr" defTabSz="914400" rtl="0" eaLnBrk="1" latinLnBrk="0" hangingPunct="1">
                        <a:buFont typeface="Arial" panose="020B0604020202020204" pitchFamily="34" charset="0"/>
                        <a:buNone/>
                      </a:pPr>
                      <a:r>
                        <a:rPr lang="en-US" sz="2000" kern="1200" dirty="0">
                          <a:solidFill>
                            <a:schemeClr val="bg1"/>
                          </a:solidFill>
                          <a:latin typeface="+mn-lt"/>
                          <a:ea typeface="+mn-ea"/>
                          <a:cs typeface="Arial" panose="020B0604020202020204" pitchFamily="34" charset="0"/>
                        </a:rPr>
                        <a:t>Consequence</a:t>
                      </a:r>
                    </a:p>
                  </a:txBody>
                  <a:tcPr anchor="ctr"/>
                </a:tc>
                <a:tc>
                  <a:txBody>
                    <a:bodyPr/>
                    <a:lstStyle/>
                    <a:p>
                      <a:pPr algn="ctr"/>
                      <a:r>
                        <a:rPr lang="en-US" sz="2000" dirty="0">
                          <a:latin typeface="+mn-lt"/>
                          <a:cs typeface="Arial" panose="020B0604020202020204" pitchFamily="34" charset="0"/>
                        </a:rPr>
                        <a:t>Low</a:t>
                      </a:r>
                    </a:p>
                  </a:txBody>
                  <a:tcPr marL="137160" marR="137160" marT="137160" marB="137160" anchor="ctr"/>
                </a:tc>
                <a:tc>
                  <a:txBody>
                    <a:bodyPr/>
                    <a:lstStyle/>
                    <a:p>
                      <a:pPr algn="ctr"/>
                      <a:r>
                        <a:rPr lang="en-US" sz="2000" dirty="0">
                          <a:latin typeface="+mn-lt"/>
                          <a:cs typeface="Arial" panose="020B0604020202020204" pitchFamily="34" charset="0"/>
                        </a:rPr>
                        <a:t>High</a:t>
                      </a:r>
                    </a:p>
                  </a:txBody>
                  <a:tcPr marL="137160" marR="137160" marT="137160" marB="137160" anchor="ctr"/>
                </a:tc>
                <a:extLst>
                  <a:ext uri="{0D108BD9-81ED-4DB2-BD59-A6C34878D82A}">
                    <a16:rowId xmlns:a16="http://schemas.microsoft.com/office/drawing/2014/main" val="702745916"/>
                  </a:ext>
                </a:extLst>
              </a:tr>
              <a:tr h="844008">
                <a:tc>
                  <a:txBody>
                    <a:bodyPr/>
                    <a:lstStyle/>
                    <a:p>
                      <a:pPr marL="0" lvl="1" indent="0" algn="ctr" defTabSz="914400" rtl="0" eaLnBrk="1" latinLnBrk="0" hangingPunct="1">
                        <a:buFont typeface="Arial" panose="020B0604020202020204" pitchFamily="34" charset="0"/>
                        <a:buNone/>
                      </a:pPr>
                      <a:r>
                        <a:rPr lang="en-US" sz="1800" kern="1200" dirty="0">
                          <a:solidFill>
                            <a:schemeClr val="bg1"/>
                          </a:solidFill>
                          <a:latin typeface="+mn-lt"/>
                          <a:ea typeface="+mn-ea"/>
                          <a:cs typeface="Arial" panose="020B0604020202020204" pitchFamily="34" charset="0"/>
                        </a:rPr>
                        <a:t>Threat</a:t>
                      </a:r>
                    </a:p>
                  </a:txBody>
                  <a:tcPr anchor="ctr"/>
                </a:tc>
                <a:tc>
                  <a:txBody>
                    <a:bodyPr/>
                    <a:lstStyle/>
                    <a:p>
                      <a:pPr algn="ctr"/>
                      <a:r>
                        <a:rPr lang="en-US" sz="2000" dirty="0">
                          <a:latin typeface="+mn-lt"/>
                          <a:cs typeface="Arial" panose="020B0604020202020204" pitchFamily="34" charset="0"/>
                        </a:rPr>
                        <a:t>Commercial adversaries </a:t>
                      </a:r>
                    </a:p>
                  </a:txBody>
                  <a:tcPr marL="137160" marR="137160" marT="137160" marB="137160" anchor="ctr"/>
                </a:tc>
                <a:tc>
                  <a:txBody>
                    <a:bodyPr/>
                    <a:lstStyle/>
                    <a:p>
                      <a:pPr algn="ctr"/>
                      <a:r>
                        <a:rPr lang="en-US" sz="2000" dirty="0">
                          <a:latin typeface="+mn-lt"/>
                          <a:cs typeface="Arial" panose="020B0604020202020204" pitchFamily="34" charset="0"/>
                        </a:rPr>
                        <a:t>Nation-state level adversaries</a:t>
                      </a:r>
                    </a:p>
                  </a:txBody>
                  <a:tcPr marL="137160" marR="137160" marT="137160" marB="137160" anchor="ctr"/>
                </a:tc>
                <a:extLst>
                  <a:ext uri="{0D108BD9-81ED-4DB2-BD59-A6C34878D82A}">
                    <a16:rowId xmlns:a16="http://schemas.microsoft.com/office/drawing/2014/main" val="1552393267"/>
                  </a:ext>
                </a:extLst>
              </a:tr>
            </a:tbl>
          </a:graphicData>
        </a:graphic>
      </p:graphicFrame>
      <p:sp>
        <p:nvSpPr>
          <p:cNvPr id="8" name="Slide Number Placeholder 2">
            <a:extLst>
              <a:ext uri="{FF2B5EF4-FFF2-40B4-BE49-F238E27FC236}">
                <a16:creationId xmlns:a16="http://schemas.microsoft.com/office/drawing/2014/main" id="{7AA05548-9469-4475-BCB1-6B23141F247A}"/>
              </a:ext>
            </a:extLst>
          </p:cNvPr>
          <p:cNvSpPr>
            <a:spLocks noGrp="1"/>
          </p:cNvSpPr>
          <p:nvPr>
            <p:ph type="sldNum" sz="quarter" idx="11"/>
          </p:nvPr>
        </p:nvSpPr>
        <p:spPr>
          <a:xfrm>
            <a:off x="10803240" y="6553200"/>
            <a:ext cx="1016000" cy="292102"/>
          </a:xfrm>
        </p:spPr>
        <p:txBody>
          <a:bodyPr/>
          <a:lstStyle/>
          <a:p>
            <a:pPr>
              <a:defRPr/>
            </a:pPr>
            <a:fld id="{231CC523-8BC6-4921-807A-66BD262F34AB}" type="slidenum">
              <a:rPr lang="en-US" smtClean="0"/>
              <a:pPr>
                <a:defRPr/>
              </a:pPr>
              <a:t>9</a:t>
            </a:fld>
            <a:endParaRPr lang="en-US" dirty="0"/>
          </a:p>
        </p:txBody>
      </p:sp>
      <p:sp>
        <p:nvSpPr>
          <p:cNvPr id="10" name="Footer Placeholder 1">
            <a:extLst>
              <a:ext uri="{FF2B5EF4-FFF2-40B4-BE49-F238E27FC236}">
                <a16:creationId xmlns:a16="http://schemas.microsoft.com/office/drawing/2014/main" id="{049012E6-F2EA-4BF9-B24A-373BB9B1A8C3}"/>
              </a:ext>
            </a:extLst>
          </p:cNvPr>
          <p:cNvSpPr txBox="1">
            <a:spLocks/>
          </p:cNvSpPr>
          <p:nvPr/>
        </p:nvSpPr>
        <p:spPr>
          <a:xfrm>
            <a:off x="2857500" y="6627168"/>
            <a:ext cx="6477000" cy="230832"/>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900" dirty="0">
                <a:solidFill>
                  <a:schemeClr val="bg1">
                    <a:lumMod val="65000"/>
                  </a:schemeClr>
                </a:solidFill>
                <a:cs typeface="Gill Sans MT"/>
              </a:rPr>
              <a:t>Distribution Statement A: Approved for Public Release, Distribution Unlimited.</a:t>
            </a:r>
          </a:p>
        </p:txBody>
      </p:sp>
    </p:spTree>
    <p:extLst>
      <p:ext uri="{BB962C8B-B14F-4D97-AF65-F5344CB8AC3E}">
        <p14:creationId xmlns:p14="http://schemas.microsoft.com/office/powerpoint/2010/main" val="783688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2225">
          <a:solidFill>
            <a:schemeClr val="tx1"/>
          </a:solidFill>
          <a:round/>
          <a:headEnd/>
          <a:tailEnd/>
        </a:ln>
        <a:extLst>
          <a:ext uri="{909E8E84-426E-40DD-AFC4-6F175D3DCCD1}">
            <a14:hiddenFill xmlns:a14="http://schemas.microsoft.com/office/drawing/2010/main">
              <a:noFill/>
            </a14:hiddenFill>
          </a:ext>
        </a:extLst>
      </a:spPr>
      <a:bodyPr/>
      <a:lstStyle/>
    </a:lnDef>
  </a:objectDefaults>
  <a:extraClrSchemeLst/>
  <a:extLst>
    <a:ext uri="{05A4C25C-085E-4340-85A3-A5531E510DB2}">
      <thm15:themeFamily xmlns:thm15="http://schemas.microsoft.com/office/thememl/2012/main" name="Updated_DARPA_Template_20190102_1237.pptx" id="{73648ED9-5A49-4BD0-BC42-DE32C2E6CF09}" vid="{D0B459EC-B9B7-4546-9243-8AF0A3298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20655</TotalTime>
  <Words>2726</Words>
  <Application>Microsoft Office PowerPoint</Application>
  <PresentationFormat>Widescreen</PresentationFormat>
  <Paragraphs>473</Paragraphs>
  <Slides>29</Slides>
  <Notes>23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Tahoma</vt:lpstr>
      <vt:lpstr>Times New Roman</vt:lpstr>
      <vt:lpstr>Office Theme</vt:lpstr>
      <vt:lpstr>The promise and pitfalls of AI</vt:lpstr>
      <vt:lpstr>Information Innovation Office (I2O)</vt:lpstr>
      <vt:lpstr>PowerPoint Presentation</vt:lpstr>
      <vt:lpstr>Amazing progress in machine learning (ML) fueled by compute power (and data)</vt:lpstr>
      <vt:lpstr>The new thing is large, pre-trained models (LPTMs): ChatGPT</vt:lpstr>
      <vt:lpstr>ChatGPT has already been highlighted as a security threat</vt:lpstr>
      <vt:lpstr>Self-driving cars fail in real-world scenarios</vt:lpstr>
      <vt:lpstr>AI systems can be attacked</vt:lpstr>
      <vt:lpstr>Industry and Department of Defense (DoD) are at cross purposes in AI/ML development</vt:lpstr>
      <vt:lpstr>We live in “interesting” AI times</vt:lpstr>
      <vt:lpstr>Assurance of learning-enabled autonomous systems</vt:lpstr>
      <vt:lpstr>Protecting AI against attack</vt:lpstr>
      <vt:lpstr>Understanding and breaking poisoning attacks</vt:lpstr>
      <vt:lpstr>Explanation by examples for medical imaging</vt:lpstr>
      <vt:lpstr>Rules of engagement</vt:lpstr>
      <vt:lpstr>Rules of engagement challenges</vt:lpstr>
      <vt:lpstr>Humans disagree in difficult scenarios</vt:lpstr>
      <vt:lpstr>In The Moment</vt:lpstr>
      <vt:lpstr>Trust model: delegation</vt:lpstr>
      <vt:lpstr>Factors of perceived trustworthiness</vt:lpstr>
      <vt:lpstr>Factors of perceived trustworthiness: AI</vt:lpstr>
      <vt:lpstr>ITM: Measurement of human-algorithm alignment</vt:lpstr>
      <vt:lpstr>PowerPoint Presentation</vt:lpstr>
      <vt:lpstr>Notional alignment approach for an algorithmic decision maker</vt:lpstr>
      <vt:lpstr>ITM evaluation – characterization, alignment and trust </vt:lpstr>
      <vt:lpstr>After-Action Review for AI (AAR/AI)</vt:lpstr>
      <vt:lpstr>We live in “interesting” geopolitical times</vt:lpstr>
      <vt:lpstr>What does success in AI look like? </vt:lpstr>
      <vt:lpstr>National security capabilities</vt:lpstr>
    </vt:vector>
  </TitlesOfParts>
  <Company>DARPA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Proposed POM24 Ranking and Budget</dc:title>
  <dc:creator>Blackerby, Elissa</dc:creator>
  <cp:lastModifiedBy>Dyson, Michael (contr-i2o)</cp:lastModifiedBy>
  <cp:revision>840</cp:revision>
  <cp:lastPrinted>2022-10-17T19:10:17Z</cp:lastPrinted>
  <dcterms:created xsi:type="dcterms:W3CDTF">2022-03-23T13:12:50Z</dcterms:created>
  <dcterms:modified xsi:type="dcterms:W3CDTF">2023-08-08T21:47:39Z</dcterms:modified>
</cp:coreProperties>
</file>